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2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drawings/drawing5.xml" ContentType="application/vnd.openxmlformats-officedocument.drawingml.chartshapes+xml"/>
  <Override PartName="/ppt/notesSlides/notesSlide2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58" r:id="rId3"/>
    <p:sldMasterId id="2147483666" r:id="rId4"/>
    <p:sldMasterId id="2147483671" r:id="rId5"/>
    <p:sldMasterId id="2147483676" r:id="rId6"/>
    <p:sldMasterId id="2147483681" r:id="rId7"/>
    <p:sldMasterId id="2147483686" r:id="rId8"/>
    <p:sldMasterId id="2147483691" r:id="rId9"/>
  </p:sldMasterIdLst>
  <p:notesMasterIdLst>
    <p:notesMasterId r:id="rId90"/>
  </p:notesMasterIdLst>
  <p:sldIdLst>
    <p:sldId id="256" r:id="rId10"/>
    <p:sldId id="259" r:id="rId11"/>
    <p:sldId id="2147480296" r:id="rId12"/>
    <p:sldId id="267" r:id="rId13"/>
    <p:sldId id="270" r:id="rId14"/>
    <p:sldId id="2147480297" r:id="rId15"/>
    <p:sldId id="2147480298" r:id="rId16"/>
    <p:sldId id="2147480299" r:id="rId17"/>
    <p:sldId id="2147480300" r:id="rId18"/>
    <p:sldId id="2147480302" r:id="rId19"/>
    <p:sldId id="2147480301" r:id="rId20"/>
    <p:sldId id="269" r:id="rId21"/>
    <p:sldId id="260" r:id="rId22"/>
    <p:sldId id="2147480305" r:id="rId23"/>
    <p:sldId id="2147480306" r:id="rId24"/>
    <p:sldId id="2147480304" r:id="rId25"/>
    <p:sldId id="257" r:id="rId26"/>
    <p:sldId id="258" r:id="rId27"/>
    <p:sldId id="262" r:id="rId28"/>
    <p:sldId id="271" r:id="rId29"/>
    <p:sldId id="261" r:id="rId30"/>
    <p:sldId id="2147480279" r:id="rId31"/>
    <p:sldId id="264" r:id="rId32"/>
    <p:sldId id="2147480303" r:id="rId33"/>
    <p:sldId id="2147480280" r:id="rId34"/>
    <p:sldId id="272" r:id="rId35"/>
    <p:sldId id="266" r:id="rId36"/>
    <p:sldId id="2147480277" r:id="rId37"/>
    <p:sldId id="2147480278" r:id="rId38"/>
    <p:sldId id="280" r:id="rId39"/>
    <p:sldId id="273" r:id="rId40"/>
    <p:sldId id="274" r:id="rId41"/>
    <p:sldId id="275" r:id="rId42"/>
    <p:sldId id="276" r:id="rId43"/>
    <p:sldId id="277" r:id="rId44"/>
    <p:sldId id="278" r:id="rId45"/>
    <p:sldId id="279" r:id="rId46"/>
    <p:sldId id="281" r:id="rId47"/>
    <p:sldId id="283" r:id="rId48"/>
    <p:sldId id="284" r:id="rId49"/>
    <p:sldId id="285" r:id="rId50"/>
    <p:sldId id="311" r:id="rId51"/>
    <p:sldId id="312" r:id="rId52"/>
    <p:sldId id="313" r:id="rId53"/>
    <p:sldId id="314" r:id="rId54"/>
    <p:sldId id="315" r:id="rId55"/>
    <p:sldId id="316" r:id="rId56"/>
    <p:sldId id="2147480276" r:id="rId57"/>
    <p:sldId id="286" r:id="rId58"/>
    <p:sldId id="2147480282" r:id="rId59"/>
    <p:sldId id="2147480283" r:id="rId60"/>
    <p:sldId id="2147480284" r:id="rId61"/>
    <p:sldId id="2147480285" r:id="rId62"/>
    <p:sldId id="2147480286" r:id="rId63"/>
    <p:sldId id="2147480287" r:id="rId64"/>
    <p:sldId id="265" r:id="rId65"/>
    <p:sldId id="2147480288" r:id="rId66"/>
    <p:sldId id="2147480289" r:id="rId67"/>
    <p:sldId id="2147480290" r:id="rId68"/>
    <p:sldId id="2147480291" r:id="rId69"/>
    <p:sldId id="2147480292" r:id="rId70"/>
    <p:sldId id="2147480293" r:id="rId71"/>
    <p:sldId id="288" r:id="rId72"/>
    <p:sldId id="291" r:id="rId73"/>
    <p:sldId id="292" r:id="rId74"/>
    <p:sldId id="293" r:id="rId75"/>
    <p:sldId id="295" r:id="rId76"/>
    <p:sldId id="294" r:id="rId77"/>
    <p:sldId id="296" r:id="rId78"/>
    <p:sldId id="263" r:id="rId79"/>
    <p:sldId id="307" r:id="rId80"/>
    <p:sldId id="308" r:id="rId81"/>
    <p:sldId id="297" r:id="rId82"/>
    <p:sldId id="298" r:id="rId83"/>
    <p:sldId id="299" r:id="rId84"/>
    <p:sldId id="300" r:id="rId85"/>
    <p:sldId id="301" r:id="rId86"/>
    <p:sldId id="302" r:id="rId87"/>
    <p:sldId id="303" r:id="rId88"/>
    <p:sldId id="304"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D6C3D-2BCA-4947-B647-29EAB90CF7A5}" v="367" dt="2023-10-02T18:57:44.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rts/_rels/chart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https://umbcits.sharepoint.com/sites/BFA-UMBManagementReporting/Shared%20Documents/Year%20End%20Reports/2023/FY23%20YE%20Presentation%20Data_DRAFT.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https://umbcits.sharepoint.com/sites/BFA-UMBManagementReporting/Shared%20Documents/Year%20End%20Reports/2023/FY23%20YE%20Presentation%20Data_DRAFT.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oleObject" Target="https://umbcits.sharepoint.com/sites/BFA-UMBManagementReporting/Shared%20Documents/Year%20End%20Reports/2023/FY23%20YE%20Presentation%20Data_DRAFT.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umbcits.sharepoint.com/sites/BFA-UMBManagementReporting/Shared%20Documents/Year%20End%20Reports/2023/FY23%20YE%20Presentation%20Data_DRAFT.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umbcits.sharepoint.com/sites/BFA-UMBManagementReporting/Shared%20Documents/Year%20End%20Reports/2023/G&amp;C_Master_FY23.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umbcits.sharepoint.com/sites/BFA-UMBManagementReporting/Shared%20Documents/Year%20End%20Reports/2023/G&amp;C_Master_FY23.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5.xml"/><Relationship Id="rId4" Type="http://schemas.openxmlformats.org/officeDocument/2006/relationships/oleObject" Target="https://umbcits.sharepoint.com/sites/BFA-UMBManagementReporting/Shared%20Documents/Year%20End%20Reports/2023/G&amp;C_Master_FY23.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umbcits.sharepoint.com/sites/BFA-UMBManagementReporting/Shared%20Documents/Year%20End%20Reports/2023/G&amp;C_Master_FY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a:t>How</a:t>
            </a:r>
            <a:r>
              <a:rPr lang="en-US" sz="2800" b="1" baseline="0" dirty="0"/>
              <a:t> we fit in?</a:t>
            </a:r>
          </a:p>
          <a:p>
            <a:pPr>
              <a:defRPr/>
            </a:pPr>
            <a:r>
              <a:rPr lang="en-US" sz="2800" b="1" dirty="0"/>
              <a:t>A&amp;F Employees by Unit - FY23 (N=794)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a:solidFill>
                <a:schemeClr val="bg1">
                  <a:lumMod val="50000"/>
                </a:schemeClr>
              </a:solidFill>
            </a:ln>
            <a:effectLst>
              <a:outerShdw dir="10800000" algn="r" rotWithShape="0">
                <a:schemeClr val="bg1">
                  <a:lumMod val="50000"/>
                </a:schemeClr>
              </a:outerShdw>
              <a:softEdge rad="38100"/>
            </a:effectLst>
            <a:scene3d>
              <a:camera prst="orthographicFront"/>
              <a:lightRig rig="threePt" dir="t"/>
            </a:scene3d>
            <a:sp3d>
              <a:bevelT w="0"/>
              <a:bevelB w="0"/>
            </a:sp3d>
          </c:spPr>
          <c:dPt>
            <c:idx val="0"/>
            <c:bubble3D val="0"/>
            <c:spPr>
              <a:solidFill>
                <a:schemeClr val="accent5">
                  <a:lumMod val="40000"/>
                  <a:lumOff val="60000"/>
                </a:schemeClr>
              </a:solidFill>
              <a:ln w="19050">
                <a:solidFill>
                  <a:schemeClr val="bg1">
                    <a:lumMod val="50000"/>
                  </a:schemeClr>
                </a:solidFill>
              </a:ln>
              <a:effectLst>
                <a:outerShdw dir="10800000" algn="r" rotWithShape="0">
                  <a:schemeClr val="bg1">
                    <a:lumMod val="50000"/>
                  </a:schemeClr>
                </a:outerShdw>
                <a:softEdge rad="38100"/>
              </a:effectLst>
              <a:scene3d>
                <a:camera prst="orthographicFront"/>
                <a:lightRig rig="threePt" dir="t"/>
              </a:scene3d>
              <a:sp3d>
                <a:bevelT w="0"/>
                <a:bevelB w="0"/>
              </a:sp3d>
            </c:spPr>
            <c:extLst>
              <c:ext xmlns:c16="http://schemas.microsoft.com/office/drawing/2014/chart" uri="{C3380CC4-5D6E-409C-BE32-E72D297353CC}">
                <c16:uniqueId val="{00000001-88B1-4796-8960-83EF467D808B}"/>
              </c:ext>
            </c:extLst>
          </c:dPt>
          <c:dPt>
            <c:idx val="1"/>
            <c:bubble3D val="0"/>
            <c:spPr>
              <a:solidFill>
                <a:srgbClr val="9B76BA"/>
              </a:solidFill>
              <a:ln w="19050">
                <a:solidFill>
                  <a:schemeClr val="bg1">
                    <a:lumMod val="50000"/>
                  </a:schemeClr>
                </a:solidFill>
              </a:ln>
              <a:effectLst>
                <a:outerShdw dir="10800000" algn="r" rotWithShape="0">
                  <a:schemeClr val="bg1">
                    <a:lumMod val="50000"/>
                  </a:schemeClr>
                </a:outerShdw>
                <a:softEdge rad="38100"/>
              </a:effectLst>
              <a:scene3d>
                <a:camera prst="orthographicFront"/>
                <a:lightRig rig="threePt" dir="t"/>
              </a:scene3d>
              <a:sp3d>
                <a:bevelT w="0"/>
                <a:bevelB w="0"/>
              </a:sp3d>
            </c:spPr>
            <c:extLst>
              <c:ext xmlns:c16="http://schemas.microsoft.com/office/drawing/2014/chart" uri="{C3380CC4-5D6E-409C-BE32-E72D297353CC}">
                <c16:uniqueId val="{00000003-88B1-4796-8960-83EF467D808B}"/>
              </c:ext>
            </c:extLst>
          </c:dPt>
          <c:dPt>
            <c:idx val="2"/>
            <c:bubble3D val="0"/>
            <c:spPr>
              <a:solidFill>
                <a:srgbClr val="F6BCD6"/>
              </a:solidFill>
              <a:ln w="19050">
                <a:solidFill>
                  <a:schemeClr val="bg1">
                    <a:lumMod val="50000"/>
                  </a:schemeClr>
                </a:solidFill>
              </a:ln>
              <a:effectLst>
                <a:outerShdw dir="10800000" algn="r" rotWithShape="0">
                  <a:schemeClr val="bg1">
                    <a:lumMod val="50000"/>
                  </a:schemeClr>
                </a:outerShdw>
                <a:softEdge rad="38100"/>
              </a:effectLst>
              <a:scene3d>
                <a:camera prst="orthographicFront"/>
                <a:lightRig rig="threePt" dir="t"/>
              </a:scene3d>
              <a:sp3d>
                <a:bevelT w="0"/>
                <a:bevelB w="0"/>
              </a:sp3d>
            </c:spPr>
            <c:extLst>
              <c:ext xmlns:c16="http://schemas.microsoft.com/office/drawing/2014/chart" uri="{C3380CC4-5D6E-409C-BE32-E72D297353CC}">
                <c16:uniqueId val="{00000005-88B1-4796-8960-83EF467D808B}"/>
              </c:ext>
            </c:extLst>
          </c:dPt>
          <c:dPt>
            <c:idx val="3"/>
            <c:bubble3D val="0"/>
            <c:spPr>
              <a:solidFill>
                <a:srgbClr val="F6E686"/>
              </a:solidFill>
              <a:ln w="19050">
                <a:solidFill>
                  <a:schemeClr val="bg1">
                    <a:lumMod val="50000"/>
                  </a:schemeClr>
                </a:solidFill>
              </a:ln>
              <a:effectLst>
                <a:outerShdw dir="10800000" algn="r" rotWithShape="0">
                  <a:schemeClr val="bg1">
                    <a:lumMod val="50000"/>
                  </a:schemeClr>
                </a:outerShdw>
                <a:softEdge rad="38100"/>
              </a:effectLst>
              <a:scene3d>
                <a:camera prst="orthographicFront"/>
                <a:lightRig rig="threePt" dir="t"/>
              </a:scene3d>
              <a:sp3d>
                <a:bevelT w="0"/>
                <a:bevelB w="0"/>
              </a:sp3d>
            </c:spPr>
            <c:extLst>
              <c:ext xmlns:c16="http://schemas.microsoft.com/office/drawing/2014/chart" uri="{C3380CC4-5D6E-409C-BE32-E72D297353CC}">
                <c16:uniqueId val="{00000007-88B1-4796-8960-83EF467D808B}"/>
              </c:ext>
            </c:extLst>
          </c:dPt>
          <c:dPt>
            <c:idx val="4"/>
            <c:bubble3D val="0"/>
            <c:spPr>
              <a:solidFill>
                <a:schemeClr val="accent5">
                  <a:lumMod val="60000"/>
                </a:schemeClr>
              </a:solidFill>
              <a:ln w="19050">
                <a:solidFill>
                  <a:schemeClr val="bg1">
                    <a:lumMod val="50000"/>
                  </a:schemeClr>
                </a:solidFill>
              </a:ln>
              <a:effectLst>
                <a:outerShdw dir="10800000" algn="r" rotWithShape="0">
                  <a:schemeClr val="bg1">
                    <a:lumMod val="50000"/>
                  </a:schemeClr>
                </a:outerShdw>
                <a:softEdge rad="38100"/>
              </a:effectLst>
              <a:scene3d>
                <a:camera prst="orthographicFront"/>
                <a:lightRig rig="threePt" dir="t"/>
              </a:scene3d>
              <a:sp3d>
                <a:bevelT w="0"/>
                <a:bevelB w="0"/>
              </a:sp3d>
            </c:spPr>
            <c:extLst>
              <c:ext xmlns:c16="http://schemas.microsoft.com/office/drawing/2014/chart" uri="{C3380CC4-5D6E-409C-BE32-E72D297353CC}">
                <c16:uniqueId val="{00000009-88B1-4796-8960-83EF467D808B}"/>
              </c:ext>
            </c:extLst>
          </c:dPt>
          <c:dPt>
            <c:idx val="5"/>
            <c:bubble3D val="0"/>
            <c:spPr>
              <a:solidFill>
                <a:srgbClr val="758CD5"/>
              </a:solidFill>
              <a:ln w="19050">
                <a:solidFill>
                  <a:schemeClr val="bg1">
                    <a:lumMod val="50000"/>
                  </a:schemeClr>
                </a:solidFill>
              </a:ln>
              <a:effectLst>
                <a:outerShdw dir="10800000" algn="r" rotWithShape="0">
                  <a:schemeClr val="bg1">
                    <a:lumMod val="50000"/>
                  </a:schemeClr>
                </a:outerShdw>
                <a:softEdge rad="38100"/>
              </a:effectLst>
              <a:scene3d>
                <a:camera prst="orthographicFront"/>
                <a:lightRig rig="threePt" dir="t"/>
              </a:scene3d>
              <a:sp3d>
                <a:bevelT w="0"/>
                <a:bevelB w="0"/>
              </a:sp3d>
            </c:spPr>
            <c:extLst>
              <c:ext xmlns:c16="http://schemas.microsoft.com/office/drawing/2014/chart" uri="{C3380CC4-5D6E-409C-BE32-E72D297353CC}">
                <c16:uniqueId val="{0000000B-88B1-4796-8960-83EF467D808B}"/>
              </c:ext>
            </c:extLst>
          </c:dPt>
          <c:dPt>
            <c:idx val="6"/>
            <c:bubble3D val="0"/>
            <c:spPr>
              <a:solidFill>
                <a:schemeClr val="accent6">
                  <a:lumMod val="80000"/>
                  <a:lumOff val="20000"/>
                </a:schemeClr>
              </a:solidFill>
              <a:ln w="19050">
                <a:solidFill>
                  <a:schemeClr val="bg1">
                    <a:lumMod val="50000"/>
                  </a:schemeClr>
                </a:solidFill>
              </a:ln>
              <a:effectLst>
                <a:outerShdw dir="10800000" algn="r" rotWithShape="0">
                  <a:schemeClr val="bg1">
                    <a:lumMod val="50000"/>
                  </a:schemeClr>
                </a:outerShdw>
                <a:softEdge rad="38100"/>
              </a:effectLst>
              <a:scene3d>
                <a:camera prst="orthographicFront"/>
                <a:lightRig rig="threePt" dir="t"/>
              </a:scene3d>
              <a:sp3d>
                <a:bevelT w="0"/>
                <a:bevelB w="0"/>
              </a:sp3d>
            </c:spPr>
            <c:extLst>
              <c:ext xmlns:c16="http://schemas.microsoft.com/office/drawing/2014/chart" uri="{C3380CC4-5D6E-409C-BE32-E72D297353CC}">
                <c16:uniqueId val="{0000000D-88B1-4796-8960-83EF467D808B}"/>
              </c:ext>
            </c:extLst>
          </c:dPt>
          <c:dPt>
            <c:idx val="7"/>
            <c:bubble3D val="0"/>
            <c:spPr>
              <a:solidFill>
                <a:srgbClr val="FFCC99"/>
              </a:solidFill>
              <a:ln w="19050">
                <a:solidFill>
                  <a:schemeClr val="bg1">
                    <a:lumMod val="50000"/>
                  </a:schemeClr>
                </a:solidFill>
              </a:ln>
              <a:effectLst>
                <a:outerShdw dir="10800000" algn="r" rotWithShape="0">
                  <a:schemeClr val="bg1">
                    <a:lumMod val="50000"/>
                  </a:schemeClr>
                </a:outerShdw>
                <a:softEdge rad="38100"/>
              </a:effectLst>
              <a:scene3d>
                <a:camera prst="orthographicFront"/>
                <a:lightRig rig="threePt" dir="t"/>
              </a:scene3d>
              <a:sp3d>
                <a:bevelT w="0"/>
                <a:bevelB w="0"/>
              </a:sp3d>
            </c:spPr>
            <c:extLst>
              <c:ext xmlns:c16="http://schemas.microsoft.com/office/drawing/2014/chart" uri="{C3380CC4-5D6E-409C-BE32-E72D297353CC}">
                <c16:uniqueId val="{0000000F-88B1-4796-8960-83EF467D808B}"/>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'A&amp;F Employees'!$D$4:$D$11</c:f>
              <c:strCache>
                <c:ptCount val="8"/>
                <c:pt idx="0">
                  <c:v>OSVP</c:v>
                </c:pt>
                <c:pt idx="1">
                  <c:v>Finance &amp; Auxiliary Services</c:v>
                </c:pt>
                <c:pt idx="2">
                  <c:v>Enterprise Resilience</c:v>
                </c:pt>
                <c:pt idx="3">
                  <c:v>International Operations</c:v>
                </c:pt>
                <c:pt idx="4">
                  <c:v>REPSM</c:v>
                </c:pt>
                <c:pt idx="5">
                  <c:v>Public Safety</c:v>
                </c:pt>
                <c:pt idx="6">
                  <c:v>Facilities &amp; Operations</c:v>
                </c:pt>
                <c:pt idx="7">
                  <c:v>HR</c:v>
                </c:pt>
              </c:strCache>
            </c:strRef>
          </c:cat>
          <c:val>
            <c:numRef>
              <c:f>'A&amp;F Employees'!$E$4:$E$11</c:f>
              <c:numCache>
                <c:formatCode>General</c:formatCode>
                <c:ptCount val="8"/>
                <c:pt idx="0">
                  <c:v>6</c:v>
                </c:pt>
                <c:pt idx="1">
                  <c:v>185</c:v>
                </c:pt>
                <c:pt idx="2">
                  <c:v>30</c:v>
                </c:pt>
                <c:pt idx="3">
                  <c:v>6</c:v>
                </c:pt>
                <c:pt idx="4">
                  <c:v>2</c:v>
                </c:pt>
                <c:pt idx="5">
                  <c:v>184</c:v>
                </c:pt>
                <c:pt idx="6">
                  <c:v>342</c:v>
                </c:pt>
                <c:pt idx="7">
                  <c:v>39</c:v>
                </c:pt>
              </c:numCache>
            </c:numRef>
          </c:val>
          <c:extLst>
            <c:ext xmlns:c16="http://schemas.microsoft.com/office/drawing/2014/chart" uri="{C3380CC4-5D6E-409C-BE32-E72D297353CC}">
              <c16:uniqueId val="{00000010-88B1-4796-8960-83EF467D808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50800" dir="5400000" algn="ctr" rotWithShape="0">
        <a:schemeClr val="tx1">
          <a:alpha val="0"/>
        </a:schemeClr>
      </a:out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4"/>
          <c:order val="0"/>
          <c:tx>
            <c:strRef>
              <c:f>'[FY23 YE Presentation Data_DRAFT.xlsx]Proposals (3)'!$Y$42</c:f>
              <c:strCache>
                <c:ptCount val="1"/>
                <c:pt idx="0">
                  <c:v>NIH</c:v>
                </c:pt>
              </c:strCache>
            </c:strRef>
          </c:tx>
          <c:spPr>
            <a:solidFill>
              <a:schemeClr val="accent5"/>
            </a:solidFill>
            <a:ln>
              <a:noFill/>
            </a:ln>
            <a:effectLst/>
          </c:spPr>
          <c:invertIfNegative val="0"/>
          <c:cat>
            <c:numRef>
              <c:f>'[FY23 YE Presentation Data_DRAFT.xlsx]Proposals (3)'!$Z$37:$AD$37</c:f>
              <c:numCache>
                <c:formatCode>General</c:formatCode>
                <c:ptCount val="5"/>
                <c:pt idx="0">
                  <c:v>2019</c:v>
                </c:pt>
                <c:pt idx="1">
                  <c:v>2020</c:v>
                </c:pt>
                <c:pt idx="2">
                  <c:v>2021</c:v>
                </c:pt>
                <c:pt idx="3">
                  <c:v>2022</c:v>
                </c:pt>
                <c:pt idx="4">
                  <c:v>2023</c:v>
                </c:pt>
              </c:numCache>
            </c:numRef>
          </c:cat>
          <c:val>
            <c:numRef>
              <c:f>'[FY23 YE Presentation Data_DRAFT.xlsx]Proposals (3)'!$Z$42:$AD$42</c:f>
              <c:numCache>
                <c:formatCode>_(* #,##0_);_(* \(#,##0\);_(* "-"??_);_(@_)</c:formatCode>
                <c:ptCount val="5"/>
                <c:pt idx="0">
                  <c:v>666</c:v>
                </c:pt>
                <c:pt idx="1">
                  <c:v>741</c:v>
                </c:pt>
                <c:pt idx="2">
                  <c:v>729</c:v>
                </c:pt>
                <c:pt idx="3">
                  <c:v>656</c:v>
                </c:pt>
                <c:pt idx="4">
                  <c:v>640</c:v>
                </c:pt>
              </c:numCache>
            </c:numRef>
          </c:val>
          <c:extLst>
            <c:ext xmlns:c16="http://schemas.microsoft.com/office/drawing/2014/chart" uri="{C3380CC4-5D6E-409C-BE32-E72D297353CC}">
              <c16:uniqueId val="{00000000-EF69-4FC1-A9A2-33B8C02F9946}"/>
            </c:ext>
          </c:extLst>
        </c:ser>
        <c:ser>
          <c:idx val="0"/>
          <c:order val="1"/>
          <c:tx>
            <c:strRef>
              <c:f>'[FY23 YE Presentation Data_DRAFT.xlsx]Proposals (3)'!$Y$38</c:f>
              <c:strCache>
                <c:ptCount val="1"/>
                <c:pt idx="0">
                  <c:v>Corporation</c:v>
                </c:pt>
              </c:strCache>
            </c:strRef>
          </c:tx>
          <c:spPr>
            <a:solidFill>
              <a:schemeClr val="accent1"/>
            </a:solidFill>
            <a:ln>
              <a:noFill/>
            </a:ln>
            <a:effectLst/>
          </c:spPr>
          <c:invertIfNegative val="0"/>
          <c:cat>
            <c:numRef>
              <c:f>'[FY23 YE Presentation Data_DRAFT.xlsx]Proposals (3)'!$Z$37:$AD$37</c:f>
              <c:numCache>
                <c:formatCode>General</c:formatCode>
                <c:ptCount val="5"/>
                <c:pt idx="0">
                  <c:v>2019</c:v>
                </c:pt>
                <c:pt idx="1">
                  <c:v>2020</c:v>
                </c:pt>
                <c:pt idx="2">
                  <c:v>2021</c:v>
                </c:pt>
                <c:pt idx="3">
                  <c:v>2022</c:v>
                </c:pt>
                <c:pt idx="4">
                  <c:v>2023</c:v>
                </c:pt>
              </c:numCache>
            </c:numRef>
          </c:cat>
          <c:val>
            <c:numRef>
              <c:f>'[FY23 YE Presentation Data_DRAFT.xlsx]Proposals (3)'!$Z$38:$AD$38</c:f>
              <c:numCache>
                <c:formatCode>_(* #,##0_);_(* \(#,##0\);_(* "-"??_);_(@_)</c:formatCode>
                <c:ptCount val="5"/>
                <c:pt idx="0">
                  <c:v>407</c:v>
                </c:pt>
                <c:pt idx="1">
                  <c:v>393</c:v>
                </c:pt>
                <c:pt idx="2">
                  <c:v>447</c:v>
                </c:pt>
                <c:pt idx="3">
                  <c:v>317</c:v>
                </c:pt>
                <c:pt idx="4">
                  <c:v>313</c:v>
                </c:pt>
              </c:numCache>
            </c:numRef>
          </c:val>
          <c:extLst>
            <c:ext xmlns:c16="http://schemas.microsoft.com/office/drawing/2014/chart" uri="{C3380CC4-5D6E-409C-BE32-E72D297353CC}">
              <c16:uniqueId val="{00000001-EF69-4FC1-A9A2-33B8C02F9946}"/>
            </c:ext>
          </c:extLst>
        </c:ser>
        <c:ser>
          <c:idx val="2"/>
          <c:order val="2"/>
          <c:tx>
            <c:strRef>
              <c:f>'[FY23 YE Presentation Data_DRAFT.xlsx]Proposals (3)'!$Y$40</c:f>
              <c:strCache>
                <c:ptCount val="1"/>
                <c:pt idx="0">
                  <c:v>Foundation/Association</c:v>
                </c:pt>
              </c:strCache>
            </c:strRef>
          </c:tx>
          <c:spPr>
            <a:solidFill>
              <a:schemeClr val="accent3"/>
            </a:solidFill>
            <a:ln>
              <a:noFill/>
            </a:ln>
            <a:effectLst/>
          </c:spPr>
          <c:invertIfNegative val="0"/>
          <c:cat>
            <c:numRef>
              <c:f>'[FY23 YE Presentation Data_DRAFT.xlsx]Proposals (3)'!$Z$37:$AD$37</c:f>
              <c:numCache>
                <c:formatCode>General</c:formatCode>
                <c:ptCount val="5"/>
                <c:pt idx="0">
                  <c:v>2019</c:v>
                </c:pt>
                <c:pt idx="1">
                  <c:v>2020</c:v>
                </c:pt>
                <c:pt idx="2">
                  <c:v>2021</c:v>
                </c:pt>
                <c:pt idx="3">
                  <c:v>2022</c:v>
                </c:pt>
                <c:pt idx="4">
                  <c:v>2023</c:v>
                </c:pt>
              </c:numCache>
            </c:numRef>
          </c:cat>
          <c:val>
            <c:numRef>
              <c:f>'[FY23 YE Presentation Data_DRAFT.xlsx]Proposals (3)'!$Z$40:$AD$40</c:f>
              <c:numCache>
                <c:formatCode>_(* #,##0_);_(* \(#,##0\);_(* "-"??_);_(@_)</c:formatCode>
                <c:ptCount val="5"/>
                <c:pt idx="0">
                  <c:v>375</c:v>
                </c:pt>
                <c:pt idx="1">
                  <c:v>453</c:v>
                </c:pt>
                <c:pt idx="2">
                  <c:v>444</c:v>
                </c:pt>
                <c:pt idx="3">
                  <c:v>442</c:v>
                </c:pt>
                <c:pt idx="4">
                  <c:v>409</c:v>
                </c:pt>
              </c:numCache>
            </c:numRef>
          </c:val>
          <c:extLst>
            <c:ext xmlns:c16="http://schemas.microsoft.com/office/drawing/2014/chart" uri="{C3380CC4-5D6E-409C-BE32-E72D297353CC}">
              <c16:uniqueId val="{00000002-EF69-4FC1-A9A2-33B8C02F9946}"/>
            </c:ext>
          </c:extLst>
        </c:ser>
        <c:ser>
          <c:idx val="7"/>
          <c:order val="3"/>
          <c:tx>
            <c:strRef>
              <c:f>'[FY23 YE Presentation Data_DRAFT.xlsx]Proposals (3)'!$Y$45</c:f>
              <c:strCache>
                <c:ptCount val="1"/>
                <c:pt idx="0">
                  <c:v>University</c:v>
                </c:pt>
              </c:strCache>
            </c:strRef>
          </c:tx>
          <c:spPr>
            <a:solidFill>
              <a:schemeClr val="accent2">
                <a:lumMod val="60000"/>
              </a:schemeClr>
            </a:solidFill>
            <a:ln>
              <a:noFill/>
            </a:ln>
            <a:effectLst/>
          </c:spPr>
          <c:invertIfNegative val="0"/>
          <c:cat>
            <c:numRef>
              <c:f>'[FY23 YE Presentation Data_DRAFT.xlsx]Proposals (3)'!$Z$37:$AD$37</c:f>
              <c:numCache>
                <c:formatCode>General</c:formatCode>
                <c:ptCount val="5"/>
                <c:pt idx="0">
                  <c:v>2019</c:v>
                </c:pt>
                <c:pt idx="1">
                  <c:v>2020</c:v>
                </c:pt>
                <c:pt idx="2">
                  <c:v>2021</c:v>
                </c:pt>
                <c:pt idx="3">
                  <c:v>2022</c:v>
                </c:pt>
                <c:pt idx="4">
                  <c:v>2023</c:v>
                </c:pt>
              </c:numCache>
            </c:numRef>
          </c:cat>
          <c:val>
            <c:numRef>
              <c:f>'[FY23 YE Presentation Data_DRAFT.xlsx]Proposals (3)'!$Z$45:$AD$45</c:f>
              <c:numCache>
                <c:formatCode>_(* #,##0_);_(* \(#,##0\);_(* "-"??_);_(@_)</c:formatCode>
                <c:ptCount val="5"/>
                <c:pt idx="0">
                  <c:v>374</c:v>
                </c:pt>
                <c:pt idx="1">
                  <c:v>429</c:v>
                </c:pt>
                <c:pt idx="2">
                  <c:v>511</c:v>
                </c:pt>
                <c:pt idx="3">
                  <c:v>432</c:v>
                </c:pt>
                <c:pt idx="4">
                  <c:v>424</c:v>
                </c:pt>
              </c:numCache>
            </c:numRef>
          </c:val>
          <c:extLst>
            <c:ext xmlns:c16="http://schemas.microsoft.com/office/drawing/2014/chart" uri="{C3380CC4-5D6E-409C-BE32-E72D297353CC}">
              <c16:uniqueId val="{00000003-EF69-4FC1-A9A2-33B8C02F9946}"/>
            </c:ext>
          </c:extLst>
        </c:ser>
        <c:ser>
          <c:idx val="1"/>
          <c:order val="4"/>
          <c:tx>
            <c:strRef>
              <c:f>'[FY23 YE Presentation Data_DRAFT.xlsx]Proposals (3)'!$Y$39</c:f>
              <c:strCache>
                <c:ptCount val="1"/>
                <c:pt idx="0">
                  <c:v>Federal Non-NIH</c:v>
                </c:pt>
              </c:strCache>
            </c:strRef>
          </c:tx>
          <c:spPr>
            <a:solidFill>
              <a:schemeClr val="accent2"/>
            </a:solidFill>
            <a:ln>
              <a:noFill/>
            </a:ln>
            <a:effectLst/>
          </c:spPr>
          <c:invertIfNegative val="0"/>
          <c:cat>
            <c:numRef>
              <c:f>'[FY23 YE Presentation Data_DRAFT.xlsx]Proposals (3)'!$Z$37:$AD$37</c:f>
              <c:numCache>
                <c:formatCode>General</c:formatCode>
                <c:ptCount val="5"/>
                <c:pt idx="0">
                  <c:v>2019</c:v>
                </c:pt>
                <c:pt idx="1">
                  <c:v>2020</c:v>
                </c:pt>
                <c:pt idx="2">
                  <c:v>2021</c:v>
                </c:pt>
                <c:pt idx="3">
                  <c:v>2022</c:v>
                </c:pt>
                <c:pt idx="4">
                  <c:v>2023</c:v>
                </c:pt>
              </c:numCache>
            </c:numRef>
          </c:cat>
          <c:val>
            <c:numRef>
              <c:f>'[FY23 YE Presentation Data_DRAFT.xlsx]Proposals (3)'!$Z$39:$AD$39</c:f>
              <c:numCache>
                <c:formatCode>_(* #,##0_);_(* \(#,##0\);_(* "-"??_);_(@_)</c:formatCode>
                <c:ptCount val="5"/>
                <c:pt idx="0">
                  <c:v>210</c:v>
                </c:pt>
                <c:pt idx="1">
                  <c:v>196</c:v>
                </c:pt>
                <c:pt idx="2">
                  <c:v>203</c:v>
                </c:pt>
                <c:pt idx="3">
                  <c:v>177</c:v>
                </c:pt>
                <c:pt idx="4">
                  <c:v>225</c:v>
                </c:pt>
              </c:numCache>
            </c:numRef>
          </c:val>
          <c:extLst>
            <c:ext xmlns:c16="http://schemas.microsoft.com/office/drawing/2014/chart" uri="{C3380CC4-5D6E-409C-BE32-E72D297353CC}">
              <c16:uniqueId val="{00000004-EF69-4FC1-A9A2-33B8C02F9946}"/>
            </c:ext>
          </c:extLst>
        </c:ser>
        <c:ser>
          <c:idx val="6"/>
          <c:order val="5"/>
          <c:tx>
            <c:strRef>
              <c:f>'[FY23 YE Presentation Data_DRAFT.xlsx]Proposals (3)'!$Y$44</c:f>
              <c:strCache>
                <c:ptCount val="1"/>
                <c:pt idx="0">
                  <c:v>State</c:v>
                </c:pt>
              </c:strCache>
            </c:strRef>
          </c:tx>
          <c:spPr>
            <a:solidFill>
              <a:schemeClr val="accent1">
                <a:lumMod val="60000"/>
              </a:schemeClr>
            </a:solidFill>
            <a:ln>
              <a:noFill/>
            </a:ln>
            <a:effectLst/>
          </c:spPr>
          <c:invertIfNegative val="0"/>
          <c:cat>
            <c:numRef>
              <c:f>'[FY23 YE Presentation Data_DRAFT.xlsx]Proposals (3)'!$Z$37:$AD$37</c:f>
              <c:numCache>
                <c:formatCode>General</c:formatCode>
                <c:ptCount val="5"/>
                <c:pt idx="0">
                  <c:v>2019</c:v>
                </c:pt>
                <c:pt idx="1">
                  <c:v>2020</c:v>
                </c:pt>
                <c:pt idx="2">
                  <c:v>2021</c:v>
                </c:pt>
                <c:pt idx="3">
                  <c:v>2022</c:v>
                </c:pt>
                <c:pt idx="4">
                  <c:v>2023</c:v>
                </c:pt>
              </c:numCache>
            </c:numRef>
          </c:cat>
          <c:val>
            <c:numRef>
              <c:f>'[FY23 YE Presentation Data_DRAFT.xlsx]Proposals (3)'!$Z$44:$AD$44</c:f>
              <c:numCache>
                <c:formatCode>_(* #,##0_);_(* \(#,##0\);_(* "-"??_);_(@_)</c:formatCode>
                <c:ptCount val="5"/>
                <c:pt idx="0">
                  <c:v>171</c:v>
                </c:pt>
                <c:pt idx="1">
                  <c:v>208</c:v>
                </c:pt>
                <c:pt idx="2">
                  <c:v>222</c:v>
                </c:pt>
                <c:pt idx="3">
                  <c:v>195</c:v>
                </c:pt>
                <c:pt idx="4">
                  <c:v>223</c:v>
                </c:pt>
              </c:numCache>
            </c:numRef>
          </c:val>
          <c:extLst>
            <c:ext xmlns:c16="http://schemas.microsoft.com/office/drawing/2014/chart" uri="{C3380CC4-5D6E-409C-BE32-E72D297353CC}">
              <c16:uniqueId val="{00000005-EF69-4FC1-A9A2-33B8C02F9946}"/>
            </c:ext>
          </c:extLst>
        </c:ser>
        <c:ser>
          <c:idx val="3"/>
          <c:order val="6"/>
          <c:tx>
            <c:strRef>
              <c:f>'[FY23 YE Presentation Data_DRAFT.xlsx]Proposals (3)'!$Y$41</c:f>
              <c:strCache>
                <c:ptCount val="1"/>
                <c:pt idx="0">
                  <c:v>Hospital</c:v>
                </c:pt>
              </c:strCache>
            </c:strRef>
          </c:tx>
          <c:spPr>
            <a:solidFill>
              <a:schemeClr val="accent4"/>
            </a:solidFill>
            <a:ln>
              <a:noFill/>
            </a:ln>
            <a:effectLst/>
          </c:spPr>
          <c:invertIfNegative val="0"/>
          <c:cat>
            <c:numRef>
              <c:f>'[FY23 YE Presentation Data_DRAFT.xlsx]Proposals (3)'!$Z$37:$AD$37</c:f>
              <c:numCache>
                <c:formatCode>General</c:formatCode>
                <c:ptCount val="5"/>
                <c:pt idx="0">
                  <c:v>2019</c:v>
                </c:pt>
                <c:pt idx="1">
                  <c:v>2020</c:v>
                </c:pt>
                <c:pt idx="2">
                  <c:v>2021</c:v>
                </c:pt>
                <c:pt idx="3">
                  <c:v>2022</c:v>
                </c:pt>
                <c:pt idx="4">
                  <c:v>2023</c:v>
                </c:pt>
              </c:numCache>
            </c:numRef>
          </c:cat>
          <c:val>
            <c:numRef>
              <c:f>'[FY23 YE Presentation Data_DRAFT.xlsx]Proposals (3)'!$Z$41:$AD$41</c:f>
              <c:numCache>
                <c:formatCode>_(* #,##0_);_(* \(#,##0\);_(* "-"??_);_(@_)</c:formatCode>
                <c:ptCount val="5"/>
                <c:pt idx="0">
                  <c:v>82</c:v>
                </c:pt>
                <c:pt idx="1">
                  <c:v>69</c:v>
                </c:pt>
                <c:pt idx="2">
                  <c:v>83</c:v>
                </c:pt>
                <c:pt idx="3">
                  <c:v>69</c:v>
                </c:pt>
                <c:pt idx="4">
                  <c:v>89</c:v>
                </c:pt>
              </c:numCache>
            </c:numRef>
          </c:val>
          <c:extLst>
            <c:ext xmlns:c16="http://schemas.microsoft.com/office/drawing/2014/chart" uri="{C3380CC4-5D6E-409C-BE32-E72D297353CC}">
              <c16:uniqueId val="{00000006-EF69-4FC1-A9A2-33B8C02F9946}"/>
            </c:ext>
          </c:extLst>
        </c:ser>
        <c:ser>
          <c:idx val="5"/>
          <c:order val="7"/>
          <c:tx>
            <c:strRef>
              <c:f>'[FY23 YE Presentation Data_DRAFT.xlsx]Proposals (3)'!$Y$43</c:f>
              <c:strCache>
                <c:ptCount val="1"/>
                <c:pt idx="0">
                  <c:v>Other Government</c:v>
                </c:pt>
              </c:strCache>
            </c:strRef>
          </c:tx>
          <c:spPr>
            <a:solidFill>
              <a:schemeClr val="accent6"/>
            </a:solidFill>
            <a:ln>
              <a:noFill/>
            </a:ln>
            <a:effectLst/>
          </c:spPr>
          <c:invertIfNegative val="0"/>
          <c:cat>
            <c:numRef>
              <c:f>'[FY23 YE Presentation Data_DRAFT.xlsx]Proposals (3)'!$Z$37:$AD$37</c:f>
              <c:numCache>
                <c:formatCode>General</c:formatCode>
                <c:ptCount val="5"/>
                <c:pt idx="0">
                  <c:v>2019</c:v>
                </c:pt>
                <c:pt idx="1">
                  <c:v>2020</c:v>
                </c:pt>
                <c:pt idx="2">
                  <c:v>2021</c:v>
                </c:pt>
                <c:pt idx="3">
                  <c:v>2022</c:v>
                </c:pt>
                <c:pt idx="4">
                  <c:v>2023</c:v>
                </c:pt>
              </c:numCache>
            </c:numRef>
          </c:cat>
          <c:val>
            <c:numRef>
              <c:f>'[FY23 YE Presentation Data_DRAFT.xlsx]Proposals (3)'!$Z$43:$AD$43</c:f>
              <c:numCache>
                <c:formatCode>_(* #,##0_);_(* \(#,##0\);_(* "-"??_);_(@_)</c:formatCode>
                <c:ptCount val="5"/>
                <c:pt idx="0">
                  <c:v>12</c:v>
                </c:pt>
                <c:pt idx="1">
                  <c:v>21</c:v>
                </c:pt>
                <c:pt idx="2">
                  <c:v>30</c:v>
                </c:pt>
                <c:pt idx="3">
                  <c:v>13</c:v>
                </c:pt>
                <c:pt idx="4">
                  <c:v>16</c:v>
                </c:pt>
              </c:numCache>
            </c:numRef>
          </c:val>
          <c:extLst>
            <c:ext xmlns:c16="http://schemas.microsoft.com/office/drawing/2014/chart" uri="{C3380CC4-5D6E-409C-BE32-E72D297353CC}">
              <c16:uniqueId val="{00000007-EF69-4FC1-A9A2-33B8C02F9946}"/>
            </c:ext>
          </c:extLst>
        </c:ser>
        <c:dLbls>
          <c:showLegendKey val="0"/>
          <c:showVal val="0"/>
          <c:showCatName val="0"/>
          <c:showSerName val="0"/>
          <c:showPercent val="0"/>
          <c:showBubbleSize val="0"/>
        </c:dLbls>
        <c:gapWidth val="120"/>
        <c:overlap val="100"/>
        <c:serLines>
          <c:spPr>
            <a:ln w="9525" cap="flat" cmpd="sng" algn="ctr">
              <a:noFill/>
              <a:round/>
            </a:ln>
            <a:effectLst/>
          </c:spPr>
        </c:serLines>
        <c:axId val="327902688"/>
        <c:axId val="327903248"/>
      </c:barChart>
      <c:lineChart>
        <c:grouping val="stacked"/>
        <c:varyColors val="0"/>
        <c:ser>
          <c:idx val="8"/>
          <c:order val="8"/>
          <c:tx>
            <c:strRef>
              <c:f>'[FY23 YE Presentation Data_DRAFT.xlsx]Proposals (3)'!$Y$46</c:f>
              <c:strCache>
                <c:ptCount val="1"/>
                <c:pt idx="0">
                  <c:v>Grand Total</c:v>
                </c:pt>
              </c:strCache>
            </c:strRef>
          </c:tx>
          <c:spPr>
            <a:ln w="28575" cap="rnd">
              <a:noFill/>
              <a:round/>
            </a:ln>
            <a:effectLst/>
          </c:spPr>
          <c:marker>
            <c:symbol val="none"/>
          </c:marker>
          <c:dLbls>
            <c:dLbl>
              <c:idx val="0"/>
              <c:layout>
                <c:manualLayout>
                  <c:x val="-4.0491476324148776E-2"/>
                  <c:y val="-5.43649910126149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F69-4FC1-A9A2-33B8C02F9946}"/>
                </c:ext>
              </c:extLst>
            </c:dLbl>
            <c:dLbl>
              <c:idx val="1"/>
              <c:layout>
                <c:manualLayout>
                  <c:x val="-4.2143414509402323E-2"/>
                  <c:y val="-4.401999489538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F69-4FC1-A9A2-33B8C02F9946}"/>
                </c:ext>
              </c:extLst>
            </c:dLbl>
            <c:dLbl>
              <c:idx val="2"/>
              <c:layout>
                <c:manualLayout>
                  <c:x val="-4.9719957455437724E-2"/>
                  <c:y val="-4.401999489538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F69-4FC1-A9A2-33B8C02F9946}"/>
                </c:ext>
              </c:extLst>
            </c:dLbl>
            <c:dLbl>
              <c:idx val="3"/>
              <c:layout>
                <c:manualLayout>
                  <c:x val="-4.613043886014196E-2"/>
                  <c:y val="-4.7468326934459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F69-4FC1-A9A2-33B8C02F9946}"/>
                </c:ext>
              </c:extLst>
            </c:dLbl>
            <c:dLbl>
              <c:idx val="4"/>
              <c:layout>
                <c:manualLayout>
                  <c:x val="-4.8751167250416651E-2"/>
                  <c:y val="-5.4275117161832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F69-4FC1-A9A2-33B8C02F9946}"/>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'[FY23 YE Presentation Data_DRAFT.xlsx]Proposals (3)'!$Z$37:$AD$37</c:f>
              <c:numCache>
                <c:formatCode>General</c:formatCode>
                <c:ptCount val="5"/>
                <c:pt idx="0">
                  <c:v>2019</c:v>
                </c:pt>
                <c:pt idx="1">
                  <c:v>2020</c:v>
                </c:pt>
                <c:pt idx="2">
                  <c:v>2021</c:v>
                </c:pt>
                <c:pt idx="3">
                  <c:v>2022</c:v>
                </c:pt>
                <c:pt idx="4">
                  <c:v>2023</c:v>
                </c:pt>
              </c:numCache>
            </c:numRef>
          </c:cat>
          <c:val>
            <c:numRef>
              <c:f>'[FY23 YE Presentation Data_DRAFT.xlsx]Proposals (3)'!$Z$46:$AD$46</c:f>
              <c:numCache>
                <c:formatCode>_(* #,##0_);_(* \(#,##0\);_(* "-"??_);_(@_)</c:formatCode>
                <c:ptCount val="5"/>
                <c:pt idx="0">
                  <c:v>2297</c:v>
                </c:pt>
                <c:pt idx="1">
                  <c:v>2510</c:v>
                </c:pt>
                <c:pt idx="2">
                  <c:v>2669</c:v>
                </c:pt>
                <c:pt idx="3">
                  <c:v>2301</c:v>
                </c:pt>
                <c:pt idx="4">
                  <c:v>2339</c:v>
                </c:pt>
              </c:numCache>
            </c:numRef>
          </c:val>
          <c:smooth val="0"/>
          <c:extLst>
            <c:ext xmlns:c16="http://schemas.microsoft.com/office/drawing/2014/chart" uri="{C3380CC4-5D6E-409C-BE32-E72D297353CC}">
              <c16:uniqueId val="{0000000D-EF69-4FC1-A9A2-33B8C02F9946}"/>
            </c:ext>
          </c:extLst>
        </c:ser>
        <c:dLbls>
          <c:showLegendKey val="0"/>
          <c:showVal val="0"/>
          <c:showCatName val="0"/>
          <c:showSerName val="0"/>
          <c:showPercent val="0"/>
          <c:showBubbleSize val="0"/>
        </c:dLbls>
        <c:marker val="1"/>
        <c:smooth val="0"/>
        <c:axId val="327902688"/>
        <c:axId val="327903248"/>
      </c:lineChart>
      <c:catAx>
        <c:axId val="327902688"/>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Fiscal Year</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27903248"/>
        <c:crosses val="autoZero"/>
        <c:auto val="1"/>
        <c:lblAlgn val="ctr"/>
        <c:lblOffset val="100"/>
        <c:noMultiLvlLbl val="0"/>
      </c:catAx>
      <c:valAx>
        <c:axId val="327903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$M</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27902688"/>
        <c:crosses val="autoZero"/>
        <c:crossBetween val="between"/>
      </c:valAx>
      <c:spPr>
        <a:noFill/>
        <a:ln>
          <a:noFill/>
        </a:ln>
        <a:effectLst/>
      </c:spPr>
    </c:plotArea>
    <c:legend>
      <c:legendPos val="r"/>
      <c:legendEntry>
        <c:idx val="8"/>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45625546806648"/>
          <c:y val="4.6296296296296294E-2"/>
          <c:w val="0.62588243403364219"/>
          <c:h val="0.82898262191074501"/>
        </c:manualLayout>
      </c:layout>
      <c:barChart>
        <c:barDir val="col"/>
        <c:grouping val="stacked"/>
        <c:varyColors val="0"/>
        <c:ser>
          <c:idx val="4"/>
          <c:order val="0"/>
          <c:tx>
            <c:strRef>
              <c:f>'[FY23 YE Presentation Data_DRAFT.xlsx]Proposals (3)'!$Y$75</c:f>
              <c:strCache>
                <c:ptCount val="1"/>
                <c:pt idx="0">
                  <c:v>School of Pharmacy</c:v>
                </c:pt>
              </c:strCache>
            </c:strRef>
          </c:tx>
          <c:spPr>
            <a:solidFill>
              <a:schemeClr val="accent5"/>
            </a:solidFill>
            <a:ln>
              <a:noFill/>
            </a:ln>
            <a:effectLst/>
          </c:spPr>
          <c:invertIfNegative val="0"/>
          <c:cat>
            <c:numRef>
              <c:f>'[FY23 YE Presentation Data_DRAFT.xlsx]Proposals (3)'!$Z$70:$AD$70</c:f>
              <c:numCache>
                <c:formatCode>General</c:formatCode>
                <c:ptCount val="5"/>
                <c:pt idx="0">
                  <c:v>2019</c:v>
                </c:pt>
                <c:pt idx="1">
                  <c:v>2020</c:v>
                </c:pt>
                <c:pt idx="2">
                  <c:v>2021</c:v>
                </c:pt>
                <c:pt idx="3">
                  <c:v>2022</c:v>
                </c:pt>
                <c:pt idx="4">
                  <c:v>2023</c:v>
                </c:pt>
              </c:numCache>
            </c:numRef>
          </c:cat>
          <c:val>
            <c:numRef>
              <c:f>'[FY23 YE Presentation Data_DRAFT.xlsx]Proposals (3)'!$Z$75:$AD$75</c:f>
              <c:numCache>
                <c:formatCode>_(* #,##0_);_(* \(#,##0\);_(* "-"??_);_(@_)</c:formatCode>
                <c:ptCount val="5"/>
                <c:pt idx="0">
                  <c:v>205</c:v>
                </c:pt>
                <c:pt idx="1">
                  <c:v>171</c:v>
                </c:pt>
                <c:pt idx="2">
                  <c:v>209</c:v>
                </c:pt>
                <c:pt idx="3">
                  <c:v>141</c:v>
                </c:pt>
                <c:pt idx="4">
                  <c:v>162</c:v>
                </c:pt>
              </c:numCache>
            </c:numRef>
          </c:val>
          <c:extLst>
            <c:ext xmlns:c16="http://schemas.microsoft.com/office/drawing/2014/chart" uri="{C3380CC4-5D6E-409C-BE32-E72D297353CC}">
              <c16:uniqueId val="{00000000-EAF7-4606-A5D9-96E9305096CC}"/>
            </c:ext>
          </c:extLst>
        </c:ser>
        <c:ser>
          <c:idx val="1"/>
          <c:order val="1"/>
          <c:tx>
            <c:strRef>
              <c:f>'[FY23 YE Presentation Data_DRAFT.xlsx]Proposals (3)'!$Y$72</c:f>
              <c:strCache>
                <c:ptCount val="1"/>
                <c:pt idx="0">
                  <c:v>School of Dentistry</c:v>
                </c:pt>
              </c:strCache>
            </c:strRef>
          </c:tx>
          <c:spPr>
            <a:solidFill>
              <a:schemeClr val="accent2"/>
            </a:solidFill>
            <a:ln>
              <a:noFill/>
            </a:ln>
            <a:effectLst/>
          </c:spPr>
          <c:invertIfNegative val="0"/>
          <c:cat>
            <c:numRef>
              <c:f>'[FY23 YE Presentation Data_DRAFT.xlsx]Proposals (3)'!$Z$70:$AD$70</c:f>
              <c:numCache>
                <c:formatCode>General</c:formatCode>
                <c:ptCount val="5"/>
                <c:pt idx="0">
                  <c:v>2019</c:v>
                </c:pt>
                <c:pt idx="1">
                  <c:v>2020</c:v>
                </c:pt>
                <c:pt idx="2">
                  <c:v>2021</c:v>
                </c:pt>
                <c:pt idx="3">
                  <c:v>2022</c:v>
                </c:pt>
                <c:pt idx="4">
                  <c:v>2023</c:v>
                </c:pt>
              </c:numCache>
            </c:numRef>
          </c:cat>
          <c:val>
            <c:numRef>
              <c:f>'[FY23 YE Presentation Data_DRAFT.xlsx]Proposals (3)'!$Z$72:$AD$72</c:f>
              <c:numCache>
                <c:formatCode>_(* #,##0_);_(* \(#,##0\);_(* "-"??_);_(@_)</c:formatCode>
                <c:ptCount val="5"/>
                <c:pt idx="0">
                  <c:v>106</c:v>
                </c:pt>
                <c:pt idx="1">
                  <c:v>91</c:v>
                </c:pt>
                <c:pt idx="2">
                  <c:v>94</c:v>
                </c:pt>
                <c:pt idx="3">
                  <c:v>117</c:v>
                </c:pt>
                <c:pt idx="4">
                  <c:v>115</c:v>
                </c:pt>
              </c:numCache>
            </c:numRef>
          </c:val>
          <c:extLst>
            <c:ext xmlns:c16="http://schemas.microsoft.com/office/drawing/2014/chart" uri="{C3380CC4-5D6E-409C-BE32-E72D297353CC}">
              <c16:uniqueId val="{00000001-EAF7-4606-A5D9-96E9305096CC}"/>
            </c:ext>
          </c:extLst>
        </c:ser>
        <c:ser>
          <c:idx val="5"/>
          <c:order val="2"/>
          <c:tx>
            <c:strRef>
              <c:f>'[FY23 YE Presentation Data_DRAFT.xlsx]Proposals (3)'!$Y$76</c:f>
              <c:strCache>
                <c:ptCount val="1"/>
                <c:pt idx="0">
                  <c:v>School of Social Work</c:v>
                </c:pt>
              </c:strCache>
            </c:strRef>
          </c:tx>
          <c:spPr>
            <a:solidFill>
              <a:schemeClr val="accent6"/>
            </a:solidFill>
            <a:ln>
              <a:noFill/>
            </a:ln>
            <a:effectLst/>
          </c:spPr>
          <c:invertIfNegative val="0"/>
          <c:cat>
            <c:numRef>
              <c:f>'[FY23 YE Presentation Data_DRAFT.xlsx]Proposals (3)'!$Z$70:$AD$70</c:f>
              <c:numCache>
                <c:formatCode>General</c:formatCode>
                <c:ptCount val="5"/>
                <c:pt idx="0">
                  <c:v>2019</c:v>
                </c:pt>
                <c:pt idx="1">
                  <c:v>2020</c:v>
                </c:pt>
                <c:pt idx="2">
                  <c:v>2021</c:v>
                </c:pt>
                <c:pt idx="3">
                  <c:v>2022</c:v>
                </c:pt>
                <c:pt idx="4">
                  <c:v>2023</c:v>
                </c:pt>
              </c:numCache>
            </c:numRef>
          </c:cat>
          <c:val>
            <c:numRef>
              <c:f>'[FY23 YE Presentation Data_DRAFT.xlsx]Proposals (3)'!$Z$76:$AD$76</c:f>
              <c:numCache>
                <c:formatCode>_(* #,##0_);_(* \(#,##0\);_(* "-"??_);_(@_)</c:formatCode>
                <c:ptCount val="5"/>
                <c:pt idx="0">
                  <c:v>102</c:v>
                </c:pt>
                <c:pt idx="1">
                  <c:v>159</c:v>
                </c:pt>
                <c:pt idx="2">
                  <c:v>165</c:v>
                </c:pt>
                <c:pt idx="3">
                  <c:v>149</c:v>
                </c:pt>
                <c:pt idx="4">
                  <c:v>148</c:v>
                </c:pt>
              </c:numCache>
            </c:numRef>
          </c:val>
          <c:extLst>
            <c:ext xmlns:c16="http://schemas.microsoft.com/office/drawing/2014/chart" uri="{C3380CC4-5D6E-409C-BE32-E72D297353CC}">
              <c16:uniqueId val="{00000002-EAF7-4606-A5D9-96E9305096CC}"/>
            </c:ext>
          </c:extLst>
        </c:ser>
        <c:ser>
          <c:idx val="2"/>
          <c:order val="3"/>
          <c:tx>
            <c:strRef>
              <c:f>'[FY23 YE Presentation Data_DRAFT.xlsx]Proposals (3)'!$Y$73</c:f>
              <c:strCache>
                <c:ptCount val="1"/>
                <c:pt idx="0">
                  <c:v>School of Law</c:v>
                </c:pt>
              </c:strCache>
            </c:strRef>
          </c:tx>
          <c:spPr>
            <a:solidFill>
              <a:schemeClr val="accent3"/>
            </a:solidFill>
            <a:ln>
              <a:noFill/>
            </a:ln>
            <a:effectLst/>
          </c:spPr>
          <c:invertIfNegative val="0"/>
          <c:cat>
            <c:numRef>
              <c:f>'[FY23 YE Presentation Data_DRAFT.xlsx]Proposals (3)'!$Z$70:$AD$70</c:f>
              <c:numCache>
                <c:formatCode>General</c:formatCode>
                <c:ptCount val="5"/>
                <c:pt idx="0">
                  <c:v>2019</c:v>
                </c:pt>
                <c:pt idx="1">
                  <c:v>2020</c:v>
                </c:pt>
                <c:pt idx="2">
                  <c:v>2021</c:v>
                </c:pt>
                <c:pt idx="3">
                  <c:v>2022</c:v>
                </c:pt>
                <c:pt idx="4">
                  <c:v>2023</c:v>
                </c:pt>
              </c:numCache>
            </c:numRef>
          </c:cat>
          <c:val>
            <c:numRef>
              <c:f>'[FY23 YE Presentation Data_DRAFT.xlsx]Proposals (3)'!$Z$73:$AD$73</c:f>
              <c:numCache>
                <c:formatCode>_(* #,##0_);_(* \(#,##0\);_(* "-"??_);_(@_)</c:formatCode>
                <c:ptCount val="5"/>
                <c:pt idx="0">
                  <c:v>50</c:v>
                </c:pt>
                <c:pt idx="1">
                  <c:v>70</c:v>
                </c:pt>
                <c:pt idx="2">
                  <c:v>63</c:v>
                </c:pt>
                <c:pt idx="3">
                  <c:v>71</c:v>
                </c:pt>
                <c:pt idx="4">
                  <c:v>51</c:v>
                </c:pt>
              </c:numCache>
            </c:numRef>
          </c:val>
          <c:extLst>
            <c:ext xmlns:c16="http://schemas.microsoft.com/office/drawing/2014/chart" uri="{C3380CC4-5D6E-409C-BE32-E72D297353CC}">
              <c16:uniqueId val="{00000003-EAF7-4606-A5D9-96E9305096CC}"/>
            </c:ext>
          </c:extLst>
        </c:ser>
        <c:ser>
          <c:idx val="3"/>
          <c:order val="4"/>
          <c:tx>
            <c:strRef>
              <c:f>'[FY23 YE Presentation Data_DRAFT.xlsx]Proposals (3)'!$Y$74</c:f>
              <c:strCache>
                <c:ptCount val="1"/>
                <c:pt idx="0">
                  <c:v>School of Nursing</c:v>
                </c:pt>
              </c:strCache>
            </c:strRef>
          </c:tx>
          <c:spPr>
            <a:solidFill>
              <a:schemeClr val="accent4"/>
            </a:solidFill>
            <a:ln>
              <a:noFill/>
            </a:ln>
            <a:effectLst/>
          </c:spPr>
          <c:invertIfNegative val="0"/>
          <c:cat>
            <c:numRef>
              <c:f>'[FY23 YE Presentation Data_DRAFT.xlsx]Proposals (3)'!$Z$70:$AD$70</c:f>
              <c:numCache>
                <c:formatCode>General</c:formatCode>
                <c:ptCount val="5"/>
                <c:pt idx="0">
                  <c:v>2019</c:v>
                </c:pt>
                <c:pt idx="1">
                  <c:v>2020</c:v>
                </c:pt>
                <c:pt idx="2">
                  <c:v>2021</c:v>
                </c:pt>
                <c:pt idx="3">
                  <c:v>2022</c:v>
                </c:pt>
                <c:pt idx="4">
                  <c:v>2023</c:v>
                </c:pt>
              </c:numCache>
            </c:numRef>
          </c:cat>
          <c:val>
            <c:numRef>
              <c:f>'[FY23 YE Presentation Data_DRAFT.xlsx]Proposals (3)'!$Z$74:$AD$74</c:f>
              <c:numCache>
                <c:formatCode>_(* #,##0_);_(* \(#,##0\);_(* "-"??_);_(@_)</c:formatCode>
                <c:ptCount val="5"/>
                <c:pt idx="0">
                  <c:v>64</c:v>
                </c:pt>
                <c:pt idx="1">
                  <c:v>75</c:v>
                </c:pt>
                <c:pt idx="2">
                  <c:v>106</c:v>
                </c:pt>
                <c:pt idx="3">
                  <c:v>69</c:v>
                </c:pt>
                <c:pt idx="4">
                  <c:v>89</c:v>
                </c:pt>
              </c:numCache>
            </c:numRef>
          </c:val>
          <c:extLst>
            <c:ext xmlns:c16="http://schemas.microsoft.com/office/drawing/2014/chart" uri="{C3380CC4-5D6E-409C-BE32-E72D297353CC}">
              <c16:uniqueId val="{00000004-EAF7-4606-A5D9-96E9305096CC}"/>
            </c:ext>
          </c:extLst>
        </c:ser>
        <c:ser>
          <c:idx val="0"/>
          <c:order val="5"/>
          <c:tx>
            <c:strRef>
              <c:f>'[FY23 YE Presentation Data_DRAFT.xlsx]Proposals (3)'!$Y$71</c:f>
              <c:strCache>
                <c:ptCount val="1"/>
                <c:pt idx="0">
                  <c:v>Central Campus</c:v>
                </c:pt>
              </c:strCache>
            </c:strRef>
          </c:tx>
          <c:spPr>
            <a:solidFill>
              <a:schemeClr val="accent1"/>
            </a:solidFill>
            <a:ln>
              <a:noFill/>
            </a:ln>
            <a:effectLst/>
          </c:spPr>
          <c:invertIfNegative val="0"/>
          <c:cat>
            <c:numRef>
              <c:f>'[FY23 YE Presentation Data_DRAFT.xlsx]Proposals (3)'!$Z$70:$AD$70</c:f>
              <c:numCache>
                <c:formatCode>General</c:formatCode>
                <c:ptCount val="5"/>
                <c:pt idx="0">
                  <c:v>2019</c:v>
                </c:pt>
                <c:pt idx="1">
                  <c:v>2020</c:v>
                </c:pt>
                <c:pt idx="2">
                  <c:v>2021</c:v>
                </c:pt>
                <c:pt idx="3">
                  <c:v>2022</c:v>
                </c:pt>
                <c:pt idx="4">
                  <c:v>2023</c:v>
                </c:pt>
              </c:numCache>
            </c:numRef>
          </c:cat>
          <c:val>
            <c:numRef>
              <c:f>'[FY23 YE Presentation Data_DRAFT.xlsx]Proposals (3)'!$Z$71:$AD$71</c:f>
              <c:numCache>
                <c:formatCode>_(* #,##0_);_(* \(#,##0\);_(* "-"??_);_(@_)</c:formatCode>
                <c:ptCount val="5"/>
                <c:pt idx="0">
                  <c:v>15</c:v>
                </c:pt>
                <c:pt idx="1">
                  <c:v>17</c:v>
                </c:pt>
                <c:pt idx="2">
                  <c:v>14</c:v>
                </c:pt>
                <c:pt idx="3">
                  <c:v>16</c:v>
                </c:pt>
                <c:pt idx="4">
                  <c:v>23</c:v>
                </c:pt>
              </c:numCache>
            </c:numRef>
          </c:val>
          <c:extLst>
            <c:ext xmlns:c16="http://schemas.microsoft.com/office/drawing/2014/chart" uri="{C3380CC4-5D6E-409C-BE32-E72D297353CC}">
              <c16:uniqueId val="{00000005-EAF7-4606-A5D9-96E9305096CC}"/>
            </c:ext>
          </c:extLst>
        </c:ser>
        <c:ser>
          <c:idx val="6"/>
          <c:order val="6"/>
          <c:tx>
            <c:strRef>
              <c:f>'[FY23 YE Presentation Data_DRAFT.xlsx]Proposals (3)'!$Y$77</c:f>
              <c:strCache>
                <c:ptCount val="1"/>
                <c:pt idx="0">
                  <c:v>Graduate School</c:v>
                </c:pt>
              </c:strCache>
            </c:strRef>
          </c:tx>
          <c:spPr>
            <a:solidFill>
              <a:schemeClr val="accent1">
                <a:lumMod val="60000"/>
              </a:schemeClr>
            </a:solidFill>
            <a:ln>
              <a:noFill/>
            </a:ln>
            <a:effectLst/>
          </c:spPr>
          <c:invertIfNegative val="0"/>
          <c:cat>
            <c:numRef>
              <c:f>'[FY23 YE Presentation Data_DRAFT.xlsx]Proposals (3)'!$Z$70:$AD$70</c:f>
              <c:numCache>
                <c:formatCode>General</c:formatCode>
                <c:ptCount val="5"/>
                <c:pt idx="0">
                  <c:v>2019</c:v>
                </c:pt>
                <c:pt idx="1">
                  <c:v>2020</c:v>
                </c:pt>
                <c:pt idx="2">
                  <c:v>2021</c:v>
                </c:pt>
                <c:pt idx="3">
                  <c:v>2022</c:v>
                </c:pt>
                <c:pt idx="4">
                  <c:v>2023</c:v>
                </c:pt>
              </c:numCache>
            </c:numRef>
          </c:cat>
          <c:val>
            <c:numRef>
              <c:f>'[FY23 YE Presentation Data_DRAFT.xlsx]Proposals (3)'!$Z$77:$AD$77</c:f>
              <c:numCache>
                <c:formatCode>_(* #,##0_);_(* \(#,##0\);_(* "-"??_);_(@_)</c:formatCode>
                <c:ptCount val="5"/>
                <c:pt idx="0">
                  <c:v>2</c:v>
                </c:pt>
                <c:pt idx="1">
                  <c:v>2</c:v>
                </c:pt>
                <c:pt idx="2">
                  <c:v>7</c:v>
                </c:pt>
                <c:pt idx="3">
                  <c:v>31</c:v>
                </c:pt>
                <c:pt idx="4">
                  <c:v>38</c:v>
                </c:pt>
              </c:numCache>
            </c:numRef>
          </c:val>
          <c:extLst>
            <c:ext xmlns:c16="http://schemas.microsoft.com/office/drawing/2014/chart" uri="{C3380CC4-5D6E-409C-BE32-E72D297353CC}">
              <c16:uniqueId val="{00000006-EAF7-4606-A5D9-96E9305096CC}"/>
            </c:ext>
          </c:extLst>
        </c:ser>
        <c:dLbls>
          <c:showLegendKey val="0"/>
          <c:showVal val="0"/>
          <c:showCatName val="0"/>
          <c:showSerName val="0"/>
          <c:showPercent val="0"/>
          <c:showBubbleSize val="0"/>
        </c:dLbls>
        <c:gapWidth val="75"/>
        <c:overlap val="100"/>
        <c:axId val="327909968"/>
        <c:axId val="327910528"/>
      </c:barChart>
      <c:lineChart>
        <c:grouping val="standard"/>
        <c:varyColors val="0"/>
        <c:ser>
          <c:idx val="7"/>
          <c:order val="7"/>
          <c:tx>
            <c:strRef>
              <c:f>'[FY23 YE Presentation Data_DRAFT.xlsx]Proposals (3)'!$Y$78</c:f>
              <c:strCache>
                <c:ptCount val="1"/>
                <c:pt idx="0">
                  <c:v>Grand Total</c:v>
                </c:pt>
              </c:strCache>
            </c:strRef>
          </c:tx>
          <c:spPr>
            <a:ln w="28575" cap="rnd">
              <a:noFill/>
              <a:round/>
            </a:ln>
            <a:effectLst/>
          </c:spPr>
          <c:marker>
            <c:symbol val="none"/>
          </c:marker>
          <c:dLbls>
            <c:dLbl>
              <c:idx val="0"/>
              <c:layout>
                <c:manualLayout>
                  <c:x val="-3.1267842693724311E-2"/>
                  <c:y val="-3.2407411705399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F7-4606-A5D9-96E9305096CC}"/>
                </c:ext>
              </c:extLst>
            </c:dLbl>
            <c:dLbl>
              <c:idx val="1"/>
              <c:layout>
                <c:manualLayout>
                  <c:x val="-3.522792355108062E-2"/>
                  <c:y val="-2.77778809295917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AF7-4606-A5D9-96E9305096CC}"/>
                </c:ext>
              </c:extLst>
            </c:dLbl>
            <c:dLbl>
              <c:idx val="2"/>
              <c:layout>
                <c:manualLayout>
                  <c:x val="-3.2450226382758907E-2"/>
                  <c:y val="-3.24074117053996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AF7-4606-A5D9-96E9305096CC}"/>
                </c:ext>
              </c:extLst>
            </c:dLbl>
            <c:dLbl>
              <c:idx val="3"/>
              <c:layout>
                <c:manualLayout>
                  <c:x val="-3.2863281798137758E-2"/>
                  <c:y val="-3.2407411705399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AF7-4606-A5D9-96E9305096CC}"/>
                </c:ext>
              </c:extLst>
            </c:dLbl>
            <c:dLbl>
              <c:idx val="4"/>
              <c:layout>
                <c:manualLayout>
                  <c:x val="-3.6054160006964771E-2"/>
                  <c:y val="-3.11418163115820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AF7-4606-A5D9-96E9305096CC}"/>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'[FY23 YE Presentation Data_DRAFT.xlsx]Proposals (3)'!$Z$70:$AD$70</c:f>
              <c:numCache>
                <c:formatCode>General</c:formatCode>
                <c:ptCount val="5"/>
                <c:pt idx="0">
                  <c:v>2019</c:v>
                </c:pt>
                <c:pt idx="1">
                  <c:v>2020</c:v>
                </c:pt>
                <c:pt idx="2">
                  <c:v>2021</c:v>
                </c:pt>
                <c:pt idx="3">
                  <c:v>2022</c:v>
                </c:pt>
                <c:pt idx="4">
                  <c:v>2023</c:v>
                </c:pt>
              </c:numCache>
            </c:numRef>
          </c:cat>
          <c:val>
            <c:numRef>
              <c:f>'[FY23 YE Presentation Data_DRAFT.xlsx]Proposals (3)'!$Z$78:$AD$78</c:f>
              <c:numCache>
                <c:formatCode>_(* #,##0_);_(* \(#,##0\);_(* "-"??_);_(@_)</c:formatCode>
                <c:ptCount val="5"/>
                <c:pt idx="0">
                  <c:v>544</c:v>
                </c:pt>
                <c:pt idx="1">
                  <c:v>585</c:v>
                </c:pt>
                <c:pt idx="2">
                  <c:v>658</c:v>
                </c:pt>
                <c:pt idx="3">
                  <c:v>594</c:v>
                </c:pt>
                <c:pt idx="4">
                  <c:v>626</c:v>
                </c:pt>
              </c:numCache>
            </c:numRef>
          </c:val>
          <c:smooth val="0"/>
          <c:extLst>
            <c:ext xmlns:c16="http://schemas.microsoft.com/office/drawing/2014/chart" uri="{C3380CC4-5D6E-409C-BE32-E72D297353CC}">
              <c16:uniqueId val="{0000000C-EAF7-4606-A5D9-96E9305096CC}"/>
            </c:ext>
          </c:extLst>
        </c:ser>
        <c:dLbls>
          <c:showLegendKey val="0"/>
          <c:showVal val="0"/>
          <c:showCatName val="0"/>
          <c:showSerName val="0"/>
          <c:showPercent val="0"/>
          <c:showBubbleSize val="0"/>
        </c:dLbls>
        <c:marker val="1"/>
        <c:smooth val="0"/>
        <c:axId val="327909968"/>
        <c:axId val="327910528"/>
      </c:lineChart>
      <c:catAx>
        <c:axId val="327909968"/>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Fiscal Year</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27910528"/>
        <c:crosses val="autoZero"/>
        <c:auto val="1"/>
        <c:lblAlgn val="ctr"/>
        <c:lblOffset val="100"/>
        <c:noMultiLvlLbl val="0"/>
      </c:catAx>
      <c:valAx>
        <c:axId val="3279105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Count</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27909968"/>
        <c:crosses val="autoZero"/>
        <c:crossBetween val="between"/>
      </c:valAx>
      <c:spPr>
        <a:noFill/>
        <a:ln>
          <a:noFill/>
        </a:ln>
        <a:effectLst/>
      </c:spPr>
    </c:plotArea>
    <c:legend>
      <c:legendPos val="r"/>
      <c:legendEntry>
        <c:idx val="7"/>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54734285155092"/>
          <c:y val="4.126829676915067E-2"/>
          <c:w val="0.62386225838536402"/>
          <c:h val="0.78705973821796382"/>
        </c:manualLayout>
      </c:layout>
      <c:barChart>
        <c:barDir val="col"/>
        <c:grouping val="stacked"/>
        <c:varyColors val="0"/>
        <c:ser>
          <c:idx val="4"/>
          <c:order val="0"/>
          <c:tx>
            <c:strRef>
              <c:f>'[FY23 YE Presentation Data_DRAFT.xlsx]Proposals (3)'!$N$41</c:f>
              <c:strCache>
                <c:ptCount val="1"/>
                <c:pt idx="0">
                  <c:v>NIH</c:v>
                </c:pt>
              </c:strCache>
            </c:strRef>
          </c:tx>
          <c:spPr>
            <a:solidFill>
              <a:schemeClr val="accent5"/>
            </a:solidFill>
            <a:ln>
              <a:noFill/>
            </a:ln>
            <a:effectLst/>
          </c:spPr>
          <c:invertIfNegative val="0"/>
          <c:cat>
            <c:numRef>
              <c:f>'[FY23 YE Presentation Data_DRAFT.xlsx]Proposals (3)'!$O$36:$S$36</c:f>
              <c:numCache>
                <c:formatCode>General</c:formatCode>
                <c:ptCount val="5"/>
                <c:pt idx="0">
                  <c:v>2019</c:v>
                </c:pt>
                <c:pt idx="1">
                  <c:v>2020</c:v>
                </c:pt>
                <c:pt idx="2">
                  <c:v>2021</c:v>
                </c:pt>
                <c:pt idx="3">
                  <c:v>2022</c:v>
                </c:pt>
                <c:pt idx="4">
                  <c:v>2023</c:v>
                </c:pt>
              </c:numCache>
            </c:numRef>
          </c:cat>
          <c:val>
            <c:numRef>
              <c:f>'[FY23 YE Presentation Data_DRAFT.xlsx]Proposals (3)'!$O$41:$S$41</c:f>
              <c:numCache>
                <c:formatCode>_(* #,##0_);_(* \(#,##0\);_(* "-"??_);_(@_)</c:formatCode>
                <c:ptCount val="5"/>
                <c:pt idx="0">
                  <c:v>1239.34773522</c:v>
                </c:pt>
                <c:pt idx="1">
                  <c:v>1330.8661481099998</c:v>
                </c:pt>
                <c:pt idx="2">
                  <c:v>1244.33024916</c:v>
                </c:pt>
                <c:pt idx="3">
                  <c:v>1273.53772626</c:v>
                </c:pt>
                <c:pt idx="4">
                  <c:v>1282.74772908</c:v>
                </c:pt>
              </c:numCache>
            </c:numRef>
          </c:val>
          <c:extLst>
            <c:ext xmlns:c16="http://schemas.microsoft.com/office/drawing/2014/chart" uri="{C3380CC4-5D6E-409C-BE32-E72D297353CC}">
              <c16:uniqueId val="{00000000-C765-4246-A763-1F72A281AF76}"/>
            </c:ext>
          </c:extLst>
        </c:ser>
        <c:ser>
          <c:idx val="1"/>
          <c:order val="1"/>
          <c:tx>
            <c:strRef>
              <c:f>'[FY23 YE Presentation Data_DRAFT.xlsx]Proposals (3)'!$N$38</c:f>
              <c:strCache>
                <c:ptCount val="1"/>
                <c:pt idx="0">
                  <c:v>Federal Non-NIH</c:v>
                </c:pt>
              </c:strCache>
            </c:strRef>
          </c:tx>
          <c:spPr>
            <a:solidFill>
              <a:schemeClr val="accent2"/>
            </a:solidFill>
            <a:ln>
              <a:noFill/>
            </a:ln>
            <a:effectLst/>
          </c:spPr>
          <c:invertIfNegative val="0"/>
          <c:cat>
            <c:numRef>
              <c:f>'[FY23 YE Presentation Data_DRAFT.xlsx]Proposals (3)'!$O$36:$S$36</c:f>
              <c:numCache>
                <c:formatCode>General</c:formatCode>
                <c:ptCount val="5"/>
                <c:pt idx="0">
                  <c:v>2019</c:v>
                </c:pt>
                <c:pt idx="1">
                  <c:v>2020</c:v>
                </c:pt>
                <c:pt idx="2">
                  <c:v>2021</c:v>
                </c:pt>
                <c:pt idx="3">
                  <c:v>2022</c:v>
                </c:pt>
                <c:pt idx="4">
                  <c:v>2023</c:v>
                </c:pt>
              </c:numCache>
            </c:numRef>
          </c:cat>
          <c:val>
            <c:numRef>
              <c:f>'[FY23 YE Presentation Data_DRAFT.xlsx]Proposals (3)'!$O$38:$S$38</c:f>
              <c:numCache>
                <c:formatCode>_(* #,##0_);_(* \(#,##0\);_(* "-"??_);_(@_)</c:formatCode>
                <c:ptCount val="5"/>
                <c:pt idx="0">
                  <c:v>735.33515639999996</c:v>
                </c:pt>
                <c:pt idx="1">
                  <c:v>473.54340008999998</c:v>
                </c:pt>
                <c:pt idx="2">
                  <c:v>214.17659956999998</c:v>
                </c:pt>
                <c:pt idx="3">
                  <c:v>202.72600234999999</c:v>
                </c:pt>
                <c:pt idx="4">
                  <c:v>308.52449997000002</c:v>
                </c:pt>
              </c:numCache>
            </c:numRef>
          </c:val>
          <c:extLst>
            <c:ext xmlns:c16="http://schemas.microsoft.com/office/drawing/2014/chart" uri="{C3380CC4-5D6E-409C-BE32-E72D297353CC}">
              <c16:uniqueId val="{00000001-C765-4246-A763-1F72A281AF76}"/>
            </c:ext>
          </c:extLst>
        </c:ser>
        <c:ser>
          <c:idx val="2"/>
          <c:order val="2"/>
          <c:tx>
            <c:strRef>
              <c:f>'[FY23 YE Presentation Data_DRAFT.xlsx]Proposals (3)'!$N$39</c:f>
              <c:strCache>
                <c:ptCount val="1"/>
                <c:pt idx="0">
                  <c:v>Foundation/Association</c:v>
                </c:pt>
              </c:strCache>
            </c:strRef>
          </c:tx>
          <c:spPr>
            <a:solidFill>
              <a:schemeClr val="accent3"/>
            </a:solidFill>
            <a:ln>
              <a:noFill/>
            </a:ln>
            <a:effectLst/>
          </c:spPr>
          <c:invertIfNegative val="0"/>
          <c:cat>
            <c:numRef>
              <c:f>'[FY23 YE Presentation Data_DRAFT.xlsx]Proposals (3)'!$O$36:$S$36</c:f>
              <c:numCache>
                <c:formatCode>General</c:formatCode>
                <c:ptCount val="5"/>
                <c:pt idx="0">
                  <c:v>2019</c:v>
                </c:pt>
                <c:pt idx="1">
                  <c:v>2020</c:v>
                </c:pt>
                <c:pt idx="2">
                  <c:v>2021</c:v>
                </c:pt>
                <c:pt idx="3">
                  <c:v>2022</c:v>
                </c:pt>
                <c:pt idx="4">
                  <c:v>2023</c:v>
                </c:pt>
              </c:numCache>
            </c:numRef>
          </c:cat>
          <c:val>
            <c:numRef>
              <c:f>'[FY23 YE Presentation Data_DRAFT.xlsx]Proposals (3)'!$O$39:$S$39</c:f>
              <c:numCache>
                <c:formatCode>_(* #,##0_);_(* \(#,##0\);_(* "-"??_);_(@_)</c:formatCode>
                <c:ptCount val="5"/>
                <c:pt idx="0">
                  <c:v>103.98592499999999</c:v>
                </c:pt>
                <c:pt idx="1">
                  <c:v>146.75454868</c:v>
                </c:pt>
                <c:pt idx="2">
                  <c:v>118.81484322</c:v>
                </c:pt>
                <c:pt idx="3">
                  <c:v>125.55252015000001</c:v>
                </c:pt>
                <c:pt idx="4">
                  <c:v>136.09291647999999</c:v>
                </c:pt>
              </c:numCache>
            </c:numRef>
          </c:val>
          <c:extLst>
            <c:ext xmlns:c16="http://schemas.microsoft.com/office/drawing/2014/chart" uri="{C3380CC4-5D6E-409C-BE32-E72D297353CC}">
              <c16:uniqueId val="{00000002-C765-4246-A763-1F72A281AF76}"/>
            </c:ext>
          </c:extLst>
        </c:ser>
        <c:ser>
          <c:idx val="7"/>
          <c:order val="3"/>
          <c:tx>
            <c:strRef>
              <c:f>'[FY23 YE Presentation Data_DRAFT.xlsx]Proposals (3)'!$N$44</c:f>
              <c:strCache>
                <c:ptCount val="1"/>
                <c:pt idx="0">
                  <c:v>University</c:v>
                </c:pt>
              </c:strCache>
            </c:strRef>
          </c:tx>
          <c:spPr>
            <a:solidFill>
              <a:schemeClr val="accent4">
                <a:lumMod val="40000"/>
                <a:lumOff val="60000"/>
              </a:schemeClr>
            </a:solidFill>
            <a:ln>
              <a:noFill/>
            </a:ln>
            <a:effectLst/>
          </c:spPr>
          <c:invertIfNegative val="0"/>
          <c:cat>
            <c:numRef>
              <c:f>'[FY23 YE Presentation Data_DRAFT.xlsx]Proposals (3)'!$O$36:$S$36</c:f>
              <c:numCache>
                <c:formatCode>General</c:formatCode>
                <c:ptCount val="5"/>
                <c:pt idx="0">
                  <c:v>2019</c:v>
                </c:pt>
                <c:pt idx="1">
                  <c:v>2020</c:v>
                </c:pt>
                <c:pt idx="2">
                  <c:v>2021</c:v>
                </c:pt>
                <c:pt idx="3">
                  <c:v>2022</c:v>
                </c:pt>
                <c:pt idx="4">
                  <c:v>2023</c:v>
                </c:pt>
              </c:numCache>
            </c:numRef>
          </c:cat>
          <c:val>
            <c:numRef>
              <c:f>'[FY23 YE Presentation Data_DRAFT.xlsx]Proposals (3)'!$O$44:$S$44</c:f>
              <c:numCache>
                <c:formatCode>_(* #,##0_);_(* \(#,##0\);_(* "-"??_);_(@_)</c:formatCode>
                <c:ptCount val="5"/>
                <c:pt idx="0">
                  <c:v>144.74140108</c:v>
                </c:pt>
                <c:pt idx="1">
                  <c:v>128.18431587999999</c:v>
                </c:pt>
                <c:pt idx="2">
                  <c:v>184.28156271</c:v>
                </c:pt>
                <c:pt idx="3">
                  <c:v>143.32749582</c:v>
                </c:pt>
                <c:pt idx="4">
                  <c:v>150.62598481999999</c:v>
                </c:pt>
              </c:numCache>
            </c:numRef>
          </c:val>
          <c:extLst>
            <c:ext xmlns:c16="http://schemas.microsoft.com/office/drawing/2014/chart" uri="{C3380CC4-5D6E-409C-BE32-E72D297353CC}">
              <c16:uniqueId val="{00000003-C765-4246-A763-1F72A281AF76}"/>
            </c:ext>
          </c:extLst>
        </c:ser>
        <c:ser>
          <c:idx val="0"/>
          <c:order val="4"/>
          <c:tx>
            <c:strRef>
              <c:f>'[FY23 YE Presentation Data_DRAFT.xlsx]Proposals (3)'!$N$37</c:f>
              <c:strCache>
                <c:ptCount val="1"/>
                <c:pt idx="0">
                  <c:v>Corporation</c:v>
                </c:pt>
              </c:strCache>
            </c:strRef>
          </c:tx>
          <c:spPr>
            <a:solidFill>
              <a:srgbClr val="7030A0"/>
            </a:solidFill>
            <a:ln>
              <a:noFill/>
            </a:ln>
            <a:effectLst/>
          </c:spPr>
          <c:invertIfNegative val="0"/>
          <c:cat>
            <c:numRef>
              <c:f>'[FY23 YE Presentation Data_DRAFT.xlsx]Proposals (3)'!$O$36:$S$36</c:f>
              <c:numCache>
                <c:formatCode>General</c:formatCode>
                <c:ptCount val="5"/>
                <c:pt idx="0">
                  <c:v>2019</c:v>
                </c:pt>
                <c:pt idx="1">
                  <c:v>2020</c:v>
                </c:pt>
                <c:pt idx="2">
                  <c:v>2021</c:v>
                </c:pt>
                <c:pt idx="3">
                  <c:v>2022</c:v>
                </c:pt>
                <c:pt idx="4">
                  <c:v>2023</c:v>
                </c:pt>
              </c:numCache>
            </c:numRef>
          </c:cat>
          <c:val>
            <c:numRef>
              <c:f>'[FY23 YE Presentation Data_DRAFT.xlsx]Proposals (3)'!$O$37:$S$37</c:f>
              <c:numCache>
                <c:formatCode>_(* #,##0_);_(* \(#,##0\);_(* "-"??_);_(@_)</c:formatCode>
                <c:ptCount val="5"/>
                <c:pt idx="0">
                  <c:v>78.41126319</c:v>
                </c:pt>
                <c:pt idx="1">
                  <c:v>121.38718244</c:v>
                </c:pt>
                <c:pt idx="2">
                  <c:v>101.96115756</c:v>
                </c:pt>
                <c:pt idx="3">
                  <c:v>87.209704739999992</c:v>
                </c:pt>
                <c:pt idx="4">
                  <c:v>88.56975242</c:v>
                </c:pt>
              </c:numCache>
            </c:numRef>
          </c:val>
          <c:extLst>
            <c:ext xmlns:c16="http://schemas.microsoft.com/office/drawing/2014/chart" uri="{C3380CC4-5D6E-409C-BE32-E72D297353CC}">
              <c16:uniqueId val="{00000004-C765-4246-A763-1F72A281AF76}"/>
            </c:ext>
          </c:extLst>
        </c:ser>
        <c:ser>
          <c:idx val="5"/>
          <c:order val="5"/>
          <c:tx>
            <c:strRef>
              <c:f>'[FY23 YE Presentation Data_DRAFT.xlsx]Proposals (3)'!$N$42</c:f>
              <c:strCache>
                <c:ptCount val="1"/>
                <c:pt idx="0">
                  <c:v>Other Government</c:v>
                </c:pt>
              </c:strCache>
            </c:strRef>
          </c:tx>
          <c:spPr>
            <a:solidFill>
              <a:schemeClr val="accent6"/>
            </a:solidFill>
            <a:ln>
              <a:noFill/>
            </a:ln>
            <a:effectLst/>
          </c:spPr>
          <c:invertIfNegative val="0"/>
          <c:cat>
            <c:numRef>
              <c:f>'[FY23 YE Presentation Data_DRAFT.xlsx]Proposals (3)'!$O$36:$S$36</c:f>
              <c:numCache>
                <c:formatCode>General</c:formatCode>
                <c:ptCount val="5"/>
                <c:pt idx="0">
                  <c:v>2019</c:v>
                </c:pt>
                <c:pt idx="1">
                  <c:v>2020</c:v>
                </c:pt>
                <c:pt idx="2">
                  <c:v>2021</c:v>
                </c:pt>
                <c:pt idx="3">
                  <c:v>2022</c:v>
                </c:pt>
                <c:pt idx="4">
                  <c:v>2023</c:v>
                </c:pt>
              </c:numCache>
            </c:numRef>
          </c:cat>
          <c:val>
            <c:numRef>
              <c:f>'[FY23 YE Presentation Data_DRAFT.xlsx]Proposals (3)'!$O$42:$S$42</c:f>
              <c:numCache>
                <c:formatCode>_(* #,##0_);_(* \(#,##0\);_(* "-"??_);_(@_)</c:formatCode>
                <c:ptCount val="5"/>
                <c:pt idx="0">
                  <c:v>1.5575478200000001</c:v>
                </c:pt>
                <c:pt idx="1">
                  <c:v>4.2313618000000002</c:v>
                </c:pt>
                <c:pt idx="2">
                  <c:v>2.7470373800000001</c:v>
                </c:pt>
                <c:pt idx="3">
                  <c:v>2.8488183</c:v>
                </c:pt>
                <c:pt idx="4">
                  <c:v>3.7129216299999999</c:v>
                </c:pt>
              </c:numCache>
            </c:numRef>
          </c:val>
          <c:extLst>
            <c:ext xmlns:c16="http://schemas.microsoft.com/office/drawing/2014/chart" uri="{C3380CC4-5D6E-409C-BE32-E72D297353CC}">
              <c16:uniqueId val="{00000005-C765-4246-A763-1F72A281AF76}"/>
            </c:ext>
          </c:extLst>
        </c:ser>
        <c:ser>
          <c:idx val="6"/>
          <c:order val="6"/>
          <c:tx>
            <c:strRef>
              <c:f>'[FY23 YE Presentation Data_DRAFT.xlsx]Proposals (3)'!$N$43</c:f>
              <c:strCache>
                <c:ptCount val="1"/>
                <c:pt idx="0">
                  <c:v>State</c:v>
                </c:pt>
              </c:strCache>
            </c:strRef>
          </c:tx>
          <c:spPr>
            <a:solidFill>
              <a:srgbClr val="FF0000"/>
            </a:solidFill>
            <a:ln>
              <a:noFill/>
            </a:ln>
            <a:effectLst/>
          </c:spPr>
          <c:invertIfNegative val="0"/>
          <c:cat>
            <c:numRef>
              <c:f>'[FY23 YE Presentation Data_DRAFT.xlsx]Proposals (3)'!$O$36:$S$36</c:f>
              <c:numCache>
                <c:formatCode>General</c:formatCode>
                <c:ptCount val="5"/>
                <c:pt idx="0">
                  <c:v>2019</c:v>
                </c:pt>
                <c:pt idx="1">
                  <c:v>2020</c:v>
                </c:pt>
                <c:pt idx="2">
                  <c:v>2021</c:v>
                </c:pt>
                <c:pt idx="3">
                  <c:v>2022</c:v>
                </c:pt>
                <c:pt idx="4">
                  <c:v>2023</c:v>
                </c:pt>
              </c:numCache>
            </c:numRef>
          </c:cat>
          <c:val>
            <c:numRef>
              <c:f>'[FY23 YE Presentation Data_DRAFT.xlsx]Proposals (3)'!$O$43:$S$43</c:f>
              <c:numCache>
                <c:formatCode>_(* #,##0_);_(* \(#,##0\);_(* "-"??_);_(@_)</c:formatCode>
                <c:ptCount val="5"/>
                <c:pt idx="0">
                  <c:v>84.660503660000003</c:v>
                </c:pt>
                <c:pt idx="1">
                  <c:v>110.40856695000001</c:v>
                </c:pt>
                <c:pt idx="2">
                  <c:v>63.085700350000003</c:v>
                </c:pt>
                <c:pt idx="3">
                  <c:v>80.778804469999997</c:v>
                </c:pt>
                <c:pt idx="4">
                  <c:v>90.763481989999988</c:v>
                </c:pt>
              </c:numCache>
            </c:numRef>
          </c:val>
          <c:extLst>
            <c:ext xmlns:c16="http://schemas.microsoft.com/office/drawing/2014/chart" uri="{C3380CC4-5D6E-409C-BE32-E72D297353CC}">
              <c16:uniqueId val="{00000006-C765-4246-A763-1F72A281AF76}"/>
            </c:ext>
          </c:extLst>
        </c:ser>
        <c:ser>
          <c:idx val="3"/>
          <c:order val="7"/>
          <c:tx>
            <c:strRef>
              <c:f>'[FY23 YE Presentation Data_DRAFT.xlsx]Proposals (3)'!$N$40</c:f>
              <c:strCache>
                <c:ptCount val="1"/>
                <c:pt idx="0">
                  <c:v>Hospital</c:v>
                </c:pt>
              </c:strCache>
            </c:strRef>
          </c:tx>
          <c:spPr>
            <a:solidFill>
              <a:srgbClr val="00B0F0"/>
            </a:solidFill>
            <a:ln>
              <a:noFill/>
            </a:ln>
            <a:effectLst/>
          </c:spPr>
          <c:invertIfNegative val="0"/>
          <c:cat>
            <c:numRef>
              <c:f>'[FY23 YE Presentation Data_DRAFT.xlsx]Proposals (3)'!$O$36:$S$36</c:f>
              <c:numCache>
                <c:formatCode>General</c:formatCode>
                <c:ptCount val="5"/>
                <c:pt idx="0">
                  <c:v>2019</c:v>
                </c:pt>
                <c:pt idx="1">
                  <c:v>2020</c:v>
                </c:pt>
                <c:pt idx="2">
                  <c:v>2021</c:v>
                </c:pt>
                <c:pt idx="3">
                  <c:v>2022</c:v>
                </c:pt>
                <c:pt idx="4">
                  <c:v>2023</c:v>
                </c:pt>
              </c:numCache>
            </c:numRef>
          </c:cat>
          <c:val>
            <c:numRef>
              <c:f>'[FY23 YE Presentation Data_DRAFT.xlsx]Proposals (3)'!$O$40:$S$40</c:f>
              <c:numCache>
                <c:formatCode>_(* #,##0_);_(* \(#,##0\);_(* "-"??_);_(@_)</c:formatCode>
                <c:ptCount val="5"/>
                <c:pt idx="0">
                  <c:v>9.3166467399999995</c:v>
                </c:pt>
                <c:pt idx="1">
                  <c:v>14.25909392</c:v>
                </c:pt>
                <c:pt idx="2">
                  <c:v>9.2004906500000008</c:v>
                </c:pt>
                <c:pt idx="3">
                  <c:v>23.07866791</c:v>
                </c:pt>
                <c:pt idx="4">
                  <c:v>23.091940469999997</c:v>
                </c:pt>
              </c:numCache>
            </c:numRef>
          </c:val>
          <c:extLst>
            <c:ext xmlns:c16="http://schemas.microsoft.com/office/drawing/2014/chart" uri="{C3380CC4-5D6E-409C-BE32-E72D297353CC}">
              <c16:uniqueId val="{00000007-C765-4246-A763-1F72A281AF76}"/>
            </c:ext>
          </c:extLst>
        </c:ser>
        <c:dLbls>
          <c:showLegendKey val="0"/>
          <c:showVal val="0"/>
          <c:showCatName val="0"/>
          <c:showSerName val="0"/>
          <c:showPercent val="0"/>
          <c:showBubbleSize val="0"/>
        </c:dLbls>
        <c:gapWidth val="150"/>
        <c:overlap val="100"/>
        <c:axId val="327135552"/>
        <c:axId val="327136112"/>
      </c:barChart>
      <c:lineChart>
        <c:grouping val="standard"/>
        <c:varyColors val="0"/>
        <c:ser>
          <c:idx val="8"/>
          <c:order val="8"/>
          <c:tx>
            <c:strRef>
              <c:f>'[FY23 YE Presentation Data_DRAFT.xlsx]Proposals (3)'!$N$45</c:f>
              <c:strCache>
                <c:ptCount val="1"/>
                <c:pt idx="0">
                  <c:v>Grand Total</c:v>
                </c:pt>
              </c:strCache>
            </c:strRef>
          </c:tx>
          <c:spPr>
            <a:ln w="28575" cap="rnd">
              <a:noFill/>
              <a:round/>
            </a:ln>
            <a:effectLst/>
          </c:spPr>
          <c:marker>
            <c:symbol val="none"/>
          </c:marker>
          <c:dLbls>
            <c:dLbl>
              <c:idx val="0"/>
              <c:layout>
                <c:manualLayout>
                  <c:x val="-4.3375772589184659E-2"/>
                  <c:y val="-3.8749444207596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65-4246-A763-1F72A281AF76}"/>
                </c:ext>
              </c:extLst>
            </c:dLbl>
            <c:dLbl>
              <c:idx val="1"/>
              <c:layout>
                <c:manualLayout>
                  <c:x val="-5.0919385213390685E-2"/>
                  <c:y val="-3.8749444207596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65-4246-A763-1F72A281AF76}"/>
                </c:ext>
              </c:extLst>
            </c:dLbl>
            <c:dLbl>
              <c:idx val="2"/>
              <c:layout>
                <c:manualLayout>
                  <c:x val="-5.0919385213390685E-2"/>
                  <c:y val="-3.8749444207596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765-4246-A763-1F72A281AF76}"/>
                </c:ext>
              </c:extLst>
            </c:dLbl>
            <c:dLbl>
              <c:idx val="3"/>
              <c:layout>
                <c:manualLayout>
                  <c:x val="-4.9033482057339248E-2"/>
                  <c:y val="-3.8749444207596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765-4246-A763-1F72A281AF76}"/>
                </c:ext>
              </c:extLst>
            </c:dLbl>
            <c:dLbl>
              <c:idx val="4"/>
              <c:layout>
                <c:manualLayout>
                  <c:x val="-4.8791582926363548E-2"/>
                  <c:y val="-4.0476115375946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765-4246-A763-1F72A281AF76}"/>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'[FY23 YE Presentation Data_DRAFT.xlsx]Proposals (3)'!$O$36:$S$36</c:f>
              <c:numCache>
                <c:formatCode>General</c:formatCode>
                <c:ptCount val="5"/>
                <c:pt idx="0">
                  <c:v>2019</c:v>
                </c:pt>
                <c:pt idx="1">
                  <c:v>2020</c:v>
                </c:pt>
                <c:pt idx="2">
                  <c:v>2021</c:v>
                </c:pt>
                <c:pt idx="3">
                  <c:v>2022</c:v>
                </c:pt>
                <c:pt idx="4">
                  <c:v>2023</c:v>
                </c:pt>
              </c:numCache>
            </c:numRef>
          </c:cat>
          <c:val>
            <c:numRef>
              <c:f>'[FY23 YE Presentation Data_DRAFT.xlsx]Proposals (3)'!$O$45:$S$45</c:f>
              <c:numCache>
                <c:formatCode>_("$"* #,##0_);_("$"* \(#,##0\);_("$"* "-"??_);_(@_)</c:formatCode>
                <c:ptCount val="5"/>
                <c:pt idx="0">
                  <c:v>2397.3561791099996</c:v>
                </c:pt>
                <c:pt idx="1">
                  <c:v>2329.6346178699996</c:v>
                </c:pt>
                <c:pt idx="2">
                  <c:v>1938.5976406</c:v>
                </c:pt>
                <c:pt idx="3">
                  <c:v>1939.0597399999999</c:v>
                </c:pt>
                <c:pt idx="4">
                  <c:v>2084.12922686</c:v>
                </c:pt>
              </c:numCache>
            </c:numRef>
          </c:val>
          <c:smooth val="0"/>
          <c:extLst>
            <c:ext xmlns:c16="http://schemas.microsoft.com/office/drawing/2014/chart" uri="{C3380CC4-5D6E-409C-BE32-E72D297353CC}">
              <c16:uniqueId val="{0000000D-C765-4246-A763-1F72A281AF76}"/>
            </c:ext>
          </c:extLst>
        </c:ser>
        <c:dLbls>
          <c:showLegendKey val="0"/>
          <c:showVal val="0"/>
          <c:showCatName val="0"/>
          <c:showSerName val="0"/>
          <c:showPercent val="0"/>
          <c:showBubbleSize val="0"/>
        </c:dLbls>
        <c:marker val="1"/>
        <c:smooth val="0"/>
        <c:axId val="327135552"/>
        <c:axId val="327136112"/>
      </c:lineChart>
      <c:catAx>
        <c:axId val="327135552"/>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sz="1050" b="1"/>
                  <a:t>Fiscal Year</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27136112"/>
        <c:crosses val="autoZero"/>
        <c:auto val="1"/>
        <c:lblAlgn val="ctr"/>
        <c:lblOffset val="100"/>
        <c:noMultiLvlLbl val="0"/>
      </c:catAx>
      <c:valAx>
        <c:axId val="327136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50" b="1"/>
                  <a:t>$M</a:t>
                </a:r>
                <a:endParaRPr lang="en-US"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27135552"/>
        <c:crosses val="autoZero"/>
        <c:crossBetween val="between"/>
      </c:valAx>
      <c:spPr>
        <a:noFill/>
        <a:ln>
          <a:noFill/>
        </a:ln>
        <a:effectLst/>
      </c:spPr>
    </c:plotArea>
    <c:legend>
      <c:legendPos val="r"/>
      <c:legendEntry>
        <c:idx val="8"/>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2"/>
          <c:order val="0"/>
          <c:tx>
            <c:strRef>
              <c:f>'[FY23 YE Presentation Data_DRAFT.xlsx]Proposals (2)'!$K$9</c:f>
              <c:strCache>
                <c:ptCount val="1"/>
                <c:pt idx="0">
                  <c:v>School of Pharmacy</c:v>
                </c:pt>
              </c:strCache>
            </c:strRef>
          </c:tx>
          <c:spPr>
            <a:solidFill>
              <a:schemeClr val="accent3"/>
            </a:solidFill>
            <a:ln>
              <a:noFill/>
            </a:ln>
            <a:effectLst/>
          </c:spPr>
          <c:invertIfNegative val="0"/>
          <c:cat>
            <c:numRef>
              <c:f>'[FY23 YE Presentation Data_DRAFT.xlsx]Proposals (2)'!$L$6:$P$6</c:f>
              <c:numCache>
                <c:formatCode>General</c:formatCode>
                <c:ptCount val="5"/>
                <c:pt idx="0">
                  <c:v>2019</c:v>
                </c:pt>
                <c:pt idx="1">
                  <c:v>2020</c:v>
                </c:pt>
                <c:pt idx="2">
                  <c:v>2021</c:v>
                </c:pt>
                <c:pt idx="3">
                  <c:v>2022</c:v>
                </c:pt>
                <c:pt idx="4">
                  <c:v>2023</c:v>
                </c:pt>
              </c:numCache>
            </c:numRef>
          </c:cat>
          <c:val>
            <c:numRef>
              <c:f>'[FY23 YE Presentation Data_DRAFT.xlsx]Proposals (2)'!$L$9:$P$9</c:f>
              <c:numCache>
                <c:formatCode>0</c:formatCode>
                <c:ptCount val="5"/>
                <c:pt idx="0">
                  <c:v>159.15777975999998</c:v>
                </c:pt>
                <c:pt idx="1">
                  <c:v>73.077456709999993</c:v>
                </c:pt>
                <c:pt idx="2">
                  <c:v>103.64851025</c:v>
                </c:pt>
                <c:pt idx="3">
                  <c:v>73.286050889999999</c:v>
                </c:pt>
                <c:pt idx="4">
                  <c:v>159.10934481999999</c:v>
                </c:pt>
              </c:numCache>
            </c:numRef>
          </c:val>
          <c:extLst>
            <c:ext xmlns:c16="http://schemas.microsoft.com/office/drawing/2014/chart" uri="{C3380CC4-5D6E-409C-BE32-E72D297353CC}">
              <c16:uniqueId val="{00000000-D3C8-4D62-940A-70E6E7FE862B}"/>
            </c:ext>
          </c:extLst>
        </c:ser>
        <c:ser>
          <c:idx val="4"/>
          <c:order val="1"/>
          <c:tx>
            <c:strRef>
              <c:f>'[FY23 YE Presentation Data_DRAFT.xlsx]Proposals (2)'!$K$11</c:f>
              <c:strCache>
                <c:ptCount val="1"/>
                <c:pt idx="0">
                  <c:v>School of Dentistry</c:v>
                </c:pt>
              </c:strCache>
            </c:strRef>
          </c:tx>
          <c:spPr>
            <a:solidFill>
              <a:schemeClr val="accent5"/>
            </a:solidFill>
            <a:ln>
              <a:noFill/>
            </a:ln>
            <a:effectLst/>
          </c:spPr>
          <c:invertIfNegative val="0"/>
          <c:cat>
            <c:numRef>
              <c:f>'[FY23 YE Presentation Data_DRAFT.xlsx]Proposals (2)'!$L$6:$P$6</c:f>
              <c:numCache>
                <c:formatCode>General</c:formatCode>
                <c:ptCount val="5"/>
                <c:pt idx="0">
                  <c:v>2019</c:v>
                </c:pt>
                <c:pt idx="1">
                  <c:v>2020</c:v>
                </c:pt>
                <c:pt idx="2">
                  <c:v>2021</c:v>
                </c:pt>
                <c:pt idx="3">
                  <c:v>2022</c:v>
                </c:pt>
                <c:pt idx="4">
                  <c:v>2023</c:v>
                </c:pt>
              </c:numCache>
            </c:numRef>
          </c:cat>
          <c:val>
            <c:numRef>
              <c:f>'[FY23 YE Presentation Data_DRAFT.xlsx]Proposals (2)'!$L$11:$P$11</c:f>
              <c:numCache>
                <c:formatCode>0</c:formatCode>
                <c:ptCount val="5"/>
                <c:pt idx="0">
                  <c:v>109.57427826</c:v>
                </c:pt>
                <c:pt idx="1">
                  <c:v>91.751169640000001</c:v>
                </c:pt>
                <c:pt idx="2">
                  <c:v>79.508870379999991</c:v>
                </c:pt>
                <c:pt idx="3">
                  <c:v>102.73575656999999</c:v>
                </c:pt>
                <c:pt idx="4">
                  <c:v>100.65780103</c:v>
                </c:pt>
              </c:numCache>
            </c:numRef>
          </c:val>
          <c:extLst>
            <c:ext xmlns:c16="http://schemas.microsoft.com/office/drawing/2014/chart" uri="{C3380CC4-5D6E-409C-BE32-E72D297353CC}">
              <c16:uniqueId val="{00000001-D3C8-4D62-940A-70E6E7FE862B}"/>
            </c:ext>
          </c:extLst>
        </c:ser>
        <c:ser>
          <c:idx val="5"/>
          <c:order val="2"/>
          <c:tx>
            <c:strRef>
              <c:f>'[FY23 YE Presentation Data_DRAFT.xlsx]Proposals (2)'!$K$12</c:f>
              <c:strCache>
                <c:ptCount val="1"/>
                <c:pt idx="0">
                  <c:v>School of Social Work</c:v>
                </c:pt>
              </c:strCache>
            </c:strRef>
          </c:tx>
          <c:spPr>
            <a:solidFill>
              <a:schemeClr val="accent6"/>
            </a:solidFill>
            <a:ln>
              <a:noFill/>
            </a:ln>
            <a:effectLst/>
          </c:spPr>
          <c:invertIfNegative val="0"/>
          <c:cat>
            <c:numRef>
              <c:f>'[FY23 YE Presentation Data_DRAFT.xlsx]Proposals (2)'!$L$6:$P$6</c:f>
              <c:numCache>
                <c:formatCode>General</c:formatCode>
                <c:ptCount val="5"/>
                <c:pt idx="0">
                  <c:v>2019</c:v>
                </c:pt>
                <c:pt idx="1">
                  <c:v>2020</c:v>
                </c:pt>
                <c:pt idx="2">
                  <c:v>2021</c:v>
                </c:pt>
                <c:pt idx="3">
                  <c:v>2022</c:v>
                </c:pt>
                <c:pt idx="4">
                  <c:v>2023</c:v>
                </c:pt>
              </c:numCache>
            </c:numRef>
          </c:cat>
          <c:val>
            <c:numRef>
              <c:f>'[FY23 YE Presentation Data_DRAFT.xlsx]Proposals (2)'!$L$12:$P$12</c:f>
              <c:numCache>
                <c:formatCode>0</c:formatCode>
                <c:ptCount val="5"/>
                <c:pt idx="0">
                  <c:v>52.415989400000001</c:v>
                </c:pt>
                <c:pt idx="1">
                  <c:v>94.668488400000001</c:v>
                </c:pt>
                <c:pt idx="2">
                  <c:v>64.787042769999999</c:v>
                </c:pt>
                <c:pt idx="3">
                  <c:v>41.774778409999996</c:v>
                </c:pt>
                <c:pt idx="4">
                  <c:v>96.233619160000003</c:v>
                </c:pt>
              </c:numCache>
            </c:numRef>
          </c:val>
          <c:extLst>
            <c:ext xmlns:c16="http://schemas.microsoft.com/office/drawing/2014/chart" uri="{C3380CC4-5D6E-409C-BE32-E72D297353CC}">
              <c16:uniqueId val="{00000002-D3C8-4D62-940A-70E6E7FE862B}"/>
            </c:ext>
          </c:extLst>
        </c:ser>
        <c:ser>
          <c:idx val="3"/>
          <c:order val="3"/>
          <c:tx>
            <c:strRef>
              <c:f>'[FY23 YE Presentation Data_DRAFT.xlsx]Proposals (2)'!$K$10</c:f>
              <c:strCache>
                <c:ptCount val="1"/>
                <c:pt idx="0">
                  <c:v>School of Nursing</c:v>
                </c:pt>
              </c:strCache>
            </c:strRef>
          </c:tx>
          <c:spPr>
            <a:solidFill>
              <a:schemeClr val="accent4"/>
            </a:solidFill>
            <a:ln>
              <a:noFill/>
            </a:ln>
            <a:effectLst/>
          </c:spPr>
          <c:invertIfNegative val="0"/>
          <c:cat>
            <c:numRef>
              <c:f>'[FY23 YE Presentation Data_DRAFT.xlsx]Proposals (2)'!$L$6:$P$6</c:f>
              <c:numCache>
                <c:formatCode>General</c:formatCode>
                <c:ptCount val="5"/>
                <c:pt idx="0">
                  <c:v>2019</c:v>
                </c:pt>
                <c:pt idx="1">
                  <c:v>2020</c:v>
                </c:pt>
                <c:pt idx="2">
                  <c:v>2021</c:v>
                </c:pt>
                <c:pt idx="3">
                  <c:v>2022</c:v>
                </c:pt>
                <c:pt idx="4">
                  <c:v>2023</c:v>
                </c:pt>
              </c:numCache>
            </c:numRef>
          </c:cat>
          <c:val>
            <c:numRef>
              <c:f>'[FY23 YE Presentation Data_DRAFT.xlsx]Proposals (2)'!$L$10:$P$10</c:f>
              <c:numCache>
                <c:formatCode>0</c:formatCode>
                <c:ptCount val="5"/>
                <c:pt idx="0">
                  <c:v>38.345992299999999</c:v>
                </c:pt>
                <c:pt idx="1">
                  <c:v>74.050166060000009</c:v>
                </c:pt>
                <c:pt idx="2">
                  <c:v>44.447591680000002</c:v>
                </c:pt>
                <c:pt idx="3">
                  <c:v>52.61094035</c:v>
                </c:pt>
                <c:pt idx="4">
                  <c:v>34.617385509999998</c:v>
                </c:pt>
              </c:numCache>
            </c:numRef>
          </c:val>
          <c:extLst>
            <c:ext xmlns:c16="http://schemas.microsoft.com/office/drawing/2014/chart" uri="{C3380CC4-5D6E-409C-BE32-E72D297353CC}">
              <c16:uniqueId val="{00000003-D3C8-4D62-940A-70E6E7FE862B}"/>
            </c:ext>
          </c:extLst>
        </c:ser>
        <c:ser>
          <c:idx val="1"/>
          <c:order val="4"/>
          <c:tx>
            <c:strRef>
              <c:f>'[FY23 YE Presentation Data_DRAFT.xlsx]Proposals (2)'!$K$8</c:f>
              <c:strCache>
                <c:ptCount val="1"/>
                <c:pt idx="0">
                  <c:v>School of Law</c:v>
                </c:pt>
              </c:strCache>
            </c:strRef>
          </c:tx>
          <c:spPr>
            <a:solidFill>
              <a:schemeClr val="accent2"/>
            </a:solidFill>
            <a:ln>
              <a:noFill/>
            </a:ln>
            <a:effectLst/>
          </c:spPr>
          <c:invertIfNegative val="0"/>
          <c:cat>
            <c:numRef>
              <c:f>'[FY23 YE Presentation Data_DRAFT.xlsx]Proposals (2)'!$L$6:$P$6</c:f>
              <c:numCache>
                <c:formatCode>General</c:formatCode>
                <c:ptCount val="5"/>
                <c:pt idx="0">
                  <c:v>2019</c:v>
                </c:pt>
                <c:pt idx="1">
                  <c:v>2020</c:v>
                </c:pt>
                <c:pt idx="2">
                  <c:v>2021</c:v>
                </c:pt>
                <c:pt idx="3">
                  <c:v>2022</c:v>
                </c:pt>
                <c:pt idx="4">
                  <c:v>2023</c:v>
                </c:pt>
              </c:numCache>
            </c:numRef>
          </c:cat>
          <c:val>
            <c:numRef>
              <c:f>'[FY23 YE Presentation Data_DRAFT.xlsx]Proposals (2)'!$L$8:$P$8</c:f>
              <c:numCache>
                <c:formatCode>0</c:formatCode>
                <c:ptCount val="5"/>
                <c:pt idx="0">
                  <c:v>4.0869145299999996</c:v>
                </c:pt>
                <c:pt idx="1">
                  <c:v>9.9943757299999998</c:v>
                </c:pt>
                <c:pt idx="2">
                  <c:v>10.37417239</c:v>
                </c:pt>
                <c:pt idx="3">
                  <c:v>8.5510055399999985</c:v>
                </c:pt>
                <c:pt idx="4">
                  <c:v>8.9781183599999999</c:v>
                </c:pt>
              </c:numCache>
            </c:numRef>
          </c:val>
          <c:extLst>
            <c:ext xmlns:c16="http://schemas.microsoft.com/office/drawing/2014/chart" uri="{C3380CC4-5D6E-409C-BE32-E72D297353CC}">
              <c16:uniqueId val="{00000004-D3C8-4D62-940A-70E6E7FE862B}"/>
            </c:ext>
          </c:extLst>
        </c:ser>
        <c:ser>
          <c:idx val="0"/>
          <c:order val="5"/>
          <c:tx>
            <c:strRef>
              <c:f>'[FY23 YE Presentation Data_DRAFT.xlsx]Proposals (2)'!$K$7</c:f>
              <c:strCache>
                <c:ptCount val="1"/>
                <c:pt idx="0">
                  <c:v>Graduate School</c:v>
                </c:pt>
              </c:strCache>
            </c:strRef>
          </c:tx>
          <c:spPr>
            <a:solidFill>
              <a:schemeClr val="accent1"/>
            </a:solidFill>
            <a:ln>
              <a:solidFill>
                <a:srgbClr val="00B0F0"/>
              </a:solidFill>
            </a:ln>
            <a:effectLst/>
          </c:spPr>
          <c:invertIfNegative val="0"/>
          <c:cat>
            <c:numRef>
              <c:f>'[FY23 YE Presentation Data_DRAFT.xlsx]Proposals (2)'!$L$6:$P$6</c:f>
              <c:numCache>
                <c:formatCode>General</c:formatCode>
                <c:ptCount val="5"/>
                <c:pt idx="0">
                  <c:v>2019</c:v>
                </c:pt>
                <c:pt idx="1">
                  <c:v>2020</c:v>
                </c:pt>
                <c:pt idx="2">
                  <c:v>2021</c:v>
                </c:pt>
                <c:pt idx="3">
                  <c:v>2022</c:v>
                </c:pt>
                <c:pt idx="4">
                  <c:v>2023</c:v>
                </c:pt>
              </c:numCache>
            </c:numRef>
          </c:cat>
          <c:val>
            <c:numRef>
              <c:f>'[FY23 YE Presentation Data_DRAFT.xlsx]Proposals (2)'!$L$7:$P$7</c:f>
              <c:numCache>
                <c:formatCode>0</c:formatCode>
                <c:ptCount val="5"/>
                <c:pt idx="0">
                  <c:v>5.1580480000000005E-2</c:v>
                </c:pt>
                <c:pt idx="1">
                  <c:v>5.650645E-2</c:v>
                </c:pt>
                <c:pt idx="2">
                  <c:v>0.23915117999999999</c:v>
                </c:pt>
                <c:pt idx="3">
                  <c:v>7.1270895899999998</c:v>
                </c:pt>
                <c:pt idx="4">
                  <c:v>6.8804083299999999</c:v>
                </c:pt>
              </c:numCache>
            </c:numRef>
          </c:val>
          <c:extLst>
            <c:ext xmlns:c16="http://schemas.microsoft.com/office/drawing/2014/chart" uri="{C3380CC4-5D6E-409C-BE32-E72D297353CC}">
              <c16:uniqueId val="{00000005-D3C8-4D62-940A-70E6E7FE862B}"/>
            </c:ext>
          </c:extLst>
        </c:ser>
        <c:dLbls>
          <c:showLegendKey val="0"/>
          <c:showVal val="0"/>
          <c:showCatName val="0"/>
          <c:showSerName val="0"/>
          <c:showPercent val="0"/>
          <c:showBubbleSize val="0"/>
        </c:dLbls>
        <c:gapWidth val="145"/>
        <c:overlap val="100"/>
        <c:axId val="326020240"/>
        <c:axId val="326020800"/>
      </c:barChart>
      <c:lineChart>
        <c:grouping val="standard"/>
        <c:varyColors val="0"/>
        <c:ser>
          <c:idx val="6"/>
          <c:order val="6"/>
          <c:tx>
            <c:strRef>
              <c:f>'[FY23 YE Presentation Data_DRAFT.xlsx]Proposals (2)'!$C$7</c:f>
              <c:strCache>
                <c:ptCount val="1"/>
                <c:pt idx="0">
                  <c:v>Total</c:v>
                </c:pt>
              </c:strCache>
            </c:strRef>
          </c:tx>
          <c:spPr>
            <a:ln w="28575" cap="rnd">
              <a:noFill/>
              <a:round/>
            </a:ln>
            <a:effectLst/>
          </c:spPr>
          <c:marker>
            <c:symbol val="none"/>
          </c:marker>
          <c:dLbls>
            <c:dLbl>
              <c:idx val="0"/>
              <c:layout>
                <c:manualLayout>
                  <c:x val="-3.6441586280814578E-2"/>
                  <c:y val="-3.7367298611792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C8-4D62-940A-70E6E7FE862B}"/>
                </c:ext>
              </c:extLst>
            </c:dLbl>
            <c:dLbl>
              <c:idx val="1"/>
              <c:layout>
                <c:manualLayout>
                  <c:x val="-3.531605037606788E-2"/>
                  <c:y val="-3.7879041882927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C8-4D62-940A-70E6E7FE862B}"/>
                </c:ext>
              </c:extLst>
            </c:dLbl>
            <c:dLbl>
              <c:idx val="2"/>
              <c:layout>
                <c:manualLayout>
                  <c:x val="-3.4297963558413719E-2"/>
                  <c:y val="-3.7367298611792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C8-4D62-940A-70E6E7FE862B}"/>
                </c:ext>
              </c:extLst>
            </c:dLbl>
            <c:dLbl>
              <c:idx val="3"/>
              <c:layout>
                <c:manualLayout>
                  <c:x val="-2.7974561021781367E-2"/>
                  <c:y val="-3.62130505981292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C8-4D62-940A-70E6E7FE862B}"/>
                </c:ext>
              </c:extLst>
            </c:dLbl>
            <c:dLbl>
              <c:idx val="4"/>
              <c:layout>
                <c:manualLayout>
                  <c:x val="-2.7974561021781481E-2"/>
                  <c:y val="-3.62130505981292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C8-4D62-940A-70E6E7FE862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'[FY23 YE Presentation Data_DRAFT.xlsx]Proposals (2)'!$L$6:$P$6</c:f>
              <c:numCache>
                <c:formatCode>General</c:formatCode>
                <c:ptCount val="5"/>
                <c:pt idx="0">
                  <c:v>2019</c:v>
                </c:pt>
                <c:pt idx="1">
                  <c:v>2020</c:v>
                </c:pt>
                <c:pt idx="2">
                  <c:v>2021</c:v>
                </c:pt>
                <c:pt idx="3">
                  <c:v>2022</c:v>
                </c:pt>
                <c:pt idx="4">
                  <c:v>2023</c:v>
                </c:pt>
              </c:numCache>
            </c:numRef>
          </c:cat>
          <c:val>
            <c:numRef>
              <c:f>'[FY23 YE Presentation Data_DRAFT.xlsx]Proposals (2)'!$L$14:$P$14</c:f>
              <c:numCache>
                <c:formatCode>0</c:formatCode>
                <c:ptCount val="5"/>
                <c:pt idx="0">
                  <c:v>363.63253472999997</c:v>
                </c:pt>
                <c:pt idx="1">
                  <c:v>343.59816298999999</c:v>
                </c:pt>
                <c:pt idx="2">
                  <c:v>303.00533865</c:v>
                </c:pt>
                <c:pt idx="3">
                  <c:v>286.08562135</c:v>
                </c:pt>
                <c:pt idx="4">
                  <c:v>406.47667720999993</c:v>
                </c:pt>
              </c:numCache>
            </c:numRef>
          </c:val>
          <c:smooth val="0"/>
          <c:extLst>
            <c:ext xmlns:c16="http://schemas.microsoft.com/office/drawing/2014/chart" uri="{C3380CC4-5D6E-409C-BE32-E72D297353CC}">
              <c16:uniqueId val="{0000000B-D3C8-4D62-940A-70E6E7FE862B}"/>
            </c:ext>
          </c:extLst>
        </c:ser>
        <c:dLbls>
          <c:showLegendKey val="0"/>
          <c:showVal val="0"/>
          <c:showCatName val="0"/>
          <c:showSerName val="0"/>
          <c:showPercent val="0"/>
          <c:showBubbleSize val="0"/>
        </c:dLbls>
        <c:marker val="1"/>
        <c:smooth val="0"/>
        <c:axId val="868816383"/>
        <c:axId val="868824287"/>
      </c:lineChart>
      <c:catAx>
        <c:axId val="32602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020800"/>
        <c:crosses val="autoZero"/>
        <c:auto val="1"/>
        <c:lblAlgn val="ctr"/>
        <c:lblOffset val="100"/>
        <c:noMultiLvlLbl val="0"/>
      </c:catAx>
      <c:valAx>
        <c:axId val="326020800"/>
        <c:scaling>
          <c:orientation val="minMax"/>
          <c:max val="4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020240"/>
        <c:crosses val="autoZero"/>
        <c:crossBetween val="between"/>
        <c:majorUnit val="50"/>
        <c:minorUnit val="10"/>
      </c:valAx>
      <c:valAx>
        <c:axId val="868824287"/>
        <c:scaling>
          <c:orientation val="minMax"/>
          <c:max val="45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8816383"/>
        <c:crosses val="max"/>
        <c:crossBetween val="between"/>
      </c:valAx>
      <c:catAx>
        <c:axId val="868816383"/>
        <c:scaling>
          <c:orientation val="minMax"/>
        </c:scaling>
        <c:delete val="1"/>
        <c:axPos val="b"/>
        <c:numFmt formatCode="General" sourceLinked="1"/>
        <c:majorTickMark val="out"/>
        <c:minorTickMark val="none"/>
        <c:tickLblPos val="nextTo"/>
        <c:crossAx val="868824287"/>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3"/>
          <c:order val="0"/>
          <c:tx>
            <c:strRef>
              <c:f>'[G&amp;C_Master_FY23.xlsx]Sponsor Types'!$B$20</c:f>
              <c:strCache>
                <c:ptCount val="1"/>
                <c:pt idx="0">
                  <c:v> NIH </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'[G&amp;C_Master_FY23.xlsx]Sponsor Types'!$C$17:$G$17</c:f>
              <c:numCache>
                <c:formatCode>General</c:formatCode>
                <c:ptCount val="5"/>
                <c:pt idx="0">
                  <c:v>2019</c:v>
                </c:pt>
                <c:pt idx="1">
                  <c:v>2020</c:v>
                </c:pt>
                <c:pt idx="2">
                  <c:v>2021</c:v>
                </c:pt>
                <c:pt idx="3">
                  <c:v>2022</c:v>
                </c:pt>
                <c:pt idx="4">
                  <c:v>2023</c:v>
                </c:pt>
              </c:numCache>
            </c:numRef>
          </c:cat>
          <c:val>
            <c:numRef>
              <c:f>'[G&amp;C_Master_FY23.xlsx]Sponsor Types'!$C$20:$G$20</c:f>
              <c:numCache>
                <c:formatCode>_(* #,##0_);_(* \(#,##0\);_(* "-"??_);_(@_)</c:formatCode>
                <c:ptCount val="5"/>
                <c:pt idx="0">
                  <c:v>198.83927603999999</c:v>
                </c:pt>
                <c:pt idx="1">
                  <c:v>211.07565975999998</c:v>
                </c:pt>
                <c:pt idx="2">
                  <c:v>234.56651669000001</c:v>
                </c:pt>
                <c:pt idx="3">
                  <c:v>242.77423711</c:v>
                </c:pt>
                <c:pt idx="4">
                  <c:v>236.35870646000001</c:v>
                </c:pt>
              </c:numCache>
            </c:numRef>
          </c:val>
          <c:extLst>
            <c:ext xmlns:c16="http://schemas.microsoft.com/office/drawing/2014/chart" uri="{C3380CC4-5D6E-409C-BE32-E72D297353CC}">
              <c16:uniqueId val="{00000000-3718-445B-A0BE-75998A99C7FB}"/>
            </c:ext>
          </c:extLst>
        </c:ser>
        <c:ser>
          <c:idx val="2"/>
          <c:order val="1"/>
          <c:tx>
            <c:strRef>
              <c:f>'[G&amp;C_Master_FY23.xlsx]Sponsor Types'!$B$19</c:f>
              <c:strCache>
                <c:ptCount val="1"/>
                <c:pt idx="0">
                  <c:v> Federal Non-NIH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'[G&amp;C_Master_FY23.xlsx]Sponsor Types'!$C$17:$G$17</c:f>
              <c:numCache>
                <c:formatCode>General</c:formatCode>
                <c:ptCount val="5"/>
                <c:pt idx="0">
                  <c:v>2019</c:v>
                </c:pt>
                <c:pt idx="1">
                  <c:v>2020</c:v>
                </c:pt>
                <c:pt idx="2">
                  <c:v>2021</c:v>
                </c:pt>
                <c:pt idx="3">
                  <c:v>2022</c:v>
                </c:pt>
                <c:pt idx="4">
                  <c:v>2023</c:v>
                </c:pt>
              </c:numCache>
            </c:numRef>
          </c:cat>
          <c:val>
            <c:numRef>
              <c:f>'[G&amp;C_Master_FY23.xlsx]Sponsor Types'!$C$19:$G$19</c:f>
              <c:numCache>
                <c:formatCode>_(* #,##0_);_(* \(#,##0\);_(* "-"??_);_(@_)</c:formatCode>
                <c:ptCount val="5"/>
                <c:pt idx="0">
                  <c:v>163.3520876500001</c:v>
                </c:pt>
                <c:pt idx="1">
                  <c:v>154.96160316000004</c:v>
                </c:pt>
                <c:pt idx="2">
                  <c:v>111.21127226999998</c:v>
                </c:pt>
                <c:pt idx="3">
                  <c:v>82.029293280000033</c:v>
                </c:pt>
                <c:pt idx="4">
                  <c:v>83.068146420000005</c:v>
                </c:pt>
              </c:numCache>
            </c:numRef>
          </c:val>
          <c:extLst>
            <c:ext xmlns:c16="http://schemas.microsoft.com/office/drawing/2014/chart" uri="{C3380CC4-5D6E-409C-BE32-E72D297353CC}">
              <c16:uniqueId val="{00000001-3718-445B-A0BE-75998A99C7FB}"/>
            </c:ext>
          </c:extLst>
        </c:ser>
        <c:ser>
          <c:idx val="1"/>
          <c:order val="2"/>
          <c:tx>
            <c:strRef>
              <c:f>'[G&amp;C_Master_FY23.xlsx]Sponsor Types'!$B$18</c:f>
              <c:strCache>
                <c:ptCount val="1"/>
                <c:pt idx="0">
                  <c:v> State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'[G&amp;C_Master_FY23.xlsx]Sponsor Types'!$C$17:$G$17</c:f>
              <c:numCache>
                <c:formatCode>General</c:formatCode>
                <c:ptCount val="5"/>
                <c:pt idx="0">
                  <c:v>2019</c:v>
                </c:pt>
                <c:pt idx="1">
                  <c:v>2020</c:v>
                </c:pt>
                <c:pt idx="2">
                  <c:v>2021</c:v>
                </c:pt>
                <c:pt idx="3">
                  <c:v>2022</c:v>
                </c:pt>
                <c:pt idx="4">
                  <c:v>2023</c:v>
                </c:pt>
              </c:numCache>
            </c:numRef>
          </c:cat>
          <c:val>
            <c:numRef>
              <c:f>'[G&amp;C_Master_FY23.xlsx]Sponsor Types'!$C$18:$G$18</c:f>
              <c:numCache>
                <c:formatCode>_(* #,##0_);_(* \(#,##0\);_(* "-"??_);_(@_)</c:formatCode>
                <c:ptCount val="5"/>
                <c:pt idx="0">
                  <c:v>86.629892040000001</c:v>
                </c:pt>
                <c:pt idx="1">
                  <c:v>99.868862749999977</c:v>
                </c:pt>
                <c:pt idx="2">
                  <c:v>92.682858730000007</c:v>
                </c:pt>
                <c:pt idx="3">
                  <c:v>104.60489201</c:v>
                </c:pt>
                <c:pt idx="4">
                  <c:v>112.78250307</c:v>
                </c:pt>
              </c:numCache>
            </c:numRef>
          </c:val>
          <c:extLst>
            <c:ext xmlns:c16="http://schemas.microsoft.com/office/drawing/2014/chart" uri="{C3380CC4-5D6E-409C-BE32-E72D297353CC}">
              <c16:uniqueId val="{00000002-3718-445B-A0BE-75998A99C7FB}"/>
            </c:ext>
          </c:extLst>
        </c:ser>
        <c:ser>
          <c:idx val="4"/>
          <c:order val="3"/>
          <c:tx>
            <c:strRef>
              <c:f>'[G&amp;C_Master_FY23.xlsx]Sponsor Types'!$B$21</c:f>
              <c:strCache>
                <c:ptCount val="1"/>
                <c:pt idx="0">
                  <c:v> Foundation/Association </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'[G&amp;C_Master_FY23.xlsx]Sponsor Types'!$C$17:$G$17</c:f>
              <c:numCache>
                <c:formatCode>General</c:formatCode>
                <c:ptCount val="5"/>
                <c:pt idx="0">
                  <c:v>2019</c:v>
                </c:pt>
                <c:pt idx="1">
                  <c:v>2020</c:v>
                </c:pt>
                <c:pt idx="2">
                  <c:v>2021</c:v>
                </c:pt>
                <c:pt idx="3">
                  <c:v>2022</c:v>
                </c:pt>
                <c:pt idx="4">
                  <c:v>2023</c:v>
                </c:pt>
              </c:numCache>
            </c:numRef>
          </c:cat>
          <c:val>
            <c:numRef>
              <c:f>'[G&amp;C_Master_FY23.xlsx]Sponsor Types'!$C$21:$G$21</c:f>
              <c:numCache>
                <c:formatCode>_(* #,##0_);_(* \(#,##0\);_(* "-"??_);_(@_)</c:formatCode>
                <c:ptCount val="5"/>
                <c:pt idx="0">
                  <c:v>56.681287399999988</c:v>
                </c:pt>
                <c:pt idx="1">
                  <c:v>64.025190639999963</c:v>
                </c:pt>
                <c:pt idx="2">
                  <c:v>51.835473519999994</c:v>
                </c:pt>
                <c:pt idx="3">
                  <c:v>49.306021899999998</c:v>
                </c:pt>
                <c:pt idx="4">
                  <c:v>45.111863829999997</c:v>
                </c:pt>
              </c:numCache>
            </c:numRef>
          </c:val>
          <c:extLst>
            <c:ext xmlns:c16="http://schemas.microsoft.com/office/drawing/2014/chart" uri="{C3380CC4-5D6E-409C-BE32-E72D297353CC}">
              <c16:uniqueId val="{00000003-3718-445B-A0BE-75998A99C7FB}"/>
            </c:ext>
          </c:extLst>
        </c:ser>
        <c:ser>
          <c:idx val="5"/>
          <c:order val="4"/>
          <c:tx>
            <c:strRef>
              <c:f>'[G&amp;C_Master_FY23.xlsx]Sponsor Types'!$B$22</c:f>
              <c:strCache>
                <c:ptCount val="1"/>
                <c:pt idx="0">
                  <c:v> Corporation </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'[G&amp;C_Master_FY23.xlsx]Sponsor Types'!$C$17:$G$17</c:f>
              <c:numCache>
                <c:formatCode>General</c:formatCode>
                <c:ptCount val="5"/>
                <c:pt idx="0">
                  <c:v>2019</c:v>
                </c:pt>
                <c:pt idx="1">
                  <c:v>2020</c:v>
                </c:pt>
                <c:pt idx="2">
                  <c:v>2021</c:v>
                </c:pt>
                <c:pt idx="3">
                  <c:v>2022</c:v>
                </c:pt>
                <c:pt idx="4">
                  <c:v>2023</c:v>
                </c:pt>
              </c:numCache>
            </c:numRef>
          </c:cat>
          <c:val>
            <c:numRef>
              <c:f>'[G&amp;C_Master_FY23.xlsx]Sponsor Types'!$C$22:$G$22</c:f>
              <c:numCache>
                <c:formatCode>_(* #,##0_);_(* \(#,##0\);_(* "-"??_);_(@_)</c:formatCode>
                <c:ptCount val="5"/>
                <c:pt idx="0">
                  <c:v>63.295413649999993</c:v>
                </c:pt>
                <c:pt idx="1">
                  <c:v>62.538594349999983</c:v>
                </c:pt>
                <c:pt idx="2">
                  <c:v>63.343336030000017</c:v>
                </c:pt>
                <c:pt idx="3">
                  <c:v>63.64608077999997</c:v>
                </c:pt>
                <c:pt idx="4">
                  <c:v>72.961200140000031</c:v>
                </c:pt>
              </c:numCache>
            </c:numRef>
          </c:val>
          <c:extLst>
            <c:ext xmlns:c16="http://schemas.microsoft.com/office/drawing/2014/chart" uri="{C3380CC4-5D6E-409C-BE32-E72D297353CC}">
              <c16:uniqueId val="{00000004-3718-445B-A0BE-75998A99C7FB}"/>
            </c:ext>
          </c:extLst>
        </c:ser>
        <c:ser>
          <c:idx val="6"/>
          <c:order val="5"/>
          <c:tx>
            <c:strRef>
              <c:f>'[G&amp;C_Master_FY23.xlsx]Sponsor Types'!$B$23</c:f>
              <c:strCache>
                <c:ptCount val="1"/>
                <c:pt idx="0">
                  <c:v> University </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'[G&amp;C_Master_FY23.xlsx]Sponsor Types'!$C$17:$G$17</c:f>
              <c:numCache>
                <c:formatCode>General</c:formatCode>
                <c:ptCount val="5"/>
                <c:pt idx="0">
                  <c:v>2019</c:v>
                </c:pt>
                <c:pt idx="1">
                  <c:v>2020</c:v>
                </c:pt>
                <c:pt idx="2">
                  <c:v>2021</c:v>
                </c:pt>
                <c:pt idx="3">
                  <c:v>2022</c:v>
                </c:pt>
                <c:pt idx="4">
                  <c:v>2023</c:v>
                </c:pt>
              </c:numCache>
            </c:numRef>
          </c:cat>
          <c:val>
            <c:numRef>
              <c:f>'[G&amp;C_Master_FY23.xlsx]Sponsor Types'!$C$23:$G$23</c:f>
              <c:numCache>
                <c:formatCode>_(* #,##0_);_(* \(#,##0\);_(* "-"??_);_(@_)</c:formatCode>
                <c:ptCount val="5"/>
                <c:pt idx="0">
                  <c:v>25.282899489999995</c:v>
                </c:pt>
                <c:pt idx="1">
                  <c:v>25.908519270000003</c:v>
                </c:pt>
                <c:pt idx="2">
                  <c:v>37.397065779999984</c:v>
                </c:pt>
                <c:pt idx="3">
                  <c:v>34.268349689999987</c:v>
                </c:pt>
                <c:pt idx="4">
                  <c:v>33.354943559999995</c:v>
                </c:pt>
              </c:numCache>
            </c:numRef>
          </c:val>
          <c:extLst>
            <c:ext xmlns:c16="http://schemas.microsoft.com/office/drawing/2014/chart" uri="{C3380CC4-5D6E-409C-BE32-E72D297353CC}">
              <c16:uniqueId val="{00000005-3718-445B-A0BE-75998A99C7FB}"/>
            </c:ext>
          </c:extLst>
        </c:ser>
        <c:ser>
          <c:idx val="7"/>
          <c:order val="6"/>
          <c:tx>
            <c:strRef>
              <c:f>'[G&amp;C_Master_FY23.xlsx]Sponsor Types'!$B$24</c:f>
              <c:strCache>
                <c:ptCount val="1"/>
                <c:pt idx="0">
                  <c:v> Hospital </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'[G&amp;C_Master_FY23.xlsx]Sponsor Types'!$C$17:$G$17</c:f>
              <c:numCache>
                <c:formatCode>General</c:formatCode>
                <c:ptCount val="5"/>
                <c:pt idx="0">
                  <c:v>2019</c:v>
                </c:pt>
                <c:pt idx="1">
                  <c:v>2020</c:v>
                </c:pt>
                <c:pt idx="2">
                  <c:v>2021</c:v>
                </c:pt>
                <c:pt idx="3">
                  <c:v>2022</c:v>
                </c:pt>
                <c:pt idx="4">
                  <c:v>2023</c:v>
                </c:pt>
              </c:numCache>
            </c:numRef>
          </c:cat>
          <c:val>
            <c:numRef>
              <c:f>'[G&amp;C_Master_FY23.xlsx]Sponsor Types'!$C$24:$G$24</c:f>
              <c:numCache>
                <c:formatCode>_(* #,##0_);_(* \(#,##0\);_(* "-"??_);_(@_)</c:formatCode>
                <c:ptCount val="5"/>
                <c:pt idx="0">
                  <c:v>6.2870435800000006</c:v>
                </c:pt>
                <c:pt idx="1">
                  <c:v>5.9138165200000001</c:v>
                </c:pt>
                <c:pt idx="2">
                  <c:v>32.81434814</c:v>
                </c:pt>
                <c:pt idx="3">
                  <c:v>15.917082660000002</c:v>
                </c:pt>
                <c:pt idx="4">
                  <c:v>8.5477765499999983</c:v>
                </c:pt>
              </c:numCache>
            </c:numRef>
          </c:val>
          <c:extLst>
            <c:ext xmlns:c16="http://schemas.microsoft.com/office/drawing/2014/chart" uri="{C3380CC4-5D6E-409C-BE32-E72D297353CC}">
              <c16:uniqueId val="{00000006-3718-445B-A0BE-75998A99C7FB}"/>
            </c:ext>
          </c:extLst>
        </c:ser>
        <c:ser>
          <c:idx val="8"/>
          <c:order val="7"/>
          <c:tx>
            <c:strRef>
              <c:f>'[G&amp;C_Master_FY23.xlsx]Sponsor Types'!$B$25</c:f>
              <c:strCache>
                <c:ptCount val="1"/>
                <c:pt idx="0">
                  <c:v> Other Government </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'[G&amp;C_Master_FY23.xlsx]Sponsor Types'!$C$17:$G$17</c:f>
              <c:numCache>
                <c:formatCode>General</c:formatCode>
                <c:ptCount val="5"/>
                <c:pt idx="0">
                  <c:v>2019</c:v>
                </c:pt>
                <c:pt idx="1">
                  <c:v>2020</c:v>
                </c:pt>
                <c:pt idx="2">
                  <c:v>2021</c:v>
                </c:pt>
                <c:pt idx="3">
                  <c:v>2022</c:v>
                </c:pt>
                <c:pt idx="4">
                  <c:v>2023</c:v>
                </c:pt>
              </c:numCache>
            </c:numRef>
          </c:cat>
          <c:val>
            <c:numRef>
              <c:f>'[G&amp;C_Master_FY23.xlsx]Sponsor Types'!$C$25:$G$25</c:f>
              <c:numCache>
                <c:formatCode>_(* #,##0_);_(* \(#,##0\);_(* "-"??_);_(@_)</c:formatCode>
                <c:ptCount val="5"/>
                <c:pt idx="0">
                  <c:v>2.8736809999999999</c:v>
                </c:pt>
                <c:pt idx="1">
                  <c:v>2.6533767600000004</c:v>
                </c:pt>
                <c:pt idx="2">
                  <c:v>4.5670791199999998</c:v>
                </c:pt>
                <c:pt idx="3">
                  <c:v>5.2077610400000003</c:v>
                </c:pt>
                <c:pt idx="4">
                  <c:v>2.0347653999999999</c:v>
                </c:pt>
              </c:numCache>
            </c:numRef>
          </c:val>
          <c:extLst>
            <c:ext xmlns:c16="http://schemas.microsoft.com/office/drawing/2014/chart" uri="{C3380CC4-5D6E-409C-BE32-E72D297353CC}">
              <c16:uniqueId val="{00000007-3718-445B-A0BE-75998A99C7FB}"/>
            </c:ext>
          </c:extLst>
        </c:ser>
        <c:dLbls>
          <c:showLegendKey val="0"/>
          <c:showVal val="0"/>
          <c:showCatName val="0"/>
          <c:showSerName val="0"/>
          <c:showPercent val="0"/>
          <c:showBubbleSize val="0"/>
        </c:dLbls>
        <c:gapWidth val="55"/>
        <c:overlap val="100"/>
        <c:axId val="440499343"/>
        <c:axId val="440498687"/>
      </c:barChart>
      <c:lineChart>
        <c:grouping val="standard"/>
        <c:varyColors val="0"/>
        <c:ser>
          <c:idx val="9"/>
          <c:order val="8"/>
          <c:tx>
            <c:strRef>
              <c:f>'[G&amp;C_Master_FY23.xlsx]Sponsor Types'!$B$26</c:f>
              <c:strCache>
                <c:ptCount val="1"/>
                <c:pt idx="0">
                  <c:v> Grand Total </c:v>
                </c:pt>
              </c:strCache>
            </c:strRef>
          </c:tx>
          <c:spPr>
            <a:ln w="34925" cap="rnd">
              <a:no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'[G&amp;C_Master_FY23.xlsx]Sponsor Types'!$C$17:$G$17</c:f>
              <c:numCache>
                <c:formatCode>General</c:formatCode>
                <c:ptCount val="5"/>
                <c:pt idx="0">
                  <c:v>2019</c:v>
                </c:pt>
                <c:pt idx="1">
                  <c:v>2020</c:v>
                </c:pt>
                <c:pt idx="2">
                  <c:v>2021</c:v>
                </c:pt>
                <c:pt idx="3">
                  <c:v>2022</c:v>
                </c:pt>
                <c:pt idx="4">
                  <c:v>2023</c:v>
                </c:pt>
              </c:numCache>
            </c:numRef>
          </c:cat>
          <c:val>
            <c:numRef>
              <c:f>'[G&amp;C_Master_FY23.xlsx]Sponsor Types'!$C$26:$G$26</c:f>
              <c:numCache>
                <c:formatCode>_(* #,##0_);_(* \(#,##0\);_(* "-"??_);_(@_)</c:formatCode>
                <c:ptCount val="5"/>
                <c:pt idx="0">
                  <c:v>603.2415808500001</c:v>
                </c:pt>
                <c:pt idx="1">
                  <c:v>626.94562320999989</c:v>
                </c:pt>
                <c:pt idx="2">
                  <c:v>628.4179502799999</c:v>
                </c:pt>
                <c:pt idx="3">
                  <c:v>597.75371847000008</c:v>
                </c:pt>
                <c:pt idx="4">
                  <c:v>594.21990543000004</c:v>
                </c:pt>
              </c:numCache>
            </c:numRef>
          </c:val>
          <c:smooth val="0"/>
          <c:extLst>
            <c:ext xmlns:c16="http://schemas.microsoft.com/office/drawing/2014/chart" uri="{C3380CC4-5D6E-409C-BE32-E72D297353CC}">
              <c16:uniqueId val="{00000008-3718-445B-A0BE-75998A99C7FB}"/>
            </c:ext>
          </c:extLst>
        </c:ser>
        <c:dLbls>
          <c:showLegendKey val="0"/>
          <c:showVal val="0"/>
          <c:showCatName val="0"/>
          <c:showSerName val="0"/>
          <c:showPercent val="0"/>
          <c:showBubbleSize val="0"/>
        </c:dLbls>
        <c:marker val="1"/>
        <c:smooth val="0"/>
        <c:axId val="706317591"/>
        <c:axId val="706321855"/>
      </c:lineChart>
      <c:catAx>
        <c:axId val="44049934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a:t>Fiscal</a:t>
                </a:r>
                <a:r>
                  <a:rPr lang="en-US" sz="1000" baseline="0"/>
                  <a:t> Year</a:t>
                </a:r>
                <a:endParaRPr lang="en-US" sz="10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0498687"/>
        <c:crosses val="autoZero"/>
        <c:auto val="1"/>
        <c:lblAlgn val="ctr"/>
        <c:lblOffset val="100"/>
        <c:noMultiLvlLbl val="0"/>
      </c:catAx>
      <c:valAx>
        <c:axId val="440498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a: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0499343"/>
        <c:crosses val="autoZero"/>
        <c:crossBetween val="between"/>
      </c:valAx>
      <c:valAx>
        <c:axId val="706321855"/>
        <c:scaling>
          <c:orientation val="minMax"/>
          <c:min val="0"/>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06317591"/>
        <c:crosses val="max"/>
        <c:crossBetween val="between"/>
      </c:valAx>
      <c:catAx>
        <c:axId val="706317591"/>
        <c:scaling>
          <c:orientation val="minMax"/>
        </c:scaling>
        <c:delete val="1"/>
        <c:axPos val="b"/>
        <c:numFmt formatCode="General" sourceLinked="1"/>
        <c:majorTickMark val="out"/>
        <c:minorTickMark val="none"/>
        <c:tickLblPos val="nextTo"/>
        <c:crossAx val="706321855"/>
        <c:crosses val="autoZero"/>
        <c:auto val="1"/>
        <c:lblAlgn val="ctr"/>
        <c:lblOffset val="100"/>
        <c:noMultiLvlLbl val="0"/>
      </c:catAx>
      <c:spPr>
        <a:noFill/>
        <a:ln>
          <a:noFill/>
        </a:ln>
        <a:effectLst/>
      </c:spPr>
    </c:plotArea>
    <c:legend>
      <c:legendPos val="r"/>
      <c:legendEntry>
        <c:idx val="8"/>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Awards by Other Schools</a:t>
            </a:r>
          </a:p>
        </c:rich>
      </c:tx>
      <c:layout>
        <c:manualLayout>
          <c:xMode val="edge"/>
          <c:yMode val="edge"/>
          <c:x val="0.16773363074978967"/>
          <c:y val="2.259698018938760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446863009795505E-2"/>
          <c:y val="0.11508005822416303"/>
          <c:w val="0.62377481524922596"/>
          <c:h val="0.68764716209211263"/>
        </c:manualLayout>
      </c:layout>
      <c:barChart>
        <c:barDir val="col"/>
        <c:grouping val="stacked"/>
        <c:varyColors val="0"/>
        <c:ser>
          <c:idx val="5"/>
          <c:order val="0"/>
          <c:tx>
            <c:strRef>
              <c:f>'[G&amp;C_Master_FY23.xlsx]Other Schools'!$B$23</c:f>
              <c:strCache>
                <c:ptCount val="1"/>
                <c:pt idx="0">
                  <c:v> School of Social Work </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Schools'!$C$16:$G$16</c:f>
              <c:numCache>
                <c:formatCode>General</c:formatCode>
                <c:ptCount val="5"/>
                <c:pt idx="0">
                  <c:v>2019</c:v>
                </c:pt>
                <c:pt idx="1">
                  <c:v>2020</c:v>
                </c:pt>
                <c:pt idx="2">
                  <c:v>2021</c:v>
                </c:pt>
                <c:pt idx="3">
                  <c:v>2022</c:v>
                </c:pt>
                <c:pt idx="4">
                  <c:v>2023</c:v>
                </c:pt>
              </c:numCache>
            </c:numRef>
          </c:cat>
          <c:val>
            <c:numRef>
              <c:f>'[G&amp;C_Master_FY23.xlsx]Other Schools'!$C$23:$G$23</c:f>
              <c:numCache>
                <c:formatCode>_(* #,##0_);_(* \(#,##0\);_(* "-"??_);_(@_)</c:formatCode>
                <c:ptCount val="5"/>
                <c:pt idx="0">
                  <c:v>43.600448880000009</c:v>
                </c:pt>
                <c:pt idx="1">
                  <c:v>35.228897670000002</c:v>
                </c:pt>
                <c:pt idx="2">
                  <c:v>38.045539400000003</c:v>
                </c:pt>
                <c:pt idx="3">
                  <c:v>49.246969490000005</c:v>
                </c:pt>
                <c:pt idx="4">
                  <c:v>30.434613189999997</c:v>
                </c:pt>
              </c:numCache>
            </c:numRef>
          </c:val>
          <c:extLst>
            <c:ext xmlns:c16="http://schemas.microsoft.com/office/drawing/2014/chart" uri="{C3380CC4-5D6E-409C-BE32-E72D297353CC}">
              <c16:uniqueId val="{00000000-C83E-4DB9-8542-39763879A994}"/>
            </c:ext>
          </c:extLst>
        </c:ser>
        <c:ser>
          <c:idx val="4"/>
          <c:order val="1"/>
          <c:tx>
            <c:strRef>
              <c:f>'[G&amp;C_Master_FY23.xlsx]Other Schools'!$B$22</c:f>
              <c:strCache>
                <c:ptCount val="1"/>
                <c:pt idx="0">
                  <c:v> School of Pharmacy </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Schools'!$C$16:$G$16</c:f>
              <c:numCache>
                <c:formatCode>General</c:formatCode>
                <c:ptCount val="5"/>
                <c:pt idx="0">
                  <c:v>2019</c:v>
                </c:pt>
                <c:pt idx="1">
                  <c:v>2020</c:v>
                </c:pt>
                <c:pt idx="2">
                  <c:v>2021</c:v>
                </c:pt>
                <c:pt idx="3">
                  <c:v>2022</c:v>
                </c:pt>
                <c:pt idx="4">
                  <c:v>2023</c:v>
                </c:pt>
              </c:numCache>
            </c:numRef>
          </c:cat>
          <c:val>
            <c:numRef>
              <c:f>'[G&amp;C_Master_FY23.xlsx]Other Schools'!$C$22:$G$22</c:f>
              <c:numCache>
                <c:formatCode>_(* #,##0_);_(* \(#,##0\);_(* "-"??_);_(@_)</c:formatCode>
                <c:ptCount val="5"/>
                <c:pt idx="0">
                  <c:v>32.284211249999998</c:v>
                </c:pt>
                <c:pt idx="1">
                  <c:v>34.444571760000002</c:v>
                </c:pt>
                <c:pt idx="2">
                  <c:v>32.878472469999998</c:v>
                </c:pt>
                <c:pt idx="3">
                  <c:v>37.023432749999991</c:v>
                </c:pt>
                <c:pt idx="4">
                  <c:v>35.400800099999991</c:v>
                </c:pt>
              </c:numCache>
            </c:numRef>
          </c:val>
          <c:extLst>
            <c:ext xmlns:c16="http://schemas.microsoft.com/office/drawing/2014/chart" uri="{C3380CC4-5D6E-409C-BE32-E72D297353CC}">
              <c16:uniqueId val="{00000001-C83E-4DB9-8542-39763879A994}"/>
            </c:ext>
          </c:extLst>
        </c:ser>
        <c:ser>
          <c:idx val="1"/>
          <c:order val="2"/>
          <c:tx>
            <c:strRef>
              <c:f>'[G&amp;C_Master_FY23.xlsx]Other Schools'!$B$19</c:f>
              <c:strCache>
                <c:ptCount val="1"/>
                <c:pt idx="0">
                  <c:v> School of Dentistry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Schools'!$C$16:$G$16</c:f>
              <c:numCache>
                <c:formatCode>General</c:formatCode>
                <c:ptCount val="5"/>
                <c:pt idx="0">
                  <c:v>2019</c:v>
                </c:pt>
                <c:pt idx="1">
                  <c:v>2020</c:v>
                </c:pt>
                <c:pt idx="2">
                  <c:v>2021</c:v>
                </c:pt>
                <c:pt idx="3">
                  <c:v>2022</c:v>
                </c:pt>
                <c:pt idx="4">
                  <c:v>2023</c:v>
                </c:pt>
              </c:numCache>
            </c:numRef>
          </c:cat>
          <c:val>
            <c:numRef>
              <c:f>'[G&amp;C_Master_FY23.xlsx]Other Schools'!$C$19:$G$19</c:f>
              <c:numCache>
                <c:formatCode>_(* #,##0_);_(* \(#,##0\);_(* "-"??_);_(@_)</c:formatCode>
                <c:ptCount val="5"/>
                <c:pt idx="0">
                  <c:v>11.86893444</c:v>
                </c:pt>
                <c:pt idx="1">
                  <c:v>13.677583360000002</c:v>
                </c:pt>
                <c:pt idx="2">
                  <c:v>15.003503469999998</c:v>
                </c:pt>
                <c:pt idx="3">
                  <c:v>18.80618544</c:v>
                </c:pt>
                <c:pt idx="4">
                  <c:v>19.513592980000006</c:v>
                </c:pt>
              </c:numCache>
            </c:numRef>
          </c:val>
          <c:extLst>
            <c:ext xmlns:c16="http://schemas.microsoft.com/office/drawing/2014/chart" uri="{C3380CC4-5D6E-409C-BE32-E72D297353CC}">
              <c16:uniqueId val="{00000002-C83E-4DB9-8542-39763879A994}"/>
            </c:ext>
          </c:extLst>
        </c:ser>
        <c:ser>
          <c:idx val="3"/>
          <c:order val="3"/>
          <c:tx>
            <c:strRef>
              <c:f>'[G&amp;C_Master_FY23.xlsx]Other Schools'!$B$21</c:f>
              <c:strCache>
                <c:ptCount val="1"/>
                <c:pt idx="0">
                  <c:v> School of Nursing </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Schools'!$C$16:$G$16</c:f>
              <c:numCache>
                <c:formatCode>General</c:formatCode>
                <c:ptCount val="5"/>
                <c:pt idx="0">
                  <c:v>2019</c:v>
                </c:pt>
                <c:pt idx="1">
                  <c:v>2020</c:v>
                </c:pt>
                <c:pt idx="2">
                  <c:v>2021</c:v>
                </c:pt>
                <c:pt idx="3">
                  <c:v>2022</c:v>
                </c:pt>
                <c:pt idx="4">
                  <c:v>2023</c:v>
                </c:pt>
              </c:numCache>
            </c:numRef>
          </c:cat>
          <c:val>
            <c:numRef>
              <c:f>'[G&amp;C_Master_FY23.xlsx]Other Schools'!$C$21:$G$21</c:f>
              <c:numCache>
                <c:formatCode>_(* #,##0_);_(* \(#,##0\);_(* "-"??_);_(@_)</c:formatCode>
                <c:ptCount val="5"/>
                <c:pt idx="0">
                  <c:v>9.0257929099999998</c:v>
                </c:pt>
                <c:pt idx="1">
                  <c:v>10.00950125</c:v>
                </c:pt>
                <c:pt idx="2">
                  <c:v>10.86112709</c:v>
                </c:pt>
                <c:pt idx="3">
                  <c:v>11.10147244</c:v>
                </c:pt>
                <c:pt idx="4">
                  <c:v>13.119984660000002</c:v>
                </c:pt>
              </c:numCache>
            </c:numRef>
          </c:val>
          <c:extLst>
            <c:ext xmlns:c16="http://schemas.microsoft.com/office/drawing/2014/chart" uri="{C3380CC4-5D6E-409C-BE32-E72D297353CC}">
              <c16:uniqueId val="{00000003-C83E-4DB9-8542-39763879A994}"/>
            </c:ext>
          </c:extLst>
        </c:ser>
        <c:ser>
          <c:idx val="2"/>
          <c:order val="4"/>
          <c:tx>
            <c:strRef>
              <c:f>'[G&amp;C_Master_FY23.xlsx]Other Schools'!$B$20</c:f>
              <c:strCache>
                <c:ptCount val="1"/>
                <c:pt idx="0">
                  <c:v> School of Law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Schools'!$C$16:$G$16</c:f>
              <c:numCache>
                <c:formatCode>General</c:formatCode>
                <c:ptCount val="5"/>
                <c:pt idx="0">
                  <c:v>2019</c:v>
                </c:pt>
                <c:pt idx="1">
                  <c:v>2020</c:v>
                </c:pt>
                <c:pt idx="2">
                  <c:v>2021</c:v>
                </c:pt>
                <c:pt idx="3">
                  <c:v>2022</c:v>
                </c:pt>
                <c:pt idx="4">
                  <c:v>2023</c:v>
                </c:pt>
              </c:numCache>
            </c:numRef>
          </c:cat>
          <c:val>
            <c:numRef>
              <c:f>'[G&amp;C_Master_FY23.xlsx]Other Schools'!$C$20:$G$20</c:f>
              <c:numCache>
                <c:formatCode>_(* #,##0_);_(* \(#,##0\);_(* "-"??_);_(@_)</c:formatCode>
                <c:ptCount val="5"/>
                <c:pt idx="0">
                  <c:v>4.9382928499999998</c:v>
                </c:pt>
                <c:pt idx="1">
                  <c:v>6.7975693099999992</c:v>
                </c:pt>
                <c:pt idx="2">
                  <c:v>5.8038496399999993</c:v>
                </c:pt>
                <c:pt idx="3">
                  <c:v>7.6625152299999995</c:v>
                </c:pt>
                <c:pt idx="4">
                  <c:v>6.9713312299999997</c:v>
                </c:pt>
              </c:numCache>
            </c:numRef>
          </c:val>
          <c:extLst>
            <c:ext xmlns:c16="http://schemas.microsoft.com/office/drawing/2014/chart" uri="{C3380CC4-5D6E-409C-BE32-E72D297353CC}">
              <c16:uniqueId val="{00000004-C83E-4DB9-8542-39763879A994}"/>
            </c:ext>
          </c:extLst>
        </c:ser>
        <c:ser>
          <c:idx val="0"/>
          <c:order val="5"/>
          <c:tx>
            <c:strRef>
              <c:f>'[G&amp;C_Master_FY23.xlsx]Other Schools'!$B$17</c:f>
              <c:strCache>
                <c:ptCount val="1"/>
                <c:pt idx="0">
                  <c:v> Administration </c:v>
                </c:pt>
              </c:strCache>
            </c:strRef>
          </c:tx>
          <c:spPr>
            <a:solidFill>
              <a:srgbClr val="7030A0"/>
            </a:solidFill>
            <a:ln>
              <a:noFill/>
            </a:ln>
            <a:effectLst>
              <a:outerShdw blurRad="57150" dist="19050" dir="5400000" algn="ctr" rotWithShape="0">
                <a:srgbClr val="000000">
                  <a:alpha val="63000"/>
                </a:srgbClr>
              </a:outerShdw>
            </a:effectLst>
          </c:spPr>
          <c:invertIfNegative val="0"/>
          <c:cat>
            <c:numRef>
              <c:f>'[G&amp;C_Master_FY23.xlsx]Other Schools'!$C$16:$G$16</c:f>
              <c:numCache>
                <c:formatCode>General</c:formatCode>
                <c:ptCount val="5"/>
                <c:pt idx="0">
                  <c:v>2019</c:v>
                </c:pt>
                <c:pt idx="1">
                  <c:v>2020</c:v>
                </c:pt>
                <c:pt idx="2">
                  <c:v>2021</c:v>
                </c:pt>
                <c:pt idx="3">
                  <c:v>2022</c:v>
                </c:pt>
                <c:pt idx="4">
                  <c:v>2023</c:v>
                </c:pt>
              </c:numCache>
            </c:numRef>
          </c:cat>
          <c:val>
            <c:numRef>
              <c:f>'[G&amp;C_Master_FY23.xlsx]Other Schools'!$C$17:$G$17</c:f>
              <c:numCache>
                <c:formatCode>_(* #,##0.00_);_(* \(#,##0.00\);_(* "-"??_);_(@_)</c:formatCode>
                <c:ptCount val="5"/>
                <c:pt idx="0">
                  <c:v>4.1983620000000004</c:v>
                </c:pt>
                <c:pt idx="1">
                  <c:v>3.7968712800000004</c:v>
                </c:pt>
                <c:pt idx="2">
                  <c:v>4.1331283299999999</c:v>
                </c:pt>
                <c:pt idx="3">
                  <c:v>3.60342867</c:v>
                </c:pt>
                <c:pt idx="4">
                  <c:v>3.1247384999999999</c:v>
                </c:pt>
              </c:numCache>
            </c:numRef>
          </c:val>
          <c:extLst>
            <c:ext xmlns:c16="http://schemas.microsoft.com/office/drawing/2014/chart" uri="{C3380CC4-5D6E-409C-BE32-E72D297353CC}">
              <c16:uniqueId val="{00000005-C83E-4DB9-8542-39763879A994}"/>
            </c:ext>
          </c:extLst>
        </c:ser>
        <c:ser>
          <c:idx val="7"/>
          <c:order val="6"/>
          <c:tx>
            <c:strRef>
              <c:f>'[G&amp;C_Master_FY23.xlsx]Other Schools'!$B$18</c:f>
              <c:strCache>
                <c:ptCount val="1"/>
                <c:pt idx="0">
                  <c:v> Graduate School </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25400">
              <a:noFill/>
            </a:ln>
            <a:effectLst>
              <a:outerShdw blurRad="57150" dist="19050" dir="5400000" algn="ctr" rotWithShape="0">
                <a:srgbClr val="000000">
                  <a:alpha val="63000"/>
                </a:srgbClr>
              </a:outerShdw>
            </a:effectLst>
          </c:spPr>
          <c:invertIfNegative val="0"/>
          <c:cat>
            <c:numRef>
              <c:f>'[G&amp;C_Master_FY23.xlsx]Other Schools'!$C$16:$G$16</c:f>
              <c:numCache>
                <c:formatCode>General</c:formatCode>
                <c:ptCount val="5"/>
                <c:pt idx="0">
                  <c:v>2019</c:v>
                </c:pt>
                <c:pt idx="1">
                  <c:v>2020</c:v>
                </c:pt>
                <c:pt idx="2">
                  <c:v>2021</c:v>
                </c:pt>
                <c:pt idx="3">
                  <c:v>2022</c:v>
                </c:pt>
                <c:pt idx="4">
                  <c:v>2023</c:v>
                </c:pt>
              </c:numCache>
            </c:numRef>
          </c:cat>
          <c:val>
            <c:numRef>
              <c:f>'[G&amp;C_Master_FY23.xlsx]Other Schools'!$C$18:$G$18</c:f>
              <c:numCache>
                <c:formatCode>_(* #,##0.00_);_(* \(#,##0.00\);_(* "-"??_);_(@_)</c:formatCode>
                <c:ptCount val="5"/>
                <c:pt idx="0">
                  <c:v>0</c:v>
                </c:pt>
                <c:pt idx="1">
                  <c:v>0</c:v>
                </c:pt>
                <c:pt idx="2">
                  <c:v>0.93654409999999999</c:v>
                </c:pt>
                <c:pt idx="3">
                  <c:v>3.07694271</c:v>
                </c:pt>
                <c:pt idx="4">
                  <c:v>2.2538863600000005</c:v>
                </c:pt>
              </c:numCache>
            </c:numRef>
          </c:val>
          <c:extLst>
            <c:ext xmlns:c16="http://schemas.microsoft.com/office/drawing/2014/chart" uri="{C3380CC4-5D6E-409C-BE32-E72D297353CC}">
              <c16:uniqueId val="{00000006-C83E-4DB9-8542-39763879A994}"/>
            </c:ext>
          </c:extLst>
        </c:ser>
        <c:dLbls>
          <c:showLegendKey val="0"/>
          <c:showVal val="0"/>
          <c:showCatName val="0"/>
          <c:showSerName val="0"/>
          <c:showPercent val="0"/>
          <c:showBubbleSize val="0"/>
        </c:dLbls>
        <c:gapWidth val="90"/>
        <c:overlap val="100"/>
        <c:axId val="706345799"/>
        <c:axId val="706353343"/>
      </c:barChart>
      <c:lineChart>
        <c:grouping val="standard"/>
        <c:varyColors val="0"/>
        <c:ser>
          <c:idx val="6"/>
          <c:order val="7"/>
          <c:tx>
            <c:strRef>
              <c:f>'[G&amp;C_Master_FY23.xlsx]Other Schools'!$B$24</c:f>
              <c:strCache>
                <c:ptCount val="1"/>
                <c:pt idx="0">
                  <c:v> Grand Total </c:v>
                </c:pt>
              </c:strCache>
            </c:strRef>
          </c:tx>
          <c:spPr>
            <a:ln w="25400" cap="rnd">
              <a:no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'[G&amp;C_Master_FY23.xlsx]Other Schools'!$C$16:$G$16</c:f>
              <c:numCache>
                <c:formatCode>General</c:formatCode>
                <c:ptCount val="5"/>
                <c:pt idx="0">
                  <c:v>2019</c:v>
                </c:pt>
                <c:pt idx="1">
                  <c:v>2020</c:v>
                </c:pt>
                <c:pt idx="2">
                  <c:v>2021</c:v>
                </c:pt>
                <c:pt idx="3">
                  <c:v>2022</c:v>
                </c:pt>
                <c:pt idx="4">
                  <c:v>2023</c:v>
                </c:pt>
              </c:numCache>
            </c:numRef>
          </c:cat>
          <c:val>
            <c:numRef>
              <c:f>'[G&amp;C_Master_FY23.xlsx]Other Schools'!$C$24:$G$24</c:f>
              <c:numCache>
                <c:formatCode>_(* #,##0_);_(* \(#,##0\);_(* "-"??_);_(@_)</c:formatCode>
                <c:ptCount val="5"/>
                <c:pt idx="0">
                  <c:v>105.91604233</c:v>
                </c:pt>
                <c:pt idx="1">
                  <c:v>103.95499463000002</c:v>
                </c:pt>
                <c:pt idx="2">
                  <c:v>107.66216449999999</c:v>
                </c:pt>
                <c:pt idx="3">
                  <c:v>130.52094672999999</c:v>
                </c:pt>
                <c:pt idx="4">
                  <c:v>110.81894701999997</c:v>
                </c:pt>
              </c:numCache>
            </c:numRef>
          </c:val>
          <c:smooth val="0"/>
          <c:extLst>
            <c:ext xmlns:c16="http://schemas.microsoft.com/office/drawing/2014/chart" uri="{C3380CC4-5D6E-409C-BE32-E72D297353CC}">
              <c16:uniqueId val="{0000000C-C83E-4DB9-8542-39763879A994}"/>
            </c:ext>
          </c:extLst>
        </c:ser>
        <c:dLbls>
          <c:showLegendKey val="0"/>
          <c:showVal val="0"/>
          <c:showCatName val="0"/>
          <c:showSerName val="0"/>
          <c:showPercent val="0"/>
          <c:showBubbleSize val="0"/>
        </c:dLbls>
        <c:marker val="1"/>
        <c:smooth val="0"/>
        <c:axId val="711417759"/>
        <c:axId val="711421367"/>
      </c:lineChart>
      <c:catAx>
        <c:axId val="706345799"/>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Fiscal</a:t>
                </a:r>
                <a:r>
                  <a:rPr lang="en-US" baseline="0"/>
                  <a:t> Year</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353343"/>
        <c:crosses val="autoZero"/>
        <c:auto val="1"/>
        <c:lblAlgn val="ctr"/>
        <c:lblOffset val="100"/>
        <c:noMultiLvlLbl val="0"/>
      </c:catAx>
      <c:valAx>
        <c:axId val="7063533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 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345799"/>
        <c:crosses val="autoZero"/>
        <c:crossBetween val="between"/>
      </c:valAx>
      <c:valAx>
        <c:axId val="711421367"/>
        <c:scaling>
          <c:orientation val="minMax"/>
          <c:max val="140"/>
          <c:min val="0"/>
        </c:scaling>
        <c:delete val="0"/>
        <c:axPos val="r"/>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1417759"/>
        <c:crosses val="max"/>
        <c:crossBetween val="between"/>
      </c:valAx>
      <c:catAx>
        <c:axId val="711417759"/>
        <c:scaling>
          <c:orientation val="minMax"/>
        </c:scaling>
        <c:delete val="1"/>
        <c:axPos val="b"/>
        <c:numFmt formatCode="General" sourceLinked="1"/>
        <c:majorTickMark val="none"/>
        <c:minorTickMark val="none"/>
        <c:tickLblPos val="nextTo"/>
        <c:crossAx val="711421367"/>
        <c:crosses val="autoZero"/>
        <c:auto val="1"/>
        <c:lblAlgn val="ctr"/>
        <c:lblOffset val="100"/>
        <c:noMultiLvlLbl val="0"/>
      </c:catAx>
      <c:spPr>
        <a:noFill/>
        <a:ln w="9525">
          <a:solidFill>
            <a:schemeClr val="tx1">
              <a:lumMod val="15000"/>
              <a:lumOff val="85000"/>
            </a:schemeClr>
          </a:solidFill>
        </a:ln>
        <a:effectLst/>
      </c:spPr>
    </c:plotArea>
    <c:legend>
      <c:legendPos val="r"/>
      <c:legendEntry>
        <c:idx val="7"/>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9050"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Awards by Sponsor Types</a:t>
            </a:r>
          </a:p>
        </c:rich>
      </c:tx>
      <c:layout>
        <c:manualLayout>
          <c:xMode val="edge"/>
          <c:yMode val="edge"/>
          <c:x val="0.19898358794787058"/>
          <c:y val="2.377136810462646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2199496511489"/>
          <c:y val="0.11346869712351945"/>
          <c:w val="0.58219837705154465"/>
          <c:h val="0.74386163691138163"/>
        </c:manualLayout>
      </c:layout>
      <c:barChart>
        <c:barDir val="col"/>
        <c:grouping val="stacked"/>
        <c:varyColors val="0"/>
        <c:ser>
          <c:idx val="1"/>
          <c:order val="0"/>
          <c:tx>
            <c:strRef>
              <c:f>'[G&amp;C_Master_FY23.xlsx]Other Schools (2)'!$B$18</c:f>
              <c:strCache>
                <c:ptCount val="1"/>
                <c:pt idx="0">
                  <c:v> State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 (2)'!$C$17:$G$17</c:f>
              <c:numCache>
                <c:formatCode>General</c:formatCode>
                <c:ptCount val="5"/>
                <c:pt idx="0">
                  <c:v>2019</c:v>
                </c:pt>
                <c:pt idx="1">
                  <c:v>2020</c:v>
                </c:pt>
                <c:pt idx="2">
                  <c:v>2021</c:v>
                </c:pt>
                <c:pt idx="3">
                  <c:v>2022</c:v>
                </c:pt>
                <c:pt idx="4">
                  <c:v>2023</c:v>
                </c:pt>
              </c:numCache>
            </c:numRef>
          </c:cat>
          <c:val>
            <c:numRef>
              <c:f>'[G&amp;C_Master_FY23.xlsx]Other Schools (2)'!$C$18:$G$18</c:f>
              <c:numCache>
                <c:formatCode>_(* #,##0_);_(* \(#,##0\);_(* "-"??_);_(@_)</c:formatCode>
                <c:ptCount val="5"/>
                <c:pt idx="0">
                  <c:v>40.83992786000001</c:v>
                </c:pt>
                <c:pt idx="1">
                  <c:v>37.982730479999994</c:v>
                </c:pt>
                <c:pt idx="2">
                  <c:v>42.808407199999998</c:v>
                </c:pt>
                <c:pt idx="3">
                  <c:v>50.028612279999997</c:v>
                </c:pt>
                <c:pt idx="4">
                  <c:v>49.245708510000007</c:v>
                </c:pt>
              </c:numCache>
            </c:numRef>
          </c:val>
          <c:extLst>
            <c:ext xmlns:c16="http://schemas.microsoft.com/office/drawing/2014/chart" uri="{C3380CC4-5D6E-409C-BE32-E72D297353CC}">
              <c16:uniqueId val="{00000000-D459-4146-87C4-5DD77256CBAF}"/>
            </c:ext>
          </c:extLst>
        </c:ser>
        <c:ser>
          <c:idx val="3"/>
          <c:order val="1"/>
          <c:tx>
            <c:strRef>
              <c:f>'[G&amp;C_Master_FY23.xlsx]Other Schools (2)'!$B$20</c:f>
              <c:strCache>
                <c:ptCount val="1"/>
                <c:pt idx="0">
                  <c:v> NIH </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 (2)'!$C$17:$G$17</c:f>
              <c:numCache>
                <c:formatCode>General</c:formatCode>
                <c:ptCount val="5"/>
                <c:pt idx="0">
                  <c:v>2019</c:v>
                </c:pt>
                <c:pt idx="1">
                  <c:v>2020</c:v>
                </c:pt>
                <c:pt idx="2">
                  <c:v>2021</c:v>
                </c:pt>
                <c:pt idx="3">
                  <c:v>2022</c:v>
                </c:pt>
                <c:pt idx="4">
                  <c:v>2023</c:v>
                </c:pt>
              </c:numCache>
            </c:numRef>
          </c:cat>
          <c:val>
            <c:numRef>
              <c:f>'[G&amp;C_Master_FY23.xlsx]Other Schools (2)'!$C$20:$G$20</c:f>
              <c:numCache>
                <c:formatCode>_(* #,##0_);_(* \(#,##0\);_(* "-"??_);_(@_)</c:formatCode>
                <c:ptCount val="5"/>
                <c:pt idx="0">
                  <c:v>18.394441189999998</c:v>
                </c:pt>
                <c:pt idx="1">
                  <c:v>22.171750800000002</c:v>
                </c:pt>
                <c:pt idx="2">
                  <c:v>23.575137460000001</c:v>
                </c:pt>
                <c:pt idx="3">
                  <c:v>27.672916349999998</c:v>
                </c:pt>
                <c:pt idx="4">
                  <c:v>26.16079972</c:v>
                </c:pt>
              </c:numCache>
            </c:numRef>
          </c:val>
          <c:extLst>
            <c:ext xmlns:c16="http://schemas.microsoft.com/office/drawing/2014/chart" uri="{C3380CC4-5D6E-409C-BE32-E72D297353CC}">
              <c16:uniqueId val="{00000001-D459-4146-87C4-5DD77256CBAF}"/>
            </c:ext>
          </c:extLst>
        </c:ser>
        <c:ser>
          <c:idx val="2"/>
          <c:order val="2"/>
          <c:tx>
            <c:strRef>
              <c:f>'[G&amp;C_Master_FY23.xlsx]Other Schools (2)'!$B$19</c:f>
              <c:strCache>
                <c:ptCount val="1"/>
                <c:pt idx="0">
                  <c:v> Federal Non-NIH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 (2)'!$C$17:$G$17</c:f>
              <c:numCache>
                <c:formatCode>General</c:formatCode>
                <c:ptCount val="5"/>
                <c:pt idx="0">
                  <c:v>2019</c:v>
                </c:pt>
                <c:pt idx="1">
                  <c:v>2020</c:v>
                </c:pt>
                <c:pt idx="2">
                  <c:v>2021</c:v>
                </c:pt>
                <c:pt idx="3">
                  <c:v>2022</c:v>
                </c:pt>
                <c:pt idx="4">
                  <c:v>2023</c:v>
                </c:pt>
              </c:numCache>
            </c:numRef>
          </c:cat>
          <c:val>
            <c:numRef>
              <c:f>'[G&amp;C_Master_FY23.xlsx]Other Schools (2)'!$C$19:$G$19</c:f>
              <c:numCache>
                <c:formatCode>_(* #,##0_);_(* \(#,##0\);_(* "-"??_);_(@_)</c:formatCode>
                <c:ptCount val="5"/>
                <c:pt idx="0">
                  <c:v>26.873566459999996</c:v>
                </c:pt>
                <c:pt idx="1">
                  <c:v>22.862864949999995</c:v>
                </c:pt>
                <c:pt idx="2">
                  <c:v>18.78831924</c:v>
                </c:pt>
                <c:pt idx="3">
                  <c:v>25.17206912</c:v>
                </c:pt>
                <c:pt idx="4">
                  <c:v>14.604159280000001</c:v>
                </c:pt>
              </c:numCache>
            </c:numRef>
          </c:val>
          <c:extLst>
            <c:ext xmlns:c16="http://schemas.microsoft.com/office/drawing/2014/chart" uri="{C3380CC4-5D6E-409C-BE32-E72D297353CC}">
              <c16:uniqueId val="{00000002-D459-4146-87C4-5DD77256CBAF}"/>
            </c:ext>
          </c:extLst>
        </c:ser>
        <c:ser>
          <c:idx val="4"/>
          <c:order val="3"/>
          <c:tx>
            <c:strRef>
              <c:f>'[G&amp;C_Master_FY23.xlsx]Other Schools (2)'!$B$21</c:f>
              <c:strCache>
                <c:ptCount val="1"/>
                <c:pt idx="0">
                  <c:v> Foundation/Association </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 (2)'!$C$17:$G$17</c:f>
              <c:numCache>
                <c:formatCode>General</c:formatCode>
                <c:ptCount val="5"/>
                <c:pt idx="0">
                  <c:v>2019</c:v>
                </c:pt>
                <c:pt idx="1">
                  <c:v>2020</c:v>
                </c:pt>
                <c:pt idx="2">
                  <c:v>2021</c:v>
                </c:pt>
                <c:pt idx="3">
                  <c:v>2022</c:v>
                </c:pt>
                <c:pt idx="4">
                  <c:v>2023</c:v>
                </c:pt>
              </c:numCache>
            </c:numRef>
          </c:cat>
          <c:val>
            <c:numRef>
              <c:f>'[G&amp;C_Master_FY23.xlsx]Other Schools (2)'!$C$21:$G$21</c:f>
              <c:numCache>
                <c:formatCode>_(* #,##0_);_(* \(#,##0\);_(* "-"??_);_(@_)</c:formatCode>
                <c:ptCount val="5"/>
                <c:pt idx="0">
                  <c:v>7.1510757000000007</c:v>
                </c:pt>
                <c:pt idx="1">
                  <c:v>7.3419464300000001</c:v>
                </c:pt>
                <c:pt idx="2">
                  <c:v>7.7739029200000003</c:v>
                </c:pt>
                <c:pt idx="3">
                  <c:v>10.798860019999999</c:v>
                </c:pt>
                <c:pt idx="4">
                  <c:v>7.8822715900000002</c:v>
                </c:pt>
              </c:numCache>
            </c:numRef>
          </c:val>
          <c:extLst>
            <c:ext xmlns:c16="http://schemas.microsoft.com/office/drawing/2014/chart" uri="{C3380CC4-5D6E-409C-BE32-E72D297353CC}">
              <c16:uniqueId val="{00000003-D459-4146-87C4-5DD77256CBAF}"/>
            </c:ext>
          </c:extLst>
        </c:ser>
        <c:ser>
          <c:idx val="5"/>
          <c:order val="4"/>
          <c:tx>
            <c:strRef>
              <c:f>'[G&amp;C_Master_FY23.xlsx]Other Schools (2)'!$B$22</c:f>
              <c:strCache>
                <c:ptCount val="1"/>
                <c:pt idx="0">
                  <c:v> Corporation </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 (2)'!$C$17:$G$17</c:f>
              <c:numCache>
                <c:formatCode>General</c:formatCode>
                <c:ptCount val="5"/>
                <c:pt idx="0">
                  <c:v>2019</c:v>
                </c:pt>
                <c:pt idx="1">
                  <c:v>2020</c:v>
                </c:pt>
                <c:pt idx="2">
                  <c:v>2021</c:v>
                </c:pt>
                <c:pt idx="3">
                  <c:v>2022</c:v>
                </c:pt>
                <c:pt idx="4">
                  <c:v>2023</c:v>
                </c:pt>
              </c:numCache>
            </c:numRef>
          </c:cat>
          <c:val>
            <c:numRef>
              <c:f>'[G&amp;C_Master_FY23.xlsx]Other Schools (2)'!$C$22:$G$22</c:f>
              <c:numCache>
                <c:formatCode>_(* #,##0_);_(* \(#,##0\);_(* "-"??_);_(@_)</c:formatCode>
                <c:ptCount val="5"/>
                <c:pt idx="0">
                  <c:v>4.0684547499999999</c:v>
                </c:pt>
                <c:pt idx="1">
                  <c:v>5.5140278700000005</c:v>
                </c:pt>
                <c:pt idx="2">
                  <c:v>4.8717759699999998</c:v>
                </c:pt>
                <c:pt idx="3">
                  <c:v>5.6736726200000005</c:v>
                </c:pt>
                <c:pt idx="4">
                  <c:v>4.3625405400000004</c:v>
                </c:pt>
              </c:numCache>
            </c:numRef>
          </c:val>
          <c:extLst>
            <c:ext xmlns:c16="http://schemas.microsoft.com/office/drawing/2014/chart" uri="{C3380CC4-5D6E-409C-BE32-E72D297353CC}">
              <c16:uniqueId val="{00000004-D459-4146-87C4-5DD77256CBAF}"/>
            </c:ext>
          </c:extLst>
        </c:ser>
        <c:ser>
          <c:idx val="6"/>
          <c:order val="5"/>
          <c:tx>
            <c:strRef>
              <c:f>'[G&amp;C_Master_FY23.xlsx]Other Schools (2)'!$B$23</c:f>
              <c:strCache>
                <c:ptCount val="1"/>
                <c:pt idx="0">
                  <c:v> University </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 (2)'!$C$17:$G$17</c:f>
              <c:numCache>
                <c:formatCode>General</c:formatCode>
                <c:ptCount val="5"/>
                <c:pt idx="0">
                  <c:v>2019</c:v>
                </c:pt>
                <c:pt idx="1">
                  <c:v>2020</c:v>
                </c:pt>
                <c:pt idx="2">
                  <c:v>2021</c:v>
                </c:pt>
                <c:pt idx="3">
                  <c:v>2022</c:v>
                </c:pt>
                <c:pt idx="4">
                  <c:v>2023</c:v>
                </c:pt>
              </c:numCache>
            </c:numRef>
          </c:cat>
          <c:val>
            <c:numRef>
              <c:f>'[G&amp;C_Master_FY23.xlsx]Other Schools (2)'!$C$23:$G$23</c:f>
              <c:numCache>
                <c:formatCode>_(* #,##0_);_(* \(#,##0\);_(* "-"??_);_(@_)</c:formatCode>
                <c:ptCount val="5"/>
                <c:pt idx="0">
                  <c:v>3.6758364000000001</c:v>
                </c:pt>
                <c:pt idx="1">
                  <c:v>3.6568533900000002</c:v>
                </c:pt>
                <c:pt idx="2">
                  <c:v>4.5028740899999997</c:v>
                </c:pt>
                <c:pt idx="3">
                  <c:v>5.3234781000000009</c:v>
                </c:pt>
                <c:pt idx="4">
                  <c:v>4.8744497100000004</c:v>
                </c:pt>
              </c:numCache>
            </c:numRef>
          </c:val>
          <c:extLst>
            <c:ext xmlns:c16="http://schemas.microsoft.com/office/drawing/2014/chart" uri="{C3380CC4-5D6E-409C-BE32-E72D297353CC}">
              <c16:uniqueId val="{00000005-D459-4146-87C4-5DD77256CBAF}"/>
            </c:ext>
          </c:extLst>
        </c:ser>
        <c:ser>
          <c:idx val="7"/>
          <c:order val="6"/>
          <c:tx>
            <c:strRef>
              <c:f>'[G&amp;C_Master_FY23.xlsx]Other Schools (2)'!$B$24</c:f>
              <c:strCache>
                <c:ptCount val="1"/>
                <c:pt idx="0">
                  <c:v> Hospital </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 (2)'!$C$17:$G$17</c:f>
              <c:numCache>
                <c:formatCode>General</c:formatCode>
                <c:ptCount val="5"/>
                <c:pt idx="0">
                  <c:v>2019</c:v>
                </c:pt>
                <c:pt idx="1">
                  <c:v>2020</c:v>
                </c:pt>
                <c:pt idx="2">
                  <c:v>2021</c:v>
                </c:pt>
                <c:pt idx="3">
                  <c:v>2022</c:v>
                </c:pt>
                <c:pt idx="4">
                  <c:v>2023</c:v>
                </c:pt>
              </c:numCache>
            </c:numRef>
          </c:cat>
          <c:val>
            <c:numRef>
              <c:f>'[G&amp;C_Master_FY23.xlsx]Other Schools (2)'!$C$24:$G$24</c:f>
              <c:numCache>
                <c:formatCode>_(* #,##0_);_(* \(#,##0\);_(* "-"??_);_(@_)</c:formatCode>
                <c:ptCount val="5"/>
                <c:pt idx="0">
                  <c:v>2.0447589700000002</c:v>
                </c:pt>
                <c:pt idx="1">
                  <c:v>2.0046917599999996</c:v>
                </c:pt>
                <c:pt idx="2">
                  <c:v>1.3911960000000001</c:v>
                </c:pt>
                <c:pt idx="3">
                  <c:v>1.1430791999999999</c:v>
                </c:pt>
                <c:pt idx="4">
                  <c:v>1.9581912699999999</c:v>
                </c:pt>
              </c:numCache>
            </c:numRef>
          </c:val>
          <c:extLst>
            <c:ext xmlns:c16="http://schemas.microsoft.com/office/drawing/2014/chart" uri="{C3380CC4-5D6E-409C-BE32-E72D297353CC}">
              <c16:uniqueId val="{00000006-D459-4146-87C4-5DD77256CBAF}"/>
            </c:ext>
          </c:extLst>
        </c:ser>
        <c:ser>
          <c:idx val="8"/>
          <c:order val="7"/>
          <c:tx>
            <c:strRef>
              <c:f>'[G&amp;C_Master_FY23.xlsx]Other Schools (2)'!$B$25</c:f>
              <c:strCache>
                <c:ptCount val="1"/>
                <c:pt idx="0">
                  <c:v> Other Government </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'[G&amp;C_Master_FY23.xlsx]Other Schools (2)'!$C$17:$G$17</c:f>
              <c:numCache>
                <c:formatCode>General</c:formatCode>
                <c:ptCount val="5"/>
                <c:pt idx="0">
                  <c:v>2019</c:v>
                </c:pt>
                <c:pt idx="1">
                  <c:v>2020</c:v>
                </c:pt>
                <c:pt idx="2">
                  <c:v>2021</c:v>
                </c:pt>
                <c:pt idx="3">
                  <c:v>2022</c:v>
                </c:pt>
                <c:pt idx="4">
                  <c:v>2023</c:v>
                </c:pt>
              </c:numCache>
            </c:numRef>
          </c:cat>
          <c:val>
            <c:numRef>
              <c:f>'[G&amp;C_Master_FY23.xlsx]Other Schools (2)'!$C$25:$G$25</c:f>
              <c:numCache>
                <c:formatCode>_(* #,##0_);_(* \(#,##0\);_(* "-"??_);_(@_)</c:formatCode>
                <c:ptCount val="5"/>
                <c:pt idx="0">
                  <c:v>2.8679809999999999</c:v>
                </c:pt>
                <c:pt idx="1">
                  <c:v>2.4201289500000001</c:v>
                </c:pt>
                <c:pt idx="2">
                  <c:v>3.9505516200000002</c:v>
                </c:pt>
                <c:pt idx="3">
                  <c:v>4.7082590399999997</c:v>
                </c:pt>
                <c:pt idx="4">
                  <c:v>1.7308264</c:v>
                </c:pt>
              </c:numCache>
            </c:numRef>
          </c:val>
          <c:extLst>
            <c:ext xmlns:c16="http://schemas.microsoft.com/office/drawing/2014/chart" uri="{C3380CC4-5D6E-409C-BE32-E72D297353CC}">
              <c16:uniqueId val="{00000007-D459-4146-87C4-5DD77256CBAF}"/>
            </c:ext>
          </c:extLst>
        </c:ser>
        <c:dLbls>
          <c:showLegendKey val="0"/>
          <c:showVal val="0"/>
          <c:showCatName val="0"/>
          <c:showSerName val="0"/>
          <c:showPercent val="0"/>
          <c:showBubbleSize val="0"/>
        </c:dLbls>
        <c:gapWidth val="55"/>
        <c:overlap val="100"/>
        <c:axId val="440499343"/>
        <c:axId val="440498687"/>
      </c:barChart>
      <c:lineChart>
        <c:grouping val="standard"/>
        <c:varyColors val="0"/>
        <c:ser>
          <c:idx val="9"/>
          <c:order val="8"/>
          <c:tx>
            <c:strRef>
              <c:f>'[G&amp;C_Master_FY23.xlsx]Other Schools (2)'!$B$26</c:f>
              <c:strCache>
                <c:ptCount val="1"/>
                <c:pt idx="0">
                  <c:v> Grand Total </c:v>
                </c:pt>
              </c:strCache>
            </c:strRef>
          </c:tx>
          <c:spPr>
            <a:ln w="34925" cap="rnd">
              <a:no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'[G&amp;C_Master_FY23.xlsx]Other Schools (2)'!$C$17:$G$17</c:f>
              <c:numCache>
                <c:formatCode>General</c:formatCode>
                <c:ptCount val="5"/>
                <c:pt idx="0">
                  <c:v>2019</c:v>
                </c:pt>
                <c:pt idx="1">
                  <c:v>2020</c:v>
                </c:pt>
                <c:pt idx="2">
                  <c:v>2021</c:v>
                </c:pt>
                <c:pt idx="3">
                  <c:v>2022</c:v>
                </c:pt>
                <c:pt idx="4">
                  <c:v>2023</c:v>
                </c:pt>
              </c:numCache>
            </c:numRef>
          </c:cat>
          <c:val>
            <c:numRef>
              <c:f>'[G&amp;C_Master_FY23.xlsx]Other Schools (2)'!$C$26:$G$26</c:f>
              <c:numCache>
                <c:formatCode>_(* #,##0_);_(* \(#,##0\);_(* "-"??_);_(@_)</c:formatCode>
                <c:ptCount val="5"/>
                <c:pt idx="0">
                  <c:v>105.91604233</c:v>
                </c:pt>
                <c:pt idx="1">
                  <c:v>103.95499463000002</c:v>
                </c:pt>
                <c:pt idx="2">
                  <c:v>107.66216449999999</c:v>
                </c:pt>
                <c:pt idx="3">
                  <c:v>130.52094672999999</c:v>
                </c:pt>
                <c:pt idx="4">
                  <c:v>110.81894701999997</c:v>
                </c:pt>
              </c:numCache>
            </c:numRef>
          </c:val>
          <c:smooth val="0"/>
          <c:extLst>
            <c:ext xmlns:c16="http://schemas.microsoft.com/office/drawing/2014/chart" uri="{C3380CC4-5D6E-409C-BE32-E72D297353CC}">
              <c16:uniqueId val="{00000008-D459-4146-87C4-5DD77256CBAF}"/>
            </c:ext>
          </c:extLst>
        </c:ser>
        <c:dLbls>
          <c:showLegendKey val="0"/>
          <c:showVal val="0"/>
          <c:showCatName val="0"/>
          <c:showSerName val="0"/>
          <c:showPercent val="0"/>
          <c:showBubbleSize val="0"/>
        </c:dLbls>
        <c:marker val="1"/>
        <c:smooth val="0"/>
        <c:axId val="706317591"/>
        <c:axId val="706321855"/>
      </c:lineChart>
      <c:catAx>
        <c:axId val="440499343"/>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Fiscal</a:t>
                </a:r>
                <a:r>
                  <a:rPr lang="en-US" baseline="0"/>
                  <a:t> Year</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498687"/>
        <c:crosses val="autoZero"/>
        <c:auto val="1"/>
        <c:lblAlgn val="ctr"/>
        <c:lblOffset val="100"/>
        <c:noMultiLvlLbl val="0"/>
      </c:catAx>
      <c:valAx>
        <c:axId val="440498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 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499343"/>
        <c:crosses val="autoZero"/>
        <c:crossBetween val="between"/>
      </c:valAx>
      <c:valAx>
        <c:axId val="706321855"/>
        <c:scaling>
          <c:orientation val="minMax"/>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317591"/>
        <c:crosses val="max"/>
        <c:crossBetween val="between"/>
      </c:valAx>
      <c:catAx>
        <c:axId val="706317591"/>
        <c:scaling>
          <c:orientation val="minMax"/>
        </c:scaling>
        <c:delete val="1"/>
        <c:axPos val="b"/>
        <c:numFmt formatCode="General" sourceLinked="1"/>
        <c:majorTickMark val="out"/>
        <c:minorTickMark val="none"/>
        <c:tickLblPos val="nextTo"/>
        <c:crossAx val="706321855"/>
        <c:crosses val="autoZero"/>
        <c:auto val="1"/>
        <c:lblAlgn val="ctr"/>
        <c:lblOffset val="100"/>
        <c:noMultiLvlLbl val="0"/>
      </c:catAx>
      <c:spPr>
        <a:noFill/>
        <a:ln>
          <a:noFill/>
        </a:ln>
        <a:effectLst/>
      </c:spPr>
    </c:plotArea>
    <c:legend>
      <c:legendPos val="r"/>
      <c:legendEntry>
        <c:idx val="8"/>
        <c:delete val="1"/>
      </c:legendEntry>
      <c:layout>
        <c:manualLayout>
          <c:xMode val="edge"/>
          <c:yMode val="edge"/>
          <c:x val="0.74302262999124302"/>
          <c:y val="0.2890866647304336"/>
          <c:w val="0.25697737000875703"/>
          <c:h val="0.534859525876631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0"/>
          <c:tx>
            <c:strRef>
              <c:f>'[G&amp;C_Master_FY23.xlsx]VA-UMBF'!$A$16</c:f>
              <c:strCache>
                <c:ptCount val="1"/>
                <c:pt idx="0">
                  <c:v>UMB Grants &amp; Contracts</c:v>
                </c:pt>
              </c:strCache>
            </c:strRef>
          </c:tx>
          <c:spPr>
            <a:solidFill>
              <a:schemeClr val="accent1">
                <a:lumMod val="75000"/>
              </a:schemeClr>
            </a:solidFill>
            <a:ln>
              <a:noFill/>
            </a:ln>
            <a:effectLst/>
          </c:spPr>
          <c:invertIfNegative val="0"/>
          <c:cat>
            <c:numRef>
              <c:f>'[G&amp;C_Master_FY23.xlsx]VA-UMBF'!$B$15:$G$15</c:f>
              <c:numCache>
                <c:formatCode>General</c:formatCode>
                <c:ptCount val="5"/>
                <c:pt idx="0">
                  <c:v>2019</c:v>
                </c:pt>
                <c:pt idx="1">
                  <c:v>2020</c:v>
                </c:pt>
                <c:pt idx="2">
                  <c:v>2021</c:v>
                </c:pt>
                <c:pt idx="3">
                  <c:v>2022</c:v>
                </c:pt>
                <c:pt idx="4">
                  <c:v>2023</c:v>
                </c:pt>
              </c:numCache>
              <c:extLst/>
            </c:numRef>
          </c:cat>
          <c:val>
            <c:numRef>
              <c:f>'[G&amp;C_Master_FY23.xlsx]VA-UMBF'!$B$16:$G$16</c:f>
              <c:numCache>
                <c:formatCode>_(* #,##0_);_(* \(#,##0\);_(* "-"??_);_(@_)</c:formatCode>
                <c:ptCount val="5"/>
                <c:pt idx="0">
                  <c:v>603.24158084999931</c:v>
                </c:pt>
                <c:pt idx="1">
                  <c:v>626.94562320999967</c:v>
                </c:pt>
                <c:pt idx="2">
                  <c:v>628.41795028000081</c:v>
                </c:pt>
                <c:pt idx="3">
                  <c:v>597.75371846999985</c:v>
                </c:pt>
                <c:pt idx="4">
                  <c:v>594.21990542999981</c:v>
                </c:pt>
              </c:numCache>
              <c:extLst/>
            </c:numRef>
          </c:val>
          <c:extLst>
            <c:ext xmlns:c16="http://schemas.microsoft.com/office/drawing/2014/chart" uri="{C3380CC4-5D6E-409C-BE32-E72D297353CC}">
              <c16:uniqueId val="{00000000-B9CA-4B3C-B7C7-283EEDE8A30D}"/>
            </c:ext>
          </c:extLst>
        </c:ser>
        <c:ser>
          <c:idx val="2"/>
          <c:order val="1"/>
          <c:tx>
            <c:strRef>
              <c:f>'[G&amp;C_Master_FY23.xlsx]VA-UMBF'!$A$17</c:f>
              <c:strCache>
                <c:ptCount val="1"/>
                <c:pt idx="0">
                  <c:v>UMB Foundation</c:v>
                </c:pt>
              </c:strCache>
            </c:strRef>
          </c:tx>
          <c:spPr>
            <a:solidFill>
              <a:srgbClr val="C00000"/>
            </a:solidFill>
            <a:ln>
              <a:noFill/>
            </a:ln>
            <a:effectLst/>
          </c:spPr>
          <c:invertIfNegative val="0"/>
          <c:cat>
            <c:numRef>
              <c:f>'[G&amp;C_Master_FY23.xlsx]VA-UMBF'!$B$15:$G$15</c:f>
              <c:numCache>
                <c:formatCode>General</c:formatCode>
                <c:ptCount val="5"/>
                <c:pt idx="0">
                  <c:v>2019</c:v>
                </c:pt>
                <c:pt idx="1">
                  <c:v>2020</c:v>
                </c:pt>
                <c:pt idx="2">
                  <c:v>2021</c:v>
                </c:pt>
                <c:pt idx="3">
                  <c:v>2022</c:v>
                </c:pt>
                <c:pt idx="4">
                  <c:v>2023</c:v>
                </c:pt>
              </c:numCache>
              <c:extLst/>
            </c:numRef>
          </c:cat>
          <c:val>
            <c:numRef>
              <c:f>'[G&amp;C_Master_FY23.xlsx]VA-UMBF'!$B$17:$G$17</c:f>
              <c:numCache>
                <c:formatCode>_(* #,##0_);_(* \(#,##0\);_(* "-"??_);_(@_)</c:formatCode>
                <c:ptCount val="5"/>
                <c:pt idx="0">
                  <c:v>33.331859999999999</c:v>
                </c:pt>
                <c:pt idx="1">
                  <c:v>34.349690000000002</c:v>
                </c:pt>
                <c:pt idx="2">
                  <c:v>44.566974999999999</c:v>
                </c:pt>
                <c:pt idx="3">
                  <c:v>40.102662960000011</c:v>
                </c:pt>
                <c:pt idx="4">
                  <c:v>46.362980620000002</c:v>
                </c:pt>
              </c:numCache>
              <c:extLst/>
            </c:numRef>
          </c:val>
          <c:extLst>
            <c:ext xmlns:c16="http://schemas.microsoft.com/office/drawing/2014/chart" uri="{C3380CC4-5D6E-409C-BE32-E72D297353CC}">
              <c16:uniqueId val="{00000001-B9CA-4B3C-B7C7-283EEDE8A30D}"/>
            </c:ext>
          </c:extLst>
        </c:ser>
        <c:ser>
          <c:idx val="3"/>
          <c:order val="2"/>
          <c:tx>
            <c:strRef>
              <c:f>'[G&amp;C_Master_FY23.xlsx]VA-UMBF'!$A$18</c:f>
              <c:strCache>
                <c:ptCount val="1"/>
                <c:pt idx="0">
                  <c:v>VA Funding</c:v>
                </c:pt>
              </c:strCache>
            </c:strRef>
          </c:tx>
          <c:spPr>
            <a:solidFill>
              <a:srgbClr val="92D050"/>
            </a:solidFill>
            <a:ln>
              <a:noFill/>
            </a:ln>
            <a:effectLst/>
          </c:spPr>
          <c:invertIfNegative val="0"/>
          <c:cat>
            <c:numRef>
              <c:f>'[G&amp;C_Master_FY23.xlsx]VA-UMBF'!$B$15:$G$15</c:f>
              <c:numCache>
                <c:formatCode>General</c:formatCode>
                <c:ptCount val="5"/>
                <c:pt idx="0">
                  <c:v>2019</c:v>
                </c:pt>
                <c:pt idx="1">
                  <c:v>2020</c:v>
                </c:pt>
                <c:pt idx="2">
                  <c:v>2021</c:v>
                </c:pt>
                <c:pt idx="3">
                  <c:v>2022</c:v>
                </c:pt>
                <c:pt idx="4">
                  <c:v>2023</c:v>
                </c:pt>
              </c:numCache>
              <c:extLst/>
            </c:numRef>
          </c:cat>
          <c:val>
            <c:numRef>
              <c:f>'[G&amp;C_Master_FY23.xlsx]VA-UMBF'!$B$18:$G$18</c:f>
              <c:numCache>
                <c:formatCode>_(* #,##0_);_(* \(#,##0\);_(* "-"??_);_(@_)</c:formatCode>
                <c:ptCount val="5"/>
                <c:pt idx="0">
                  <c:v>29.286649000000001</c:v>
                </c:pt>
                <c:pt idx="1">
                  <c:v>25.580174</c:v>
                </c:pt>
                <c:pt idx="2">
                  <c:v>18.112449999999999</c:v>
                </c:pt>
                <c:pt idx="3">
                  <c:v>16.317941999999999</c:v>
                </c:pt>
                <c:pt idx="4">
                  <c:v>17.756999</c:v>
                </c:pt>
              </c:numCache>
              <c:extLst/>
            </c:numRef>
          </c:val>
          <c:extLst>
            <c:ext xmlns:c16="http://schemas.microsoft.com/office/drawing/2014/chart" uri="{C3380CC4-5D6E-409C-BE32-E72D297353CC}">
              <c16:uniqueId val="{00000002-B9CA-4B3C-B7C7-283EEDE8A30D}"/>
            </c:ext>
          </c:extLst>
        </c:ser>
        <c:ser>
          <c:idx val="4"/>
          <c:order val="3"/>
          <c:tx>
            <c:strRef>
              <c:f>'[G&amp;C_Master_FY23.xlsx]VA-UMBF'!$A$19</c:f>
              <c:strCache>
                <c:ptCount val="1"/>
                <c:pt idx="0">
                  <c:v>Other Sources</c:v>
                </c:pt>
              </c:strCache>
            </c:strRef>
          </c:tx>
          <c:spPr>
            <a:solidFill>
              <a:schemeClr val="accent5"/>
            </a:solidFill>
            <a:ln>
              <a:noFill/>
            </a:ln>
            <a:effectLst/>
          </c:spPr>
          <c:invertIfNegative val="0"/>
          <c:cat>
            <c:numRef>
              <c:f>'[G&amp;C_Master_FY23.xlsx]VA-UMBF'!$B$15:$G$15</c:f>
              <c:numCache>
                <c:formatCode>General</c:formatCode>
                <c:ptCount val="5"/>
                <c:pt idx="0">
                  <c:v>2019</c:v>
                </c:pt>
                <c:pt idx="1">
                  <c:v>2020</c:v>
                </c:pt>
                <c:pt idx="2">
                  <c:v>2021</c:v>
                </c:pt>
                <c:pt idx="3">
                  <c:v>2022</c:v>
                </c:pt>
                <c:pt idx="4">
                  <c:v>2023</c:v>
                </c:pt>
              </c:numCache>
              <c:extLst/>
            </c:numRef>
          </c:cat>
          <c:val>
            <c:numRef>
              <c:f>'[G&amp;C_Master_FY23.xlsx]VA-UMBF'!$B$19:$G$19</c:f>
              <c:numCache>
                <c:formatCode>General</c:formatCode>
                <c:ptCount val="5"/>
                <c:pt idx="4" formatCode="_(* #,##0_);_(* \(#,##0\);_(* &quot;-&quot;??_);_(@_)">
                  <c:v>4.7359999999999998</c:v>
                </c:pt>
              </c:numCache>
              <c:extLst/>
            </c:numRef>
          </c:val>
          <c:extLst>
            <c:ext xmlns:c16="http://schemas.microsoft.com/office/drawing/2014/chart" uri="{C3380CC4-5D6E-409C-BE32-E72D297353CC}">
              <c16:uniqueId val="{00000003-B9CA-4B3C-B7C7-283EEDE8A30D}"/>
            </c:ext>
          </c:extLst>
        </c:ser>
        <c:dLbls>
          <c:showLegendKey val="0"/>
          <c:showVal val="0"/>
          <c:showCatName val="0"/>
          <c:showSerName val="0"/>
          <c:showPercent val="0"/>
          <c:showBubbleSize val="0"/>
        </c:dLbls>
        <c:gapWidth val="24"/>
        <c:overlap val="100"/>
        <c:axId val="768062039"/>
        <c:axId val="768057119"/>
      </c:barChart>
      <c:lineChart>
        <c:grouping val="standard"/>
        <c:varyColors val="0"/>
        <c:ser>
          <c:idx val="5"/>
          <c:order val="4"/>
          <c:tx>
            <c:strRef>
              <c:f>'[G&amp;C_Master_FY23.xlsx]VA-UMBF'!$A$20</c:f>
              <c:strCache>
                <c:ptCount val="1"/>
                <c:pt idx="0">
                  <c:v>Grand Total</c:v>
                </c:pt>
              </c:strCache>
            </c:strRef>
          </c:tx>
          <c:spPr>
            <a:ln w="28575" cap="rnd">
              <a:noFill/>
              <a:round/>
            </a:ln>
            <a:effectLst/>
          </c:spPr>
          <c:marker>
            <c:symbol val="none"/>
          </c:marker>
          <c:dLbls>
            <c:dLbl>
              <c:idx val="0"/>
              <c:layout>
                <c:manualLayout>
                  <c:x val="-3.1732046965109298E-2"/>
                  <c:y val="-3.1364049363375696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4-B9CA-4B3C-B7C7-283EEDE8A30D}"/>
                </c:ext>
              </c:extLst>
            </c:dLbl>
            <c:dLbl>
              <c:idx val="1"/>
              <c:layout>
                <c:manualLayout>
                  <c:x val="-3.4668709562386546E-2"/>
                  <c:y val="-3.13640493633756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9CA-4B3C-B7C7-283EEDE8A30D}"/>
                </c:ext>
              </c:extLst>
            </c:dLbl>
            <c:dLbl>
              <c:idx val="2"/>
              <c:layout>
                <c:manualLayout>
                  <c:x val="-3.5323516461514576E-2"/>
                  <c:y val="-2.46327969140042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9CA-4B3C-B7C7-283EEDE8A30D}"/>
                </c:ext>
              </c:extLst>
            </c:dLbl>
            <c:dLbl>
              <c:idx val="3"/>
              <c:layout>
                <c:manualLayout>
                  <c:x val="-3.1732046965109298E-2"/>
                  <c:y val="-2.82913827668718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9CA-4B3C-B7C7-283EEDE8A30D}"/>
                </c:ext>
              </c:extLst>
            </c:dLbl>
            <c:dLbl>
              <c:idx val="4"/>
              <c:layout>
                <c:manualLayout>
                  <c:x val="-3.7119251209717215E-2"/>
                  <c:y val="-3.13640493633757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9CA-4B3C-B7C7-283EEDE8A30D}"/>
                </c:ext>
              </c:extLst>
            </c:dLbl>
            <c:dLbl>
              <c:idx val="10"/>
              <c:layout>
                <c:manualLayout>
                  <c:x val="-3.2872974814183872E-2"/>
                  <c:y val="-3.1364049363375709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9-B9CA-4B3C-B7C7-283EEDE8A30D}"/>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'[G&amp;C_Master_FY23.xlsx]VA-UMBF'!$B$15:$G$15</c:f>
              <c:numCache>
                <c:formatCode>General</c:formatCode>
                <c:ptCount val="5"/>
                <c:pt idx="0">
                  <c:v>2019</c:v>
                </c:pt>
                <c:pt idx="1">
                  <c:v>2020</c:v>
                </c:pt>
                <c:pt idx="2">
                  <c:v>2021</c:v>
                </c:pt>
                <c:pt idx="3">
                  <c:v>2022</c:v>
                </c:pt>
                <c:pt idx="4">
                  <c:v>2023</c:v>
                </c:pt>
              </c:numCache>
              <c:extLst/>
            </c:numRef>
          </c:cat>
          <c:val>
            <c:numRef>
              <c:f>'[G&amp;C_Master_FY23.xlsx]VA-UMBF'!$B$20:$G$20</c:f>
              <c:numCache>
                <c:formatCode>_(* #,##0_);_(* \(#,##0\);_(* "-"??_);_(@_)</c:formatCode>
                <c:ptCount val="5"/>
                <c:pt idx="0">
                  <c:v>665.86008984999933</c:v>
                </c:pt>
                <c:pt idx="1">
                  <c:v>686.87548720999962</c:v>
                </c:pt>
                <c:pt idx="2">
                  <c:v>691.09737528000073</c:v>
                </c:pt>
                <c:pt idx="3">
                  <c:v>654.17432342999984</c:v>
                </c:pt>
                <c:pt idx="4">
                  <c:v>663.07588504999978</c:v>
                </c:pt>
              </c:numCache>
              <c:extLst/>
            </c:numRef>
          </c:val>
          <c:smooth val="0"/>
          <c:extLst>
            <c:ext xmlns:c16="http://schemas.microsoft.com/office/drawing/2014/chart" uri="{C3380CC4-5D6E-409C-BE32-E72D297353CC}">
              <c16:uniqueId val="{0000000A-B9CA-4B3C-B7C7-283EEDE8A30D}"/>
            </c:ext>
          </c:extLst>
        </c:ser>
        <c:dLbls>
          <c:showLegendKey val="0"/>
          <c:showVal val="0"/>
          <c:showCatName val="0"/>
          <c:showSerName val="0"/>
          <c:showPercent val="0"/>
          <c:showBubbleSize val="0"/>
        </c:dLbls>
        <c:marker val="1"/>
        <c:smooth val="0"/>
        <c:axId val="768062039"/>
        <c:axId val="768057119"/>
      </c:lineChart>
      <c:catAx>
        <c:axId val="768062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68057119"/>
        <c:crosses val="autoZero"/>
        <c:auto val="1"/>
        <c:lblAlgn val="ctr"/>
        <c:lblOffset val="100"/>
        <c:noMultiLvlLbl val="0"/>
      </c:catAx>
      <c:valAx>
        <c:axId val="76805711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68062039"/>
        <c:crosses val="autoZero"/>
        <c:crossBetween val="between"/>
      </c:valAx>
      <c:spPr>
        <a:noFill/>
        <a:ln>
          <a:noFill/>
        </a:ln>
        <a:effectLst/>
      </c:spPr>
    </c:plotArea>
    <c:legend>
      <c:legendPos val="r"/>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3.png"/><Relationship Id="rId7" Type="http://schemas.openxmlformats.org/officeDocument/2006/relationships/image" Target="../media/image48.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34.svg"/><Relationship Id="rId9" Type="http://schemas.openxmlformats.org/officeDocument/2006/relationships/image" Target="../media/image5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3.png"/><Relationship Id="rId7" Type="http://schemas.openxmlformats.org/officeDocument/2006/relationships/image" Target="../media/image48.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34.svg"/><Relationship Id="rId9"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0ABBFD-CBAE-4F86-BFDC-94C0A4A004E5}"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CD2D361D-65FA-470B-88B8-E97879DD6206}">
      <dgm:prSet phldrT="[Text]" custT="1"/>
      <dgm:spPr>
        <a:solidFill>
          <a:schemeClr val="accent4">
            <a:lumMod val="20000"/>
            <a:lumOff val="80000"/>
          </a:schemeClr>
        </a:solidFill>
      </dgm:spPr>
      <dgm:t>
        <a:bodyPr/>
        <a:lstStyle/>
        <a:p>
          <a:r>
            <a:rPr lang="en-US" sz="1400" b="1" dirty="0"/>
            <a:t>G. Scott Bitner</a:t>
          </a:r>
          <a:br>
            <a:rPr lang="en-US" sz="900" dirty="0"/>
          </a:br>
          <a:r>
            <a:rPr lang="en-US" sz="900" dirty="0"/>
            <a:t>Vice President</a:t>
          </a:r>
          <a:br>
            <a:rPr lang="en-US" sz="900" dirty="0"/>
          </a:br>
          <a:r>
            <a:rPr lang="en-US" sz="900" dirty="0"/>
            <a:t>Deputy Chief Financial Officer</a:t>
          </a:r>
        </a:p>
      </dgm:t>
    </dgm:pt>
    <dgm:pt modelId="{56123FFF-D72C-4E29-9048-0BC61DD9CA4C}" type="parTrans" cxnId="{8B56CB00-8A08-4447-BF19-1273560F441E}">
      <dgm:prSet/>
      <dgm:spPr/>
      <dgm:t>
        <a:bodyPr/>
        <a:lstStyle/>
        <a:p>
          <a:endParaRPr lang="en-US"/>
        </a:p>
      </dgm:t>
    </dgm:pt>
    <dgm:pt modelId="{462A2A73-D1AA-42DC-9988-CCA93C7F6F38}" type="sibTrans" cxnId="{8B56CB00-8A08-4447-BF19-1273560F441E}">
      <dgm:prSet/>
      <dgm:spPr/>
      <dgm:t>
        <a:bodyPr/>
        <a:lstStyle/>
        <a:p>
          <a:endParaRPr lang="en-US"/>
        </a:p>
      </dgm:t>
    </dgm:pt>
    <dgm:pt modelId="{46314D33-79F3-4BD7-A19D-2D97AB97816A}" type="asst">
      <dgm:prSet phldrT="[Text]"/>
      <dgm:spPr>
        <a:solidFill>
          <a:schemeClr val="accent4">
            <a:lumMod val="20000"/>
            <a:lumOff val="80000"/>
          </a:schemeClr>
        </a:solidFill>
      </dgm:spPr>
      <dgm:t>
        <a:bodyPr/>
        <a:lstStyle/>
        <a:p>
          <a:r>
            <a:rPr lang="en-US" b="1" dirty="0"/>
            <a:t>Systems Implementations Projects</a:t>
          </a:r>
          <a:br>
            <a:rPr lang="en-US" dirty="0"/>
          </a:br>
          <a:r>
            <a:rPr lang="en-US" dirty="0"/>
            <a:t>Chiradeep Mukherjee</a:t>
          </a:r>
          <a:br>
            <a:rPr lang="en-US" dirty="0"/>
          </a:br>
          <a:r>
            <a:rPr lang="en-US" dirty="0"/>
            <a:t>Executive Director</a:t>
          </a:r>
        </a:p>
        <a:p>
          <a:r>
            <a:rPr lang="en-US" dirty="0"/>
            <a:t>John Jensen</a:t>
          </a:r>
        </a:p>
        <a:p>
          <a:r>
            <a:rPr lang="en-US" dirty="0"/>
            <a:t>Assistant Vice President</a:t>
          </a:r>
        </a:p>
      </dgm:t>
    </dgm:pt>
    <dgm:pt modelId="{4F5519DD-81CB-4DE4-83E4-95779F4A60A1}" type="parTrans" cxnId="{35048FEB-4507-4DF3-9A48-B181C2EBA77B}">
      <dgm:prSet/>
      <dgm:spPr/>
      <dgm:t>
        <a:bodyPr/>
        <a:lstStyle/>
        <a:p>
          <a:endParaRPr lang="en-US"/>
        </a:p>
      </dgm:t>
    </dgm:pt>
    <dgm:pt modelId="{774E8681-EABD-4CA3-9653-FAD33630C689}" type="sibTrans" cxnId="{35048FEB-4507-4DF3-9A48-B181C2EBA77B}">
      <dgm:prSet/>
      <dgm:spPr/>
      <dgm:t>
        <a:bodyPr/>
        <a:lstStyle/>
        <a:p>
          <a:endParaRPr lang="en-US"/>
        </a:p>
      </dgm:t>
    </dgm:pt>
    <dgm:pt modelId="{F765F48B-A887-406A-9537-EA2DDAE9E049}">
      <dgm:prSet phldrT="[Text]"/>
      <dgm:spPr>
        <a:solidFill>
          <a:schemeClr val="accent4">
            <a:lumMod val="20000"/>
            <a:lumOff val="80000"/>
          </a:schemeClr>
        </a:solidFill>
      </dgm:spPr>
      <dgm:t>
        <a:bodyPr/>
        <a:lstStyle/>
        <a:p>
          <a:r>
            <a:rPr lang="en-US" b="1" dirty="0"/>
            <a:t>BUSINESS APPLICATIONS </a:t>
          </a:r>
          <a:br>
            <a:rPr lang="en-US" dirty="0"/>
          </a:br>
          <a:r>
            <a:rPr lang="en-US" dirty="0"/>
            <a:t>Luke Quell</a:t>
          </a:r>
          <a:br>
            <a:rPr lang="en-US" dirty="0"/>
          </a:br>
          <a:r>
            <a:rPr lang="en-US" dirty="0"/>
            <a:t>Acting Director </a:t>
          </a:r>
        </a:p>
      </dgm:t>
    </dgm:pt>
    <dgm:pt modelId="{068931BE-E6B7-4185-AB33-97456C2C62C6}" type="parTrans" cxnId="{F208D3F5-15F2-4FB5-956F-6CFCEAEF9786}">
      <dgm:prSet/>
      <dgm:spPr/>
      <dgm:t>
        <a:bodyPr/>
        <a:lstStyle/>
        <a:p>
          <a:endParaRPr lang="en-US"/>
        </a:p>
      </dgm:t>
    </dgm:pt>
    <dgm:pt modelId="{E85F6948-E680-42FC-B181-AA92BD43B0E7}" type="sibTrans" cxnId="{F208D3F5-15F2-4FB5-956F-6CFCEAEF9786}">
      <dgm:prSet/>
      <dgm:spPr/>
      <dgm:t>
        <a:bodyPr/>
        <a:lstStyle/>
        <a:p>
          <a:endParaRPr lang="en-US"/>
        </a:p>
      </dgm:t>
    </dgm:pt>
    <dgm:pt modelId="{F569086F-DC12-454D-99BA-7DBA67CF038C}">
      <dgm:prSet phldrT="[Text]"/>
      <dgm:spPr>
        <a:solidFill>
          <a:schemeClr val="accent4">
            <a:lumMod val="20000"/>
            <a:lumOff val="80000"/>
          </a:schemeClr>
        </a:solidFill>
      </dgm:spPr>
      <dgm:t>
        <a:bodyPr/>
        <a:lstStyle/>
        <a:p>
          <a:r>
            <a:rPr lang="en-US" b="1" dirty="0"/>
            <a:t>AUXILIARY SERVICES</a:t>
          </a:r>
          <a:br>
            <a:rPr lang="en-US" dirty="0"/>
          </a:br>
          <a:r>
            <a:rPr lang="en-US" dirty="0"/>
            <a:t>Robert Milner</a:t>
          </a:r>
          <a:br>
            <a:rPr lang="en-US" dirty="0"/>
          </a:br>
          <a:r>
            <a:rPr lang="en-US" dirty="0"/>
            <a:t>Executive Director</a:t>
          </a:r>
        </a:p>
      </dgm:t>
    </dgm:pt>
    <dgm:pt modelId="{ED003731-1008-4EBB-B9E7-7DF7C1597A06}" type="parTrans" cxnId="{13F5348B-B1C3-481A-96DE-4A2F872A1B40}">
      <dgm:prSet/>
      <dgm:spPr/>
      <dgm:t>
        <a:bodyPr/>
        <a:lstStyle/>
        <a:p>
          <a:endParaRPr lang="en-US"/>
        </a:p>
      </dgm:t>
    </dgm:pt>
    <dgm:pt modelId="{029C7BBD-ABF8-4A4C-96B8-3F3EB4D0E5E4}" type="sibTrans" cxnId="{13F5348B-B1C3-481A-96DE-4A2F872A1B40}">
      <dgm:prSet/>
      <dgm:spPr/>
      <dgm:t>
        <a:bodyPr/>
        <a:lstStyle/>
        <a:p>
          <a:endParaRPr lang="en-US"/>
        </a:p>
      </dgm:t>
    </dgm:pt>
    <dgm:pt modelId="{088876EC-6D67-474B-80FE-477805F02C6D}" type="asst">
      <dgm:prSet phldrT="[Text]"/>
      <dgm:spPr>
        <a:solidFill>
          <a:schemeClr val="accent4">
            <a:lumMod val="20000"/>
            <a:lumOff val="80000"/>
          </a:schemeClr>
        </a:solidFill>
      </dgm:spPr>
      <dgm:t>
        <a:bodyPr/>
        <a:lstStyle/>
        <a:p>
          <a:r>
            <a:rPr lang="en-US" b="1" dirty="0"/>
            <a:t>Office of the VP of Administration and Finance</a:t>
          </a:r>
          <a:br>
            <a:rPr lang="en-US" dirty="0"/>
          </a:br>
          <a:r>
            <a:rPr lang="en-US" dirty="0"/>
            <a:t>Lisa Crawley</a:t>
          </a:r>
          <a:br>
            <a:rPr lang="en-US" dirty="0"/>
          </a:br>
          <a:r>
            <a:rPr lang="en-US" dirty="0"/>
            <a:t>Office Manager</a:t>
          </a:r>
        </a:p>
      </dgm:t>
    </dgm:pt>
    <dgm:pt modelId="{67AE5B4C-D26A-42CE-AC40-CA36216E8B19}" type="parTrans" cxnId="{84413F16-3B5E-49FD-8644-B1188C38A9D5}">
      <dgm:prSet/>
      <dgm:spPr/>
      <dgm:t>
        <a:bodyPr/>
        <a:lstStyle/>
        <a:p>
          <a:endParaRPr lang="en-US"/>
        </a:p>
      </dgm:t>
    </dgm:pt>
    <dgm:pt modelId="{E8812E8C-A624-48B8-B04C-5386E0AABA42}" type="sibTrans" cxnId="{84413F16-3B5E-49FD-8644-B1188C38A9D5}">
      <dgm:prSet/>
      <dgm:spPr/>
      <dgm:t>
        <a:bodyPr/>
        <a:lstStyle/>
        <a:p>
          <a:endParaRPr lang="en-US"/>
        </a:p>
      </dgm:t>
    </dgm:pt>
    <dgm:pt modelId="{55E232E9-9938-4932-AAB1-3F002F3CBF87}">
      <dgm:prSet phldrT="[Text]"/>
      <dgm:spPr>
        <a:solidFill>
          <a:schemeClr val="accent4">
            <a:lumMod val="20000"/>
            <a:lumOff val="80000"/>
          </a:schemeClr>
        </a:solidFill>
      </dgm:spPr>
      <dgm:t>
        <a:bodyPr/>
        <a:lstStyle/>
        <a:p>
          <a:r>
            <a:rPr lang="en-US" b="1" dirty="0"/>
            <a:t>OFFICE OF THE CONTROLLER</a:t>
          </a:r>
          <a:br>
            <a:rPr lang="en-US" dirty="0"/>
          </a:br>
          <a:r>
            <a:rPr lang="en-US" dirty="0"/>
            <a:t>Cynthia Lyons</a:t>
          </a:r>
          <a:br>
            <a:rPr lang="en-US" dirty="0"/>
          </a:br>
          <a:r>
            <a:rPr lang="en-US" dirty="0"/>
            <a:t>Assistant Vice President</a:t>
          </a:r>
          <a:br>
            <a:rPr lang="en-US" dirty="0"/>
          </a:br>
          <a:r>
            <a:rPr lang="en-US" dirty="0"/>
            <a:t>Controller</a:t>
          </a:r>
        </a:p>
      </dgm:t>
    </dgm:pt>
    <dgm:pt modelId="{F053FBF5-0FBF-4CC2-B4BC-26FAA45FEB84}" type="parTrans" cxnId="{13E7510A-2927-4E07-A72C-265535172273}">
      <dgm:prSet/>
      <dgm:spPr/>
      <dgm:t>
        <a:bodyPr/>
        <a:lstStyle/>
        <a:p>
          <a:endParaRPr lang="en-US"/>
        </a:p>
      </dgm:t>
    </dgm:pt>
    <dgm:pt modelId="{56E9C7AD-87E6-46D8-BA40-9224067A15B6}" type="sibTrans" cxnId="{13E7510A-2927-4E07-A72C-265535172273}">
      <dgm:prSet/>
      <dgm:spPr/>
      <dgm:t>
        <a:bodyPr/>
        <a:lstStyle/>
        <a:p>
          <a:endParaRPr lang="en-US"/>
        </a:p>
      </dgm:t>
    </dgm:pt>
    <dgm:pt modelId="{5FB6F8FC-F11A-45FE-8DF2-7FC2DA1E059A}">
      <dgm:prSet phldrT="[Text]"/>
      <dgm:spPr>
        <a:solidFill>
          <a:schemeClr val="accent4">
            <a:lumMod val="20000"/>
            <a:lumOff val="80000"/>
          </a:schemeClr>
        </a:solidFill>
      </dgm:spPr>
      <dgm:t>
        <a:bodyPr/>
        <a:lstStyle/>
        <a:p>
          <a:r>
            <a:rPr lang="en-US" b="1" dirty="0"/>
            <a:t>STRATEGIC SOURCING &amp; ACQUISITION SERVICES</a:t>
          </a:r>
          <a:br>
            <a:rPr lang="en-US" dirty="0"/>
          </a:br>
          <a:r>
            <a:rPr lang="en-US" dirty="0"/>
            <a:t>Keith Gagnon</a:t>
          </a:r>
          <a:br>
            <a:rPr lang="en-US" dirty="0"/>
          </a:br>
          <a:r>
            <a:rPr lang="en-US" dirty="0"/>
            <a:t>Assistant Vice President</a:t>
          </a:r>
        </a:p>
      </dgm:t>
    </dgm:pt>
    <dgm:pt modelId="{35025D91-B084-47E3-B255-064429A8EF0D}" type="parTrans" cxnId="{9CD1B6F7-84AE-4F16-8FD4-4FB669CC8EF6}">
      <dgm:prSet/>
      <dgm:spPr/>
      <dgm:t>
        <a:bodyPr/>
        <a:lstStyle/>
        <a:p>
          <a:endParaRPr lang="en-US"/>
        </a:p>
      </dgm:t>
    </dgm:pt>
    <dgm:pt modelId="{7B593EB1-9398-4222-AC89-001E38DA368A}" type="sibTrans" cxnId="{9CD1B6F7-84AE-4F16-8FD4-4FB669CC8EF6}">
      <dgm:prSet/>
      <dgm:spPr/>
      <dgm:t>
        <a:bodyPr/>
        <a:lstStyle/>
        <a:p>
          <a:endParaRPr lang="en-US"/>
        </a:p>
      </dgm:t>
    </dgm:pt>
    <dgm:pt modelId="{AAB6C997-9DAC-4A6F-A9CA-B1FB3A99491D}">
      <dgm:prSet phldrT="[Text]"/>
      <dgm:spPr>
        <a:solidFill>
          <a:schemeClr val="accent4">
            <a:lumMod val="20000"/>
            <a:lumOff val="80000"/>
          </a:schemeClr>
        </a:solidFill>
      </dgm:spPr>
      <dgm:t>
        <a:bodyPr/>
        <a:lstStyle/>
        <a:p>
          <a:r>
            <a:rPr lang="en-US" b="1" dirty="0"/>
            <a:t>BUDGET &amp; FINANCIAL ANALYSIS</a:t>
          </a:r>
          <a:br>
            <a:rPr lang="en-US" dirty="0"/>
          </a:br>
          <a:r>
            <a:rPr lang="en-US" dirty="0"/>
            <a:t>Kevin Donegan</a:t>
          </a:r>
          <a:br>
            <a:rPr lang="en-US" dirty="0"/>
          </a:br>
          <a:r>
            <a:rPr lang="en-US" dirty="0"/>
            <a:t>Assistant Vice President</a:t>
          </a:r>
        </a:p>
      </dgm:t>
    </dgm:pt>
    <dgm:pt modelId="{31C69D60-BC66-40DA-A385-B65AAFC08359}" type="parTrans" cxnId="{65818B62-BF1C-4B9A-8E8F-84429A359E64}">
      <dgm:prSet/>
      <dgm:spPr/>
      <dgm:t>
        <a:bodyPr/>
        <a:lstStyle/>
        <a:p>
          <a:endParaRPr lang="en-US"/>
        </a:p>
      </dgm:t>
    </dgm:pt>
    <dgm:pt modelId="{98D04926-60C7-4108-9E24-7BA9EA55664F}" type="sibTrans" cxnId="{65818B62-BF1C-4B9A-8E8F-84429A359E64}">
      <dgm:prSet/>
      <dgm:spPr/>
      <dgm:t>
        <a:bodyPr/>
        <a:lstStyle/>
        <a:p>
          <a:endParaRPr lang="en-US"/>
        </a:p>
      </dgm:t>
    </dgm:pt>
    <dgm:pt modelId="{D9E5AA02-A597-428C-87AD-73158B80291E}">
      <dgm:prSet phldrT="[Text]"/>
      <dgm:spPr>
        <a:solidFill>
          <a:schemeClr val="accent4">
            <a:lumMod val="20000"/>
            <a:lumOff val="80000"/>
          </a:schemeClr>
        </a:solidFill>
      </dgm:spPr>
      <dgm:t>
        <a:bodyPr/>
        <a:lstStyle/>
        <a:p>
          <a:r>
            <a:rPr lang="en-US" b="1" dirty="0"/>
            <a:t>CHANGE MANAGEMENT &amp; ADVISORY SERVICES</a:t>
          </a:r>
          <a:br>
            <a:rPr lang="en-US" dirty="0"/>
          </a:br>
          <a:r>
            <a:rPr lang="en-US" dirty="0"/>
            <a:t>Michele Evans</a:t>
          </a:r>
          <a:br>
            <a:rPr lang="en-US" dirty="0"/>
          </a:br>
          <a:r>
            <a:rPr lang="en-US" dirty="0"/>
            <a:t>Assistant Vice President</a:t>
          </a:r>
        </a:p>
      </dgm:t>
    </dgm:pt>
    <dgm:pt modelId="{5C2AC89F-D7E2-486E-89B4-54F8C989686B}" type="parTrans" cxnId="{417CB1E1-D414-46D4-A046-7F84224F5ED7}">
      <dgm:prSet/>
      <dgm:spPr/>
      <dgm:t>
        <a:bodyPr/>
        <a:lstStyle/>
        <a:p>
          <a:endParaRPr lang="en-US"/>
        </a:p>
      </dgm:t>
    </dgm:pt>
    <dgm:pt modelId="{06A77816-8635-4467-99E8-598A4B819928}" type="sibTrans" cxnId="{417CB1E1-D414-46D4-A046-7F84224F5ED7}">
      <dgm:prSet/>
      <dgm:spPr/>
      <dgm:t>
        <a:bodyPr/>
        <a:lstStyle/>
        <a:p>
          <a:endParaRPr lang="en-US"/>
        </a:p>
      </dgm:t>
    </dgm:pt>
    <dgm:pt modelId="{5AD55036-B7EA-4E23-BB07-602F6F6B29E0}">
      <dgm:prSet phldrT="[Text]"/>
      <dgm:spPr>
        <a:solidFill>
          <a:schemeClr val="accent3">
            <a:lumMod val="20000"/>
            <a:lumOff val="80000"/>
          </a:schemeClr>
        </a:solidFill>
      </dgm:spPr>
      <dgm:t>
        <a:bodyPr/>
        <a:lstStyle/>
        <a:p>
          <a:r>
            <a:rPr lang="en-US" dirty="0"/>
            <a:t>Accounting &amp; Budget Support</a:t>
          </a:r>
        </a:p>
      </dgm:t>
    </dgm:pt>
    <dgm:pt modelId="{0EF181C2-23C3-404A-B6C3-DEBAF1138008}" type="parTrans" cxnId="{804E2AC8-C762-464B-889A-286B071FB929}">
      <dgm:prSet/>
      <dgm:spPr/>
      <dgm:t>
        <a:bodyPr/>
        <a:lstStyle/>
        <a:p>
          <a:endParaRPr lang="en-US"/>
        </a:p>
      </dgm:t>
    </dgm:pt>
    <dgm:pt modelId="{4884CA79-50DC-4D8C-BD82-77643512FEF8}" type="sibTrans" cxnId="{804E2AC8-C762-464B-889A-286B071FB929}">
      <dgm:prSet/>
      <dgm:spPr/>
      <dgm:t>
        <a:bodyPr/>
        <a:lstStyle/>
        <a:p>
          <a:endParaRPr lang="en-US"/>
        </a:p>
      </dgm:t>
    </dgm:pt>
    <dgm:pt modelId="{66E7AF31-B35D-49DE-BE15-4C6C5AD3FF07}">
      <dgm:prSet phldrT="[Text]"/>
      <dgm:spPr>
        <a:solidFill>
          <a:schemeClr val="accent3">
            <a:lumMod val="20000"/>
            <a:lumOff val="80000"/>
          </a:schemeClr>
        </a:solidFill>
      </dgm:spPr>
      <dgm:t>
        <a:bodyPr/>
        <a:lstStyle/>
        <a:p>
          <a:r>
            <a:rPr lang="en-US" dirty="0"/>
            <a:t>Payroll &amp; HR Support</a:t>
          </a:r>
        </a:p>
      </dgm:t>
    </dgm:pt>
    <dgm:pt modelId="{713A08E2-E601-441A-8698-59A77EB37426}" type="parTrans" cxnId="{783D4B3F-A76E-4405-814C-151B47579B3F}">
      <dgm:prSet/>
      <dgm:spPr/>
      <dgm:t>
        <a:bodyPr/>
        <a:lstStyle/>
        <a:p>
          <a:endParaRPr lang="en-US"/>
        </a:p>
      </dgm:t>
    </dgm:pt>
    <dgm:pt modelId="{ECB0F570-1F5F-43A8-943C-7BAB92CEADAA}" type="sibTrans" cxnId="{783D4B3F-A76E-4405-814C-151B47579B3F}">
      <dgm:prSet/>
      <dgm:spPr/>
      <dgm:t>
        <a:bodyPr/>
        <a:lstStyle/>
        <a:p>
          <a:endParaRPr lang="en-US"/>
        </a:p>
      </dgm:t>
    </dgm:pt>
    <dgm:pt modelId="{0777B2B5-9197-403F-94B9-A2926501899B}">
      <dgm:prSet phldrT="[Text]"/>
      <dgm:spPr>
        <a:solidFill>
          <a:schemeClr val="accent3">
            <a:lumMod val="20000"/>
            <a:lumOff val="80000"/>
          </a:schemeClr>
        </a:solidFill>
      </dgm:spPr>
      <dgm:t>
        <a:bodyPr/>
        <a:lstStyle/>
        <a:p>
          <a:r>
            <a:rPr lang="en-US" dirty="0"/>
            <a:t>Procurement Administrative Support</a:t>
          </a:r>
        </a:p>
      </dgm:t>
    </dgm:pt>
    <dgm:pt modelId="{7B66C75D-2C7F-4371-A042-A443A3F9BE34}" type="parTrans" cxnId="{9F2A86D4-6F3C-42BF-BA35-53DF5AA32127}">
      <dgm:prSet/>
      <dgm:spPr/>
      <dgm:t>
        <a:bodyPr/>
        <a:lstStyle/>
        <a:p>
          <a:endParaRPr lang="en-US"/>
        </a:p>
      </dgm:t>
    </dgm:pt>
    <dgm:pt modelId="{D725DF33-4ACA-4D3C-9917-8FB1E2E0B0F0}" type="sibTrans" cxnId="{9F2A86D4-6F3C-42BF-BA35-53DF5AA32127}">
      <dgm:prSet/>
      <dgm:spPr/>
      <dgm:t>
        <a:bodyPr/>
        <a:lstStyle/>
        <a:p>
          <a:endParaRPr lang="en-US"/>
        </a:p>
      </dgm:t>
    </dgm:pt>
    <dgm:pt modelId="{76BC3A83-436A-4642-9BC1-6E61DF85D7DD}">
      <dgm:prSet phldrT="[Text]"/>
      <dgm:spPr>
        <a:solidFill>
          <a:schemeClr val="accent3">
            <a:lumMod val="20000"/>
            <a:lumOff val="80000"/>
          </a:schemeClr>
        </a:solidFill>
      </dgm:spPr>
      <dgm:t>
        <a:bodyPr/>
        <a:lstStyle/>
        <a:p>
          <a:r>
            <a:rPr lang="en-US" dirty="0"/>
            <a:t>Project &amp; Capital Project Accounting</a:t>
          </a:r>
        </a:p>
      </dgm:t>
    </dgm:pt>
    <dgm:pt modelId="{E761330D-BD74-413F-8BB4-A1EF5632479C}" type="parTrans" cxnId="{85DF8C5A-A297-45A5-B8E4-D83708DA1C94}">
      <dgm:prSet/>
      <dgm:spPr/>
      <dgm:t>
        <a:bodyPr/>
        <a:lstStyle/>
        <a:p>
          <a:endParaRPr lang="en-US"/>
        </a:p>
      </dgm:t>
    </dgm:pt>
    <dgm:pt modelId="{C4FE9EB6-66EA-4587-8AE9-9A1E0A68801C}" type="sibTrans" cxnId="{85DF8C5A-A297-45A5-B8E4-D83708DA1C94}">
      <dgm:prSet/>
      <dgm:spPr/>
      <dgm:t>
        <a:bodyPr/>
        <a:lstStyle/>
        <a:p>
          <a:endParaRPr lang="en-US"/>
        </a:p>
      </dgm:t>
    </dgm:pt>
    <dgm:pt modelId="{C8EB6C3F-5B50-49BF-BCE2-993750B45476}">
      <dgm:prSet phldrT="[Text]"/>
      <dgm:spPr>
        <a:solidFill>
          <a:schemeClr val="accent3">
            <a:lumMod val="20000"/>
            <a:lumOff val="80000"/>
          </a:schemeClr>
        </a:solidFill>
      </dgm:spPr>
      <dgm:t>
        <a:bodyPr/>
        <a:lstStyle/>
        <a:p>
          <a:r>
            <a:rPr lang="en-US" dirty="0"/>
            <a:t>Parking</a:t>
          </a:r>
        </a:p>
      </dgm:t>
    </dgm:pt>
    <dgm:pt modelId="{CBA7C44A-682D-49E5-A418-0BEF6BC3CDC2}" type="parTrans" cxnId="{D0A68302-B0D7-4837-B76B-D9DF6EAE8710}">
      <dgm:prSet/>
      <dgm:spPr/>
      <dgm:t>
        <a:bodyPr/>
        <a:lstStyle/>
        <a:p>
          <a:endParaRPr lang="en-US"/>
        </a:p>
      </dgm:t>
    </dgm:pt>
    <dgm:pt modelId="{40A049C1-B9C8-4BA1-B777-7BF517BC1BE8}" type="sibTrans" cxnId="{D0A68302-B0D7-4837-B76B-D9DF6EAE8710}">
      <dgm:prSet/>
      <dgm:spPr/>
      <dgm:t>
        <a:bodyPr/>
        <a:lstStyle/>
        <a:p>
          <a:endParaRPr lang="en-US"/>
        </a:p>
      </dgm:t>
    </dgm:pt>
    <dgm:pt modelId="{7EC90C44-8148-4BE2-9403-E69D0F825D8F}">
      <dgm:prSet phldrT="[Text]"/>
      <dgm:spPr>
        <a:solidFill>
          <a:schemeClr val="accent3">
            <a:lumMod val="20000"/>
            <a:lumOff val="80000"/>
          </a:schemeClr>
        </a:solidFill>
      </dgm:spPr>
      <dgm:t>
        <a:bodyPr/>
        <a:lstStyle/>
        <a:p>
          <a:r>
            <a:rPr lang="en-US" dirty="0"/>
            <a:t>Transportation Services</a:t>
          </a:r>
        </a:p>
      </dgm:t>
    </dgm:pt>
    <dgm:pt modelId="{D4276413-E1FE-4324-994C-0BCC24C39B49}" type="parTrans" cxnId="{720D5E7C-3853-409A-83C9-513F28DAA121}">
      <dgm:prSet/>
      <dgm:spPr/>
      <dgm:t>
        <a:bodyPr/>
        <a:lstStyle/>
        <a:p>
          <a:endParaRPr lang="en-US"/>
        </a:p>
      </dgm:t>
    </dgm:pt>
    <dgm:pt modelId="{0213FB55-907F-4F0D-A889-33087B1243D3}" type="sibTrans" cxnId="{720D5E7C-3853-409A-83C9-513F28DAA121}">
      <dgm:prSet/>
      <dgm:spPr/>
      <dgm:t>
        <a:bodyPr/>
        <a:lstStyle/>
        <a:p>
          <a:endParaRPr lang="en-US"/>
        </a:p>
      </dgm:t>
    </dgm:pt>
    <dgm:pt modelId="{E7057008-7EDF-40CA-92EC-4BAD16A6FBA7}">
      <dgm:prSet phldrT="[Text]"/>
      <dgm:spPr>
        <a:solidFill>
          <a:schemeClr val="accent3">
            <a:lumMod val="20000"/>
            <a:lumOff val="80000"/>
          </a:schemeClr>
        </a:solidFill>
      </dgm:spPr>
      <dgm:t>
        <a:bodyPr/>
        <a:lstStyle/>
        <a:p>
          <a:r>
            <a:rPr lang="en-US" dirty="0"/>
            <a:t>Donaldson Brown</a:t>
          </a:r>
        </a:p>
      </dgm:t>
    </dgm:pt>
    <dgm:pt modelId="{02BDABBE-56AB-40A7-B171-D69C157B1AA7}" type="parTrans" cxnId="{0CAE137A-68A1-4D9D-A739-E5D647272E99}">
      <dgm:prSet/>
      <dgm:spPr/>
      <dgm:t>
        <a:bodyPr/>
        <a:lstStyle/>
        <a:p>
          <a:endParaRPr lang="en-US"/>
        </a:p>
      </dgm:t>
    </dgm:pt>
    <dgm:pt modelId="{5A69F1F9-F522-4450-A31A-E8D5D6E04508}" type="sibTrans" cxnId="{0CAE137A-68A1-4D9D-A739-E5D647272E99}">
      <dgm:prSet/>
      <dgm:spPr/>
      <dgm:t>
        <a:bodyPr/>
        <a:lstStyle/>
        <a:p>
          <a:endParaRPr lang="en-US"/>
        </a:p>
      </dgm:t>
    </dgm:pt>
    <dgm:pt modelId="{6439FBE3-F2DA-47F7-93A5-EBCFD267D5C6}">
      <dgm:prSet phldrT="[Text]"/>
      <dgm:spPr>
        <a:solidFill>
          <a:schemeClr val="accent3">
            <a:lumMod val="20000"/>
            <a:lumOff val="80000"/>
          </a:schemeClr>
        </a:solidFill>
      </dgm:spPr>
      <dgm:t>
        <a:bodyPr/>
        <a:lstStyle/>
        <a:p>
          <a:r>
            <a:rPr lang="en-US" dirty="0"/>
            <a:t>Payroll Services</a:t>
          </a:r>
        </a:p>
      </dgm:t>
    </dgm:pt>
    <dgm:pt modelId="{4BE543B6-C6BD-4E2E-97E2-D87A24848868}" type="parTrans" cxnId="{79ECB3B1-A0CD-4CC9-A6BE-8B3466117BE5}">
      <dgm:prSet/>
      <dgm:spPr/>
      <dgm:t>
        <a:bodyPr/>
        <a:lstStyle/>
        <a:p>
          <a:endParaRPr lang="en-US"/>
        </a:p>
      </dgm:t>
    </dgm:pt>
    <dgm:pt modelId="{F358D929-3FBF-45D1-BFF0-4264F62C7305}" type="sibTrans" cxnId="{79ECB3B1-A0CD-4CC9-A6BE-8B3466117BE5}">
      <dgm:prSet/>
      <dgm:spPr/>
      <dgm:t>
        <a:bodyPr/>
        <a:lstStyle/>
        <a:p>
          <a:endParaRPr lang="en-US"/>
        </a:p>
      </dgm:t>
    </dgm:pt>
    <dgm:pt modelId="{A3ED625A-4937-4709-9592-206C21E7FA58}">
      <dgm:prSet phldrT="[Text]"/>
      <dgm:spPr>
        <a:solidFill>
          <a:schemeClr val="accent3">
            <a:lumMod val="20000"/>
            <a:lumOff val="80000"/>
          </a:schemeClr>
        </a:solidFill>
      </dgm:spPr>
      <dgm:t>
        <a:bodyPr/>
        <a:lstStyle/>
        <a:p>
          <a:r>
            <a:rPr lang="en-US" dirty="0"/>
            <a:t>Student Financial Services</a:t>
          </a:r>
        </a:p>
      </dgm:t>
    </dgm:pt>
    <dgm:pt modelId="{F87659A3-67F6-4E55-9098-F64AB8FA934B}" type="parTrans" cxnId="{AF307B19-71C7-4963-9CAD-93746586F59C}">
      <dgm:prSet/>
      <dgm:spPr/>
      <dgm:t>
        <a:bodyPr/>
        <a:lstStyle/>
        <a:p>
          <a:endParaRPr lang="en-US"/>
        </a:p>
      </dgm:t>
    </dgm:pt>
    <dgm:pt modelId="{3D7617A6-5155-4B55-A75B-DA1270350475}" type="sibTrans" cxnId="{AF307B19-71C7-4963-9CAD-93746586F59C}">
      <dgm:prSet/>
      <dgm:spPr/>
      <dgm:t>
        <a:bodyPr/>
        <a:lstStyle/>
        <a:p>
          <a:endParaRPr lang="en-US"/>
        </a:p>
      </dgm:t>
    </dgm:pt>
    <dgm:pt modelId="{BF73724A-1E57-4C66-AE25-6D26ACEAF134}">
      <dgm:prSet phldrT="[Text]"/>
      <dgm:spPr>
        <a:solidFill>
          <a:schemeClr val="accent3">
            <a:lumMod val="20000"/>
            <a:lumOff val="80000"/>
          </a:schemeClr>
        </a:solidFill>
      </dgm:spPr>
      <dgm:t>
        <a:bodyPr/>
        <a:lstStyle/>
        <a:p>
          <a:r>
            <a:rPr lang="en-US" dirty="0"/>
            <a:t>Financial Services</a:t>
          </a:r>
        </a:p>
      </dgm:t>
    </dgm:pt>
    <dgm:pt modelId="{1BFAEBFF-CB2F-44B7-A501-43412DB7C527}" type="parTrans" cxnId="{F6B17E16-3E78-483C-8506-CA6569A106D0}">
      <dgm:prSet/>
      <dgm:spPr/>
      <dgm:t>
        <a:bodyPr/>
        <a:lstStyle/>
        <a:p>
          <a:endParaRPr lang="en-US"/>
        </a:p>
      </dgm:t>
    </dgm:pt>
    <dgm:pt modelId="{294CBF49-EC5D-4058-A82F-01EC164A0F30}" type="sibTrans" cxnId="{F6B17E16-3E78-483C-8506-CA6569A106D0}">
      <dgm:prSet/>
      <dgm:spPr/>
      <dgm:t>
        <a:bodyPr/>
        <a:lstStyle/>
        <a:p>
          <a:endParaRPr lang="en-US"/>
        </a:p>
      </dgm:t>
    </dgm:pt>
    <dgm:pt modelId="{E95614D9-98BD-4093-B8FD-B292C7BBB6F9}">
      <dgm:prSet phldrT="[Text]"/>
      <dgm:spPr>
        <a:solidFill>
          <a:schemeClr val="accent3">
            <a:lumMod val="20000"/>
            <a:lumOff val="80000"/>
          </a:schemeClr>
        </a:solidFill>
      </dgm:spPr>
      <dgm:t>
        <a:bodyPr/>
        <a:lstStyle/>
        <a:p>
          <a:r>
            <a:rPr lang="en-US" dirty="0"/>
            <a:t>Commodities &amp; Services Procurement</a:t>
          </a:r>
        </a:p>
      </dgm:t>
    </dgm:pt>
    <dgm:pt modelId="{82CCB763-45DE-4C84-8B13-ACFC2E7D3C97}" type="parTrans" cxnId="{75A284A5-9F01-41AE-8443-CEC84999E720}">
      <dgm:prSet/>
      <dgm:spPr/>
      <dgm:t>
        <a:bodyPr/>
        <a:lstStyle/>
        <a:p>
          <a:endParaRPr lang="en-US"/>
        </a:p>
      </dgm:t>
    </dgm:pt>
    <dgm:pt modelId="{016C516F-5739-4CD3-9563-B10FD544F18B}" type="sibTrans" cxnId="{75A284A5-9F01-41AE-8443-CEC84999E720}">
      <dgm:prSet/>
      <dgm:spPr/>
      <dgm:t>
        <a:bodyPr/>
        <a:lstStyle/>
        <a:p>
          <a:endParaRPr lang="en-US"/>
        </a:p>
      </dgm:t>
    </dgm:pt>
    <dgm:pt modelId="{2629821A-22D5-44C0-AB9E-BFABC605C8E1}">
      <dgm:prSet phldrT="[Text]"/>
      <dgm:spPr>
        <a:solidFill>
          <a:schemeClr val="accent3">
            <a:lumMod val="20000"/>
            <a:lumOff val="80000"/>
          </a:schemeClr>
        </a:solidFill>
      </dgm:spPr>
      <dgm:t>
        <a:bodyPr/>
        <a:lstStyle/>
        <a:p>
          <a:r>
            <a:rPr lang="en-US" dirty="0"/>
            <a:t>Minority &amp; Small Business Liaison</a:t>
          </a:r>
        </a:p>
      </dgm:t>
    </dgm:pt>
    <dgm:pt modelId="{FDDDB385-C365-44D2-AE71-928AE1913897}" type="parTrans" cxnId="{CE45F1B4-8412-4736-93FB-B9EBCC57371D}">
      <dgm:prSet/>
      <dgm:spPr/>
      <dgm:t>
        <a:bodyPr/>
        <a:lstStyle/>
        <a:p>
          <a:endParaRPr lang="en-US"/>
        </a:p>
      </dgm:t>
    </dgm:pt>
    <dgm:pt modelId="{C85CD234-44A4-4DE0-B77A-E0F1996F4C2A}" type="sibTrans" cxnId="{CE45F1B4-8412-4736-93FB-B9EBCC57371D}">
      <dgm:prSet/>
      <dgm:spPr/>
      <dgm:t>
        <a:bodyPr/>
        <a:lstStyle/>
        <a:p>
          <a:endParaRPr lang="en-US"/>
        </a:p>
      </dgm:t>
    </dgm:pt>
    <dgm:pt modelId="{AD56B55E-28DC-454A-AB50-6C83D10F2287}">
      <dgm:prSet phldrT="[Text]"/>
      <dgm:spPr>
        <a:solidFill>
          <a:schemeClr val="accent3">
            <a:lumMod val="20000"/>
            <a:lumOff val="80000"/>
          </a:schemeClr>
        </a:solidFill>
      </dgm:spPr>
      <dgm:t>
        <a:bodyPr/>
        <a:lstStyle/>
        <a:p>
          <a:r>
            <a:rPr lang="en-US" dirty="0"/>
            <a:t>Warehouse</a:t>
          </a:r>
        </a:p>
      </dgm:t>
    </dgm:pt>
    <dgm:pt modelId="{5FFFFEC8-9381-4B34-9889-4D04A7ECE10F}" type="parTrans" cxnId="{18BFE5C5-0411-46CD-A0CF-6016333FB4D8}">
      <dgm:prSet/>
      <dgm:spPr/>
      <dgm:t>
        <a:bodyPr/>
        <a:lstStyle/>
        <a:p>
          <a:endParaRPr lang="en-US"/>
        </a:p>
      </dgm:t>
    </dgm:pt>
    <dgm:pt modelId="{E936E434-3B2C-4305-B9A4-D09AE494168C}" type="sibTrans" cxnId="{18BFE5C5-0411-46CD-A0CF-6016333FB4D8}">
      <dgm:prSet/>
      <dgm:spPr/>
      <dgm:t>
        <a:bodyPr/>
        <a:lstStyle/>
        <a:p>
          <a:endParaRPr lang="en-US"/>
        </a:p>
      </dgm:t>
    </dgm:pt>
    <dgm:pt modelId="{DC3528D8-2FE9-4117-99F3-3F5FE2389107}">
      <dgm:prSet phldrT="[Text]"/>
      <dgm:spPr>
        <a:solidFill>
          <a:schemeClr val="accent3">
            <a:lumMod val="20000"/>
            <a:lumOff val="80000"/>
          </a:schemeClr>
        </a:solidFill>
      </dgm:spPr>
      <dgm:t>
        <a:bodyPr/>
        <a:lstStyle/>
        <a:p>
          <a:r>
            <a:rPr lang="en-US" dirty="0"/>
            <a:t>Mail Services</a:t>
          </a:r>
        </a:p>
      </dgm:t>
    </dgm:pt>
    <dgm:pt modelId="{89F80562-9D13-4AD3-86B7-1B9E108F7C76}" type="parTrans" cxnId="{C9E536EF-88C3-4F30-A40B-1C47E1C8C118}">
      <dgm:prSet/>
      <dgm:spPr/>
      <dgm:t>
        <a:bodyPr/>
        <a:lstStyle/>
        <a:p>
          <a:endParaRPr lang="en-US"/>
        </a:p>
      </dgm:t>
    </dgm:pt>
    <dgm:pt modelId="{A74A121C-352F-410D-B440-191586654D36}" type="sibTrans" cxnId="{C9E536EF-88C3-4F30-A40B-1C47E1C8C118}">
      <dgm:prSet/>
      <dgm:spPr/>
      <dgm:t>
        <a:bodyPr/>
        <a:lstStyle/>
        <a:p>
          <a:endParaRPr lang="en-US"/>
        </a:p>
      </dgm:t>
    </dgm:pt>
    <dgm:pt modelId="{9DBA147F-EDED-47E2-95C8-3141A217F44B}">
      <dgm:prSet phldrT="[Text]"/>
      <dgm:spPr>
        <a:solidFill>
          <a:schemeClr val="accent3">
            <a:lumMod val="20000"/>
            <a:lumOff val="80000"/>
          </a:schemeClr>
        </a:solidFill>
      </dgm:spPr>
      <dgm:t>
        <a:bodyPr/>
        <a:lstStyle/>
        <a:p>
          <a:r>
            <a:rPr lang="en-US" dirty="0"/>
            <a:t>Budget Reporting</a:t>
          </a:r>
        </a:p>
      </dgm:t>
    </dgm:pt>
    <dgm:pt modelId="{B52BF987-0E23-4543-A5CC-73412AC3AB39}" type="parTrans" cxnId="{3CC23430-7123-461C-9321-A8551C3C1D98}">
      <dgm:prSet/>
      <dgm:spPr/>
      <dgm:t>
        <a:bodyPr/>
        <a:lstStyle/>
        <a:p>
          <a:endParaRPr lang="en-US"/>
        </a:p>
      </dgm:t>
    </dgm:pt>
    <dgm:pt modelId="{98F2131E-3346-4508-BFF0-992B154FF991}" type="sibTrans" cxnId="{3CC23430-7123-461C-9321-A8551C3C1D98}">
      <dgm:prSet/>
      <dgm:spPr/>
      <dgm:t>
        <a:bodyPr/>
        <a:lstStyle/>
        <a:p>
          <a:endParaRPr lang="en-US"/>
        </a:p>
      </dgm:t>
    </dgm:pt>
    <dgm:pt modelId="{7FFB6084-251C-4590-AB4A-9FBDA79DD054}">
      <dgm:prSet phldrT="[Text]"/>
      <dgm:spPr>
        <a:solidFill>
          <a:schemeClr val="accent3">
            <a:lumMod val="20000"/>
            <a:lumOff val="80000"/>
          </a:schemeClr>
        </a:solidFill>
      </dgm:spPr>
      <dgm:t>
        <a:bodyPr/>
        <a:lstStyle/>
        <a:p>
          <a:r>
            <a:rPr lang="en-US" dirty="0"/>
            <a:t>Financial Reporting</a:t>
          </a:r>
        </a:p>
      </dgm:t>
    </dgm:pt>
    <dgm:pt modelId="{5B03F1EB-1EC8-47C2-89AE-D8AC1F2AA820}" type="parTrans" cxnId="{6B1FB62E-0451-4D4B-92D1-6FDF33F37C5F}">
      <dgm:prSet/>
      <dgm:spPr/>
      <dgm:t>
        <a:bodyPr/>
        <a:lstStyle/>
        <a:p>
          <a:endParaRPr lang="en-US"/>
        </a:p>
      </dgm:t>
    </dgm:pt>
    <dgm:pt modelId="{C91D384E-D53D-44EA-8125-E29D880AA755}" type="sibTrans" cxnId="{6B1FB62E-0451-4D4B-92D1-6FDF33F37C5F}">
      <dgm:prSet/>
      <dgm:spPr/>
      <dgm:t>
        <a:bodyPr/>
        <a:lstStyle/>
        <a:p>
          <a:endParaRPr lang="en-US"/>
        </a:p>
      </dgm:t>
    </dgm:pt>
    <dgm:pt modelId="{B925B443-24ED-4DD1-A1AE-ED74C08AF2FF}">
      <dgm:prSet phldrT="[Text]"/>
      <dgm:spPr>
        <a:solidFill>
          <a:schemeClr val="accent3">
            <a:lumMod val="20000"/>
            <a:lumOff val="80000"/>
          </a:schemeClr>
        </a:solidFill>
      </dgm:spPr>
      <dgm:t>
        <a:bodyPr/>
        <a:lstStyle/>
        <a:p>
          <a:r>
            <a:rPr lang="en-US" dirty="0"/>
            <a:t>Project Reporting</a:t>
          </a:r>
        </a:p>
      </dgm:t>
    </dgm:pt>
    <dgm:pt modelId="{4A8E1111-245C-4392-A31D-1036BAADF143}" type="parTrans" cxnId="{DC59AD3C-BCDF-4EDB-9C75-2C3BA51432E9}">
      <dgm:prSet/>
      <dgm:spPr/>
      <dgm:t>
        <a:bodyPr/>
        <a:lstStyle/>
        <a:p>
          <a:endParaRPr lang="en-US"/>
        </a:p>
      </dgm:t>
    </dgm:pt>
    <dgm:pt modelId="{AA381ABB-B03A-42A4-AFE9-B62C10A4D873}" type="sibTrans" cxnId="{DC59AD3C-BCDF-4EDB-9C75-2C3BA51432E9}">
      <dgm:prSet/>
      <dgm:spPr/>
      <dgm:t>
        <a:bodyPr/>
        <a:lstStyle/>
        <a:p>
          <a:endParaRPr lang="en-US"/>
        </a:p>
      </dgm:t>
    </dgm:pt>
    <dgm:pt modelId="{E8694211-ADFC-41E4-9475-7E11C841E9AF}">
      <dgm:prSet phldrT="[Text]"/>
      <dgm:spPr>
        <a:solidFill>
          <a:schemeClr val="accent3">
            <a:lumMod val="20000"/>
            <a:lumOff val="80000"/>
          </a:schemeClr>
        </a:solidFill>
      </dgm:spPr>
      <dgm:t>
        <a:bodyPr/>
        <a:lstStyle/>
        <a:p>
          <a:r>
            <a:rPr lang="en-US" dirty="0"/>
            <a:t>Management Advisory Services</a:t>
          </a:r>
        </a:p>
      </dgm:t>
    </dgm:pt>
    <dgm:pt modelId="{AF9BA9D2-71EF-4D2F-9729-17813270F02B}" type="parTrans" cxnId="{DA893224-7520-4B26-8F9D-E725F7351458}">
      <dgm:prSet/>
      <dgm:spPr/>
      <dgm:t>
        <a:bodyPr/>
        <a:lstStyle/>
        <a:p>
          <a:endParaRPr lang="en-US"/>
        </a:p>
      </dgm:t>
    </dgm:pt>
    <dgm:pt modelId="{277C2EBC-BF49-49B6-9F79-C567E34DC43C}" type="sibTrans" cxnId="{DA893224-7520-4B26-8F9D-E725F7351458}">
      <dgm:prSet/>
      <dgm:spPr/>
      <dgm:t>
        <a:bodyPr/>
        <a:lstStyle/>
        <a:p>
          <a:endParaRPr lang="en-US"/>
        </a:p>
      </dgm:t>
    </dgm:pt>
    <dgm:pt modelId="{6B4614A8-234C-470A-8BE1-2F52F6AD863E}">
      <dgm:prSet phldrT="[Text]"/>
      <dgm:spPr>
        <a:solidFill>
          <a:schemeClr val="accent3">
            <a:lumMod val="20000"/>
            <a:lumOff val="80000"/>
          </a:schemeClr>
        </a:solidFill>
      </dgm:spPr>
      <dgm:t>
        <a:bodyPr/>
        <a:lstStyle/>
        <a:p>
          <a:r>
            <a:rPr lang="en-US" dirty="0"/>
            <a:t>Business &amp; Quality Improvement – Change Management</a:t>
          </a:r>
        </a:p>
      </dgm:t>
    </dgm:pt>
    <dgm:pt modelId="{CCB0DBE9-C127-4FB2-8D72-9D7D669C71C7}" type="parTrans" cxnId="{F3230BDB-A289-4A3E-9F15-512592E193B8}">
      <dgm:prSet/>
      <dgm:spPr/>
      <dgm:t>
        <a:bodyPr/>
        <a:lstStyle/>
        <a:p>
          <a:endParaRPr lang="en-US"/>
        </a:p>
      </dgm:t>
    </dgm:pt>
    <dgm:pt modelId="{A4854E84-537E-42C1-A05B-494669324CA7}" type="sibTrans" cxnId="{F3230BDB-A289-4A3E-9F15-512592E193B8}">
      <dgm:prSet/>
      <dgm:spPr/>
      <dgm:t>
        <a:bodyPr/>
        <a:lstStyle/>
        <a:p>
          <a:endParaRPr lang="en-US"/>
        </a:p>
      </dgm:t>
    </dgm:pt>
    <dgm:pt modelId="{701C3F0C-8250-49AD-8441-852AFBC1557B}">
      <dgm:prSet phldrT="[Text]"/>
      <dgm:spPr>
        <a:solidFill>
          <a:schemeClr val="accent4">
            <a:lumMod val="20000"/>
            <a:lumOff val="80000"/>
          </a:schemeClr>
        </a:solidFill>
      </dgm:spPr>
      <dgm:t>
        <a:bodyPr/>
        <a:lstStyle/>
        <a:p>
          <a:r>
            <a:rPr lang="en-US" b="1" dirty="0"/>
            <a:t>CENTRAL ADMINISTRATION SUPPORT SERVICES</a:t>
          </a:r>
          <a:br>
            <a:rPr lang="en-US" dirty="0"/>
          </a:br>
          <a:r>
            <a:rPr lang="en-US" dirty="0"/>
            <a:t>John Yurich</a:t>
          </a:r>
          <a:br>
            <a:rPr lang="en-US" dirty="0"/>
          </a:br>
          <a:r>
            <a:rPr lang="en-US" dirty="0"/>
            <a:t>Director</a:t>
          </a:r>
        </a:p>
      </dgm:t>
    </dgm:pt>
    <dgm:pt modelId="{5BB61C0D-2E5C-49B7-890E-C2F0A8A9426F}" type="sibTrans" cxnId="{C16CA7E7-B7F5-4FF6-902C-D480C9FB9658}">
      <dgm:prSet/>
      <dgm:spPr/>
      <dgm:t>
        <a:bodyPr/>
        <a:lstStyle/>
        <a:p>
          <a:endParaRPr lang="en-US"/>
        </a:p>
      </dgm:t>
    </dgm:pt>
    <dgm:pt modelId="{CD8D45EC-FCC6-44C6-8645-4BA9B91FB46D}" type="parTrans" cxnId="{C16CA7E7-B7F5-4FF6-902C-D480C9FB9658}">
      <dgm:prSet/>
      <dgm:spPr/>
      <dgm:t>
        <a:bodyPr/>
        <a:lstStyle/>
        <a:p>
          <a:endParaRPr lang="en-US"/>
        </a:p>
      </dgm:t>
    </dgm:pt>
    <dgm:pt modelId="{6BC706CF-1431-4514-B084-73321BBF589B}">
      <dgm:prSet phldrT="[Text]" custT="1"/>
      <dgm:spPr>
        <a:solidFill>
          <a:schemeClr val="accent4">
            <a:lumMod val="20000"/>
            <a:lumOff val="80000"/>
          </a:schemeClr>
        </a:solidFill>
      </dgm:spPr>
      <dgm:t>
        <a:bodyPr/>
        <a:lstStyle/>
        <a:p>
          <a:r>
            <a:rPr lang="en-US" sz="600" b="1" dirty="0"/>
            <a:t>Sponsored Projects Accounting &amp; Finance  </a:t>
          </a:r>
        </a:p>
        <a:p>
          <a:r>
            <a:rPr lang="en-US" sz="700" b="0" dirty="0"/>
            <a:t>Laura Scarantino </a:t>
          </a:r>
        </a:p>
        <a:p>
          <a:r>
            <a:rPr lang="en-US" sz="700" b="0" dirty="0"/>
            <a:t>Assistant Vice President</a:t>
          </a:r>
        </a:p>
      </dgm:t>
    </dgm:pt>
    <dgm:pt modelId="{E9E2FE9C-3D6D-4778-BE3C-3E5F43DCCE04}" type="parTrans" cxnId="{150303DD-282E-4F47-8FBD-056A5AB97931}">
      <dgm:prSet/>
      <dgm:spPr/>
      <dgm:t>
        <a:bodyPr/>
        <a:lstStyle/>
        <a:p>
          <a:endParaRPr lang="en-US"/>
        </a:p>
      </dgm:t>
    </dgm:pt>
    <dgm:pt modelId="{6978DE31-EA73-48AB-A317-75A7DEAA1407}" type="sibTrans" cxnId="{150303DD-282E-4F47-8FBD-056A5AB97931}">
      <dgm:prSet/>
      <dgm:spPr/>
      <dgm:t>
        <a:bodyPr/>
        <a:lstStyle/>
        <a:p>
          <a:endParaRPr lang="en-US"/>
        </a:p>
      </dgm:t>
    </dgm:pt>
    <dgm:pt modelId="{ADBD2554-7C47-49EA-B4D2-8C20CF9A090D}">
      <dgm:prSet phldrT="[Text]"/>
      <dgm:spPr>
        <a:solidFill>
          <a:schemeClr val="bg1">
            <a:lumMod val="95000"/>
          </a:schemeClr>
        </a:solidFill>
      </dgm:spPr>
      <dgm:t>
        <a:bodyPr/>
        <a:lstStyle/>
        <a:p>
          <a:r>
            <a:rPr lang="en-US" dirty="0"/>
            <a:t>Costing &amp; Compliance</a:t>
          </a:r>
        </a:p>
      </dgm:t>
    </dgm:pt>
    <dgm:pt modelId="{2045FFC9-6F73-42B1-B6C9-C1B8B5A4D21C}" type="parTrans" cxnId="{9A927E96-4D67-419F-8E74-F87342A5D704}">
      <dgm:prSet/>
      <dgm:spPr/>
      <dgm:t>
        <a:bodyPr/>
        <a:lstStyle/>
        <a:p>
          <a:endParaRPr lang="en-US"/>
        </a:p>
      </dgm:t>
    </dgm:pt>
    <dgm:pt modelId="{05298D73-11CF-452D-8C26-1F6D23274B12}" type="sibTrans" cxnId="{9A927E96-4D67-419F-8E74-F87342A5D704}">
      <dgm:prSet/>
      <dgm:spPr/>
      <dgm:t>
        <a:bodyPr/>
        <a:lstStyle/>
        <a:p>
          <a:endParaRPr lang="en-US"/>
        </a:p>
      </dgm:t>
    </dgm:pt>
    <dgm:pt modelId="{7901A9B0-EC47-4089-9918-E593AB34470E}">
      <dgm:prSet phldrT="[Text]"/>
      <dgm:spPr>
        <a:solidFill>
          <a:schemeClr val="bg1">
            <a:lumMod val="95000"/>
          </a:schemeClr>
        </a:solidFill>
      </dgm:spPr>
      <dgm:t>
        <a:bodyPr/>
        <a:lstStyle/>
        <a:p>
          <a:r>
            <a:rPr lang="en-US" dirty="0"/>
            <a:t>Project Accounting Set Up</a:t>
          </a:r>
        </a:p>
      </dgm:t>
    </dgm:pt>
    <dgm:pt modelId="{60CAC8DA-1C8A-4EBD-8E33-D8AD956F5E56}" type="parTrans" cxnId="{E3526092-E501-4772-9B52-3EB842B874B7}">
      <dgm:prSet/>
      <dgm:spPr/>
      <dgm:t>
        <a:bodyPr/>
        <a:lstStyle/>
        <a:p>
          <a:endParaRPr lang="en-US"/>
        </a:p>
      </dgm:t>
    </dgm:pt>
    <dgm:pt modelId="{2A423D08-0308-475C-9A92-E573F25FD959}" type="sibTrans" cxnId="{E3526092-E501-4772-9B52-3EB842B874B7}">
      <dgm:prSet/>
      <dgm:spPr/>
      <dgm:t>
        <a:bodyPr/>
        <a:lstStyle/>
        <a:p>
          <a:endParaRPr lang="en-US"/>
        </a:p>
      </dgm:t>
    </dgm:pt>
    <dgm:pt modelId="{84B28DE2-E72B-4041-BA19-03F8135A8ECD}">
      <dgm:prSet phldrT="[Text]"/>
      <dgm:spPr>
        <a:solidFill>
          <a:schemeClr val="bg1">
            <a:lumMod val="95000"/>
          </a:schemeClr>
        </a:solidFill>
      </dgm:spPr>
      <dgm:t>
        <a:bodyPr/>
        <a:lstStyle/>
        <a:p>
          <a:r>
            <a:rPr lang="en-US" dirty="0"/>
            <a:t>Sponsored Billing</a:t>
          </a:r>
        </a:p>
      </dgm:t>
    </dgm:pt>
    <dgm:pt modelId="{123D1A59-115A-4F04-8EB4-47F3B565536C}" type="parTrans" cxnId="{9928278E-EE2B-4F61-AC0A-5343838551A8}">
      <dgm:prSet/>
      <dgm:spPr/>
      <dgm:t>
        <a:bodyPr/>
        <a:lstStyle/>
        <a:p>
          <a:endParaRPr lang="en-US"/>
        </a:p>
      </dgm:t>
    </dgm:pt>
    <dgm:pt modelId="{1C57AFC4-7E20-47B9-92B7-6BE129B29CE4}" type="sibTrans" cxnId="{9928278E-EE2B-4F61-AC0A-5343838551A8}">
      <dgm:prSet/>
      <dgm:spPr/>
      <dgm:t>
        <a:bodyPr/>
        <a:lstStyle/>
        <a:p>
          <a:endParaRPr lang="en-US"/>
        </a:p>
      </dgm:t>
    </dgm:pt>
    <dgm:pt modelId="{3D70E44F-4830-4FC6-BFFE-8E3CC36CD454}">
      <dgm:prSet phldrT="[Text]"/>
      <dgm:spPr>
        <a:solidFill>
          <a:schemeClr val="bg1">
            <a:lumMod val="95000"/>
          </a:schemeClr>
        </a:solidFill>
      </dgm:spPr>
      <dgm:t>
        <a:bodyPr/>
        <a:lstStyle/>
        <a:p>
          <a:r>
            <a:rPr lang="en-US" dirty="0"/>
            <a:t>Sponsored Collections and Accounts Receivable</a:t>
          </a:r>
        </a:p>
      </dgm:t>
    </dgm:pt>
    <dgm:pt modelId="{839CCB29-8EA9-4E17-9128-B986E8EC9172}" type="parTrans" cxnId="{38E7EC00-9714-477A-8C24-0AC0E756AC47}">
      <dgm:prSet/>
      <dgm:spPr/>
      <dgm:t>
        <a:bodyPr/>
        <a:lstStyle/>
        <a:p>
          <a:endParaRPr lang="en-US"/>
        </a:p>
      </dgm:t>
    </dgm:pt>
    <dgm:pt modelId="{3C464C3E-031E-4C29-AAD2-C1E240FF6CE7}" type="sibTrans" cxnId="{38E7EC00-9714-477A-8C24-0AC0E756AC47}">
      <dgm:prSet/>
      <dgm:spPr/>
      <dgm:t>
        <a:bodyPr/>
        <a:lstStyle/>
        <a:p>
          <a:endParaRPr lang="en-US"/>
        </a:p>
      </dgm:t>
    </dgm:pt>
    <dgm:pt modelId="{C1B32E3F-8798-4BD7-90B1-23536ED32569}">
      <dgm:prSet phldrT="[Text]"/>
      <dgm:spPr>
        <a:solidFill>
          <a:schemeClr val="bg1">
            <a:lumMod val="95000"/>
          </a:schemeClr>
        </a:solidFill>
      </dgm:spPr>
      <dgm:t>
        <a:bodyPr/>
        <a:lstStyle/>
        <a:p>
          <a:r>
            <a:rPr lang="en-US" dirty="0"/>
            <a:t>Quality Assurance &amp; Reporting</a:t>
          </a:r>
        </a:p>
      </dgm:t>
    </dgm:pt>
    <dgm:pt modelId="{ED81351B-3323-47C7-A091-CF717A6F31B3}" type="parTrans" cxnId="{C368A9C6-9A40-4EC4-815B-6D957FDD536E}">
      <dgm:prSet/>
      <dgm:spPr/>
      <dgm:t>
        <a:bodyPr/>
        <a:lstStyle/>
        <a:p>
          <a:endParaRPr lang="en-US"/>
        </a:p>
      </dgm:t>
    </dgm:pt>
    <dgm:pt modelId="{F4B340DB-D11F-4295-96F4-8F9D0BE46DCB}" type="sibTrans" cxnId="{C368A9C6-9A40-4EC4-815B-6D957FDD536E}">
      <dgm:prSet/>
      <dgm:spPr/>
      <dgm:t>
        <a:bodyPr/>
        <a:lstStyle/>
        <a:p>
          <a:endParaRPr lang="en-US"/>
        </a:p>
      </dgm:t>
    </dgm:pt>
    <dgm:pt modelId="{FBB27574-7572-4A7F-850A-2C35159B1919}">
      <dgm:prSet phldrT="[Text]"/>
      <dgm:spPr>
        <a:solidFill>
          <a:schemeClr val="accent3">
            <a:lumMod val="20000"/>
            <a:lumOff val="80000"/>
          </a:schemeClr>
        </a:solidFill>
      </dgm:spPr>
      <dgm:t>
        <a:bodyPr/>
        <a:lstStyle/>
        <a:p>
          <a:r>
            <a:rPr lang="en-US" dirty="0"/>
            <a:t>Business Application Support</a:t>
          </a:r>
        </a:p>
      </dgm:t>
    </dgm:pt>
    <dgm:pt modelId="{E29B3279-3AF4-4720-97EE-FEE1750D2CDF}" type="parTrans" cxnId="{8DBC2728-DD45-464C-B5BB-1A7E10BE363D}">
      <dgm:prSet/>
      <dgm:spPr/>
      <dgm:t>
        <a:bodyPr/>
        <a:lstStyle/>
        <a:p>
          <a:endParaRPr lang="en-US"/>
        </a:p>
      </dgm:t>
    </dgm:pt>
    <dgm:pt modelId="{5EEC30EC-A9D9-45A3-8D22-C6EC235199CD}" type="sibTrans" cxnId="{8DBC2728-DD45-464C-B5BB-1A7E10BE363D}">
      <dgm:prSet/>
      <dgm:spPr/>
      <dgm:t>
        <a:bodyPr/>
        <a:lstStyle/>
        <a:p>
          <a:endParaRPr lang="en-US"/>
        </a:p>
      </dgm:t>
    </dgm:pt>
    <dgm:pt modelId="{F28D2FF9-6C46-4E7D-8ADF-9E191295855A}">
      <dgm:prSet phldrT="[Text]"/>
      <dgm:spPr>
        <a:solidFill>
          <a:schemeClr val="accent3">
            <a:lumMod val="20000"/>
            <a:lumOff val="80000"/>
          </a:schemeClr>
        </a:solidFill>
      </dgm:spPr>
      <dgm:t>
        <a:bodyPr/>
        <a:lstStyle/>
        <a:p>
          <a:r>
            <a:rPr lang="en-US" dirty="0"/>
            <a:t>Training</a:t>
          </a:r>
        </a:p>
      </dgm:t>
    </dgm:pt>
    <dgm:pt modelId="{9750B7FE-EF0D-44E2-B769-E9C94212D9D0}" type="parTrans" cxnId="{E9BC1E58-7196-41BE-B263-764EABB9D9E8}">
      <dgm:prSet/>
      <dgm:spPr/>
      <dgm:t>
        <a:bodyPr/>
        <a:lstStyle/>
        <a:p>
          <a:endParaRPr lang="en-US"/>
        </a:p>
      </dgm:t>
    </dgm:pt>
    <dgm:pt modelId="{7D64DF0A-137F-437C-B850-13D262E91164}" type="sibTrans" cxnId="{E9BC1E58-7196-41BE-B263-764EABB9D9E8}">
      <dgm:prSet/>
      <dgm:spPr/>
      <dgm:t>
        <a:bodyPr/>
        <a:lstStyle/>
        <a:p>
          <a:endParaRPr lang="en-US"/>
        </a:p>
      </dgm:t>
    </dgm:pt>
    <dgm:pt modelId="{3380C2E4-9E32-4478-8697-9F36586B3FC8}" type="pres">
      <dgm:prSet presAssocID="{AC0ABBFD-CBAE-4F86-BFDC-94C0A4A004E5}" presName="hierChild1" presStyleCnt="0">
        <dgm:presLayoutVars>
          <dgm:orgChart val="1"/>
          <dgm:chPref val="1"/>
          <dgm:dir/>
          <dgm:animOne val="branch"/>
          <dgm:animLvl val="lvl"/>
          <dgm:resizeHandles/>
        </dgm:presLayoutVars>
      </dgm:prSet>
      <dgm:spPr/>
    </dgm:pt>
    <dgm:pt modelId="{C06CDE1C-938F-41C0-877D-80B08C1AFE4D}" type="pres">
      <dgm:prSet presAssocID="{CD2D361D-65FA-470B-88B8-E97879DD6206}" presName="hierRoot1" presStyleCnt="0">
        <dgm:presLayoutVars>
          <dgm:hierBranch val="init"/>
        </dgm:presLayoutVars>
      </dgm:prSet>
      <dgm:spPr/>
    </dgm:pt>
    <dgm:pt modelId="{15DF6478-5195-429F-910D-2D655CBA8F0E}" type="pres">
      <dgm:prSet presAssocID="{CD2D361D-65FA-470B-88B8-E97879DD6206}" presName="rootComposite1" presStyleCnt="0"/>
      <dgm:spPr/>
    </dgm:pt>
    <dgm:pt modelId="{217B29B4-E3AE-457E-BCF0-96A4FFCBA3D9}" type="pres">
      <dgm:prSet presAssocID="{CD2D361D-65FA-470B-88B8-E97879DD6206}" presName="rootText1" presStyleLbl="node0" presStyleIdx="0" presStyleCnt="3" custScaleX="151292" custScaleY="109525">
        <dgm:presLayoutVars>
          <dgm:chPref val="3"/>
        </dgm:presLayoutVars>
      </dgm:prSet>
      <dgm:spPr/>
    </dgm:pt>
    <dgm:pt modelId="{338ABA43-6DB0-472E-8A4F-3AC4A826E4D3}" type="pres">
      <dgm:prSet presAssocID="{CD2D361D-65FA-470B-88B8-E97879DD6206}" presName="rootConnector1" presStyleLbl="node1" presStyleIdx="0" presStyleCnt="0"/>
      <dgm:spPr/>
    </dgm:pt>
    <dgm:pt modelId="{1F9148EA-0BE4-4142-A088-90CC021B5314}" type="pres">
      <dgm:prSet presAssocID="{CD2D361D-65FA-470B-88B8-E97879DD6206}" presName="hierChild2" presStyleCnt="0"/>
      <dgm:spPr/>
    </dgm:pt>
    <dgm:pt modelId="{9C6AB7D3-019B-4F1A-95D8-072EE64E2C44}" type="pres">
      <dgm:prSet presAssocID="{068931BE-E6B7-4185-AB33-97456C2C62C6}" presName="Name37" presStyleLbl="parChTrans1D2" presStyleIdx="0" presStyleCnt="10"/>
      <dgm:spPr/>
    </dgm:pt>
    <dgm:pt modelId="{C6117318-43B1-46ED-A9BE-8A2986240E2F}" type="pres">
      <dgm:prSet presAssocID="{F765F48B-A887-406A-9537-EA2DDAE9E049}" presName="hierRoot2" presStyleCnt="0">
        <dgm:presLayoutVars>
          <dgm:hierBranch val="init"/>
        </dgm:presLayoutVars>
      </dgm:prSet>
      <dgm:spPr/>
    </dgm:pt>
    <dgm:pt modelId="{EC1F7E71-2533-4460-BE15-D85B388C195F}" type="pres">
      <dgm:prSet presAssocID="{F765F48B-A887-406A-9537-EA2DDAE9E049}" presName="rootComposite" presStyleCnt="0"/>
      <dgm:spPr/>
    </dgm:pt>
    <dgm:pt modelId="{7D395DFA-D626-4F50-9599-A74BB2B24E74}" type="pres">
      <dgm:prSet presAssocID="{F765F48B-A887-406A-9537-EA2DDAE9E049}" presName="rootText" presStyleLbl="node2" presStyleIdx="0" presStyleCnt="8">
        <dgm:presLayoutVars>
          <dgm:chPref val="3"/>
        </dgm:presLayoutVars>
      </dgm:prSet>
      <dgm:spPr/>
    </dgm:pt>
    <dgm:pt modelId="{CC67B39C-1AF3-4B32-825A-705DE96B6353}" type="pres">
      <dgm:prSet presAssocID="{F765F48B-A887-406A-9537-EA2DDAE9E049}" presName="rootConnector" presStyleLbl="node2" presStyleIdx="0" presStyleCnt="8"/>
      <dgm:spPr/>
    </dgm:pt>
    <dgm:pt modelId="{08D6AB0F-3798-46F7-83E3-75CD0916AA53}" type="pres">
      <dgm:prSet presAssocID="{F765F48B-A887-406A-9537-EA2DDAE9E049}" presName="hierChild4" presStyleCnt="0"/>
      <dgm:spPr/>
    </dgm:pt>
    <dgm:pt modelId="{8E3FB753-AF91-4E58-8088-E05894ACBE10}" type="pres">
      <dgm:prSet presAssocID="{F765F48B-A887-406A-9537-EA2DDAE9E049}" presName="hierChild5" presStyleCnt="0"/>
      <dgm:spPr/>
    </dgm:pt>
    <dgm:pt modelId="{C9600A88-F0E8-47FC-999A-93ED09CE7B32}" type="pres">
      <dgm:prSet presAssocID="{CD8D45EC-FCC6-44C6-8645-4BA9B91FB46D}" presName="Name37" presStyleLbl="parChTrans1D2" presStyleIdx="1" presStyleCnt="10"/>
      <dgm:spPr/>
    </dgm:pt>
    <dgm:pt modelId="{43D79131-FF5A-41B5-8844-1A5312FDFF77}" type="pres">
      <dgm:prSet presAssocID="{701C3F0C-8250-49AD-8441-852AFBC1557B}" presName="hierRoot2" presStyleCnt="0">
        <dgm:presLayoutVars>
          <dgm:hierBranch val="init"/>
        </dgm:presLayoutVars>
      </dgm:prSet>
      <dgm:spPr/>
    </dgm:pt>
    <dgm:pt modelId="{8D6A3B38-35FD-4F31-A4D7-ED47AC7D7CB1}" type="pres">
      <dgm:prSet presAssocID="{701C3F0C-8250-49AD-8441-852AFBC1557B}" presName="rootComposite" presStyleCnt="0"/>
      <dgm:spPr/>
    </dgm:pt>
    <dgm:pt modelId="{C4AAA5CE-FB68-4A69-A189-00CB420B5969}" type="pres">
      <dgm:prSet presAssocID="{701C3F0C-8250-49AD-8441-852AFBC1557B}" presName="rootText" presStyleLbl="node2" presStyleIdx="1" presStyleCnt="8">
        <dgm:presLayoutVars>
          <dgm:chPref val="3"/>
        </dgm:presLayoutVars>
      </dgm:prSet>
      <dgm:spPr/>
    </dgm:pt>
    <dgm:pt modelId="{DF0ACEEE-4B3D-4B8F-98BA-3C293EF14739}" type="pres">
      <dgm:prSet presAssocID="{701C3F0C-8250-49AD-8441-852AFBC1557B}" presName="rootConnector" presStyleLbl="node2" presStyleIdx="1" presStyleCnt="8"/>
      <dgm:spPr/>
    </dgm:pt>
    <dgm:pt modelId="{5C007D7A-80B4-4F82-B140-4B04C8CE8E73}" type="pres">
      <dgm:prSet presAssocID="{701C3F0C-8250-49AD-8441-852AFBC1557B}" presName="hierChild4" presStyleCnt="0"/>
      <dgm:spPr/>
    </dgm:pt>
    <dgm:pt modelId="{7F397E06-4B59-4CB7-B25D-D278DAC89DFD}" type="pres">
      <dgm:prSet presAssocID="{0EF181C2-23C3-404A-B6C3-DEBAF1138008}" presName="Name37" presStyleLbl="parChTrans1D3" presStyleIdx="0" presStyleCnt="24"/>
      <dgm:spPr/>
    </dgm:pt>
    <dgm:pt modelId="{3AEC9EE7-3F29-46D5-B7C4-139D3ED1B1FE}" type="pres">
      <dgm:prSet presAssocID="{5AD55036-B7EA-4E23-BB07-602F6F6B29E0}" presName="hierRoot2" presStyleCnt="0">
        <dgm:presLayoutVars>
          <dgm:hierBranch val="init"/>
        </dgm:presLayoutVars>
      </dgm:prSet>
      <dgm:spPr/>
    </dgm:pt>
    <dgm:pt modelId="{A54B985F-B58A-4025-8E8C-2FF3CC02E47B}" type="pres">
      <dgm:prSet presAssocID="{5AD55036-B7EA-4E23-BB07-602F6F6B29E0}" presName="rootComposite" presStyleCnt="0"/>
      <dgm:spPr/>
    </dgm:pt>
    <dgm:pt modelId="{D07979B0-68CC-4B1A-8201-115A462D13B7}" type="pres">
      <dgm:prSet presAssocID="{5AD55036-B7EA-4E23-BB07-602F6F6B29E0}" presName="rootText" presStyleLbl="node3" presStyleIdx="0" presStyleCnt="24">
        <dgm:presLayoutVars>
          <dgm:chPref val="3"/>
        </dgm:presLayoutVars>
      </dgm:prSet>
      <dgm:spPr/>
    </dgm:pt>
    <dgm:pt modelId="{43512867-5ABB-465D-8464-6C1A380CE479}" type="pres">
      <dgm:prSet presAssocID="{5AD55036-B7EA-4E23-BB07-602F6F6B29E0}" presName="rootConnector" presStyleLbl="node3" presStyleIdx="0" presStyleCnt="24"/>
      <dgm:spPr/>
    </dgm:pt>
    <dgm:pt modelId="{05473C8D-BB17-4325-8AC1-667510406B7D}" type="pres">
      <dgm:prSet presAssocID="{5AD55036-B7EA-4E23-BB07-602F6F6B29E0}" presName="hierChild4" presStyleCnt="0"/>
      <dgm:spPr/>
    </dgm:pt>
    <dgm:pt modelId="{870F0EA2-A539-46F9-9FB1-4BE8E8D08C30}" type="pres">
      <dgm:prSet presAssocID="{5AD55036-B7EA-4E23-BB07-602F6F6B29E0}" presName="hierChild5" presStyleCnt="0"/>
      <dgm:spPr/>
    </dgm:pt>
    <dgm:pt modelId="{22821B10-019F-4243-8205-DD1C378A477D}" type="pres">
      <dgm:prSet presAssocID="{713A08E2-E601-441A-8698-59A77EB37426}" presName="Name37" presStyleLbl="parChTrans1D3" presStyleIdx="1" presStyleCnt="24"/>
      <dgm:spPr/>
    </dgm:pt>
    <dgm:pt modelId="{667FD9AD-B513-4C5F-9D3B-D99A8900F8C6}" type="pres">
      <dgm:prSet presAssocID="{66E7AF31-B35D-49DE-BE15-4C6C5AD3FF07}" presName="hierRoot2" presStyleCnt="0">
        <dgm:presLayoutVars>
          <dgm:hierBranch val="init"/>
        </dgm:presLayoutVars>
      </dgm:prSet>
      <dgm:spPr/>
    </dgm:pt>
    <dgm:pt modelId="{78B60125-AE0A-40DA-A9D9-4DC5CA8AB37A}" type="pres">
      <dgm:prSet presAssocID="{66E7AF31-B35D-49DE-BE15-4C6C5AD3FF07}" presName="rootComposite" presStyleCnt="0"/>
      <dgm:spPr/>
    </dgm:pt>
    <dgm:pt modelId="{10F3A31D-2631-4323-8DE9-2174FE41D2F7}" type="pres">
      <dgm:prSet presAssocID="{66E7AF31-B35D-49DE-BE15-4C6C5AD3FF07}" presName="rootText" presStyleLbl="node3" presStyleIdx="1" presStyleCnt="24">
        <dgm:presLayoutVars>
          <dgm:chPref val="3"/>
        </dgm:presLayoutVars>
      </dgm:prSet>
      <dgm:spPr/>
    </dgm:pt>
    <dgm:pt modelId="{C9EF65FE-1CBA-42AB-92A9-555720743D41}" type="pres">
      <dgm:prSet presAssocID="{66E7AF31-B35D-49DE-BE15-4C6C5AD3FF07}" presName="rootConnector" presStyleLbl="node3" presStyleIdx="1" presStyleCnt="24"/>
      <dgm:spPr/>
    </dgm:pt>
    <dgm:pt modelId="{4BF973A2-1792-427C-B16E-78BB1F06C73A}" type="pres">
      <dgm:prSet presAssocID="{66E7AF31-B35D-49DE-BE15-4C6C5AD3FF07}" presName="hierChild4" presStyleCnt="0"/>
      <dgm:spPr/>
    </dgm:pt>
    <dgm:pt modelId="{09B57920-BB6D-4EA7-B5A0-2DBE1ADF1AED}" type="pres">
      <dgm:prSet presAssocID="{66E7AF31-B35D-49DE-BE15-4C6C5AD3FF07}" presName="hierChild5" presStyleCnt="0"/>
      <dgm:spPr/>
    </dgm:pt>
    <dgm:pt modelId="{4EF70892-ECDF-4594-88BC-5DCA90C37A8A}" type="pres">
      <dgm:prSet presAssocID="{7B66C75D-2C7F-4371-A042-A443A3F9BE34}" presName="Name37" presStyleLbl="parChTrans1D3" presStyleIdx="2" presStyleCnt="24"/>
      <dgm:spPr/>
    </dgm:pt>
    <dgm:pt modelId="{70457DFE-560A-40FD-B0FC-9D26BEE5D676}" type="pres">
      <dgm:prSet presAssocID="{0777B2B5-9197-403F-94B9-A2926501899B}" presName="hierRoot2" presStyleCnt="0">
        <dgm:presLayoutVars>
          <dgm:hierBranch val="init"/>
        </dgm:presLayoutVars>
      </dgm:prSet>
      <dgm:spPr/>
    </dgm:pt>
    <dgm:pt modelId="{940E5164-4BBF-4194-98EF-5E20915DDDCE}" type="pres">
      <dgm:prSet presAssocID="{0777B2B5-9197-403F-94B9-A2926501899B}" presName="rootComposite" presStyleCnt="0"/>
      <dgm:spPr/>
    </dgm:pt>
    <dgm:pt modelId="{3E568B2D-6ECF-4AA5-85D6-36DD91B6A48C}" type="pres">
      <dgm:prSet presAssocID="{0777B2B5-9197-403F-94B9-A2926501899B}" presName="rootText" presStyleLbl="node3" presStyleIdx="2" presStyleCnt="24">
        <dgm:presLayoutVars>
          <dgm:chPref val="3"/>
        </dgm:presLayoutVars>
      </dgm:prSet>
      <dgm:spPr/>
    </dgm:pt>
    <dgm:pt modelId="{75D54F95-C16B-4D59-8EFD-B39ACE88E0F2}" type="pres">
      <dgm:prSet presAssocID="{0777B2B5-9197-403F-94B9-A2926501899B}" presName="rootConnector" presStyleLbl="node3" presStyleIdx="2" presStyleCnt="24"/>
      <dgm:spPr/>
    </dgm:pt>
    <dgm:pt modelId="{A2EE003C-403A-428C-982B-4F1591D534FB}" type="pres">
      <dgm:prSet presAssocID="{0777B2B5-9197-403F-94B9-A2926501899B}" presName="hierChild4" presStyleCnt="0"/>
      <dgm:spPr/>
    </dgm:pt>
    <dgm:pt modelId="{8C670775-70B9-4C76-9788-48EDAF4EF086}" type="pres">
      <dgm:prSet presAssocID="{0777B2B5-9197-403F-94B9-A2926501899B}" presName="hierChild5" presStyleCnt="0"/>
      <dgm:spPr/>
    </dgm:pt>
    <dgm:pt modelId="{89074E74-E1DF-4FA4-872F-5DDEDCC0AF87}" type="pres">
      <dgm:prSet presAssocID="{E761330D-BD74-413F-8BB4-A1EF5632479C}" presName="Name37" presStyleLbl="parChTrans1D3" presStyleIdx="3" presStyleCnt="24"/>
      <dgm:spPr/>
    </dgm:pt>
    <dgm:pt modelId="{CF3A7DBB-9E0B-4AE3-ADA5-422075FFCBBC}" type="pres">
      <dgm:prSet presAssocID="{76BC3A83-436A-4642-9BC1-6E61DF85D7DD}" presName="hierRoot2" presStyleCnt="0">
        <dgm:presLayoutVars>
          <dgm:hierBranch val="init"/>
        </dgm:presLayoutVars>
      </dgm:prSet>
      <dgm:spPr/>
    </dgm:pt>
    <dgm:pt modelId="{FCDD7790-5D24-4433-A0F7-09CD20FDE159}" type="pres">
      <dgm:prSet presAssocID="{76BC3A83-436A-4642-9BC1-6E61DF85D7DD}" presName="rootComposite" presStyleCnt="0"/>
      <dgm:spPr/>
    </dgm:pt>
    <dgm:pt modelId="{DCA127F2-A871-4D77-9D59-6C58BF6C17B0}" type="pres">
      <dgm:prSet presAssocID="{76BC3A83-436A-4642-9BC1-6E61DF85D7DD}" presName="rootText" presStyleLbl="node3" presStyleIdx="3" presStyleCnt="24">
        <dgm:presLayoutVars>
          <dgm:chPref val="3"/>
        </dgm:presLayoutVars>
      </dgm:prSet>
      <dgm:spPr/>
    </dgm:pt>
    <dgm:pt modelId="{B44132F0-A963-43E7-86C0-239206C29D66}" type="pres">
      <dgm:prSet presAssocID="{76BC3A83-436A-4642-9BC1-6E61DF85D7DD}" presName="rootConnector" presStyleLbl="node3" presStyleIdx="3" presStyleCnt="24"/>
      <dgm:spPr/>
    </dgm:pt>
    <dgm:pt modelId="{DB7794F8-741D-4BC4-A8EA-AB20C2BD069C}" type="pres">
      <dgm:prSet presAssocID="{76BC3A83-436A-4642-9BC1-6E61DF85D7DD}" presName="hierChild4" presStyleCnt="0"/>
      <dgm:spPr/>
    </dgm:pt>
    <dgm:pt modelId="{48AC966C-A47D-492D-BC6B-AEAA92DF1722}" type="pres">
      <dgm:prSet presAssocID="{76BC3A83-436A-4642-9BC1-6E61DF85D7DD}" presName="hierChild5" presStyleCnt="0"/>
      <dgm:spPr/>
    </dgm:pt>
    <dgm:pt modelId="{45C34E60-5BF6-4113-8657-7546CEEC017E}" type="pres">
      <dgm:prSet presAssocID="{701C3F0C-8250-49AD-8441-852AFBC1557B}" presName="hierChild5" presStyleCnt="0"/>
      <dgm:spPr/>
    </dgm:pt>
    <dgm:pt modelId="{274C5B3F-A9BB-4624-867A-78C452BAA0DB}" type="pres">
      <dgm:prSet presAssocID="{ED003731-1008-4EBB-B9E7-7DF7C1597A06}" presName="Name37" presStyleLbl="parChTrans1D2" presStyleIdx="2" presStyleCnt="10"/>
      <dgm:spPr/>
    </dgm:pt>
    <dgm:pt modelId="{4B0CA0CC-1D0D-439F-AC59-8C859F4CE7A7}" type="pres">
      <dgm:prSet presAssocID="{F569086F-DC12-454D-99BA-7DBA67CF038C}" presName="hierRoot2" presStyleCnt="0">
        <dgm:presLayoutVars>
          <dgm:hierBranch val="init"/>
        </dgm:presLayoutVars>
      </dgm:prSet>
      <dgm:spPr/>
    </dgm:pt>
    <dgm:pt modelId="{B85CC73B-C72A-4E23-8520-DE60FF926280}" type="pres">
      <dgm:prSet presAssocID="{F569086F-DC12-454D-99BA-7DBA67CF038C}" presName="rootComposite" presStyleCnt="0"/>
      <dgm:spPr/>
    </dgm:pt>
    <dgm:pt modelId="{7FFD2F15-9461-4651-9581-1EF8324D460D}" type="pres">
      <dgm:prSet presAssocID="{F569086F-DC12-454D-99BA-7DBA67CF038C}" presName="rootText" presStyleLbl="node2" presStyleIdx="2" presStyleCnt="8" custLinFactNeighborY="-1262">
        <dgm:presLayoutVars>
          <dgm:chPref val="3"/>
        </dgm:presLayoutVars>
      </dgm:prSet>
      <dgm:spPr/>
    </dgm:pt>
    <dgm:pt modelId="{A39D7A40-BA23-4FEC-909A-CD4ADAA56F2C}" type="pres">
      <dgm:prSet presAssocID="{F569086F-DC12-454D-99BA-7DBA67CF038C}" presName="rootConnector" presStyleLbl="node2" presStyleIdx="2" presStyleCnt="8"/>
      <dgm:spPr/>
    </dgm:pt>
    <dgm:pt modelId="{3F66A22C-3840-45DB-94E7-5A6800D65367}" type="pres">
      <dgm:prSet presAssocID="{F569086F-DC12-454D-99BA-7DBA67CF038C}" presName="hierChild4" presStyleCnt="0"/>
      <dgm:spPr/>
    </dgm:pt>
    <dgm:pt modelId="{19F670CE-E1CA-4CD7-B6A0-37286AB6B7F4}" type="pres">
      <dgm:prSet presAssocID="{CBA7C44A-682D-49E5-A418-0BEF6BC3CDC2}" presName="Name37" presStyleLbl="parChTrans1D3" presStyleIdx="4" presStyleCnt="24"/>
      <dgm:spPr/>
    </dgm:pt>
    <dgm:pt modelId="{609AC2B4-4E05-4852-A348-84FF44185764}" type="pres">
      <dgm:prSet presAssocID="{C8EB6C3F-5B50-49BF-BCE2-993750B45476}" presName="hierRoot2" presStyleCnt="0">
        <dgm:presLayoutVars>
          <dgm:hierBranch val="init"/>
        </dgm:presLayoutVars>
      </dgm:prSet>
      <dgm:spPr/>
    </dgm:pt>
    <dgm:pt modelId="{79182D5B-6C40-495F-9453-E2F4E392ACA9}" type="pres">
      <dgm:prSet presAssocID="{C8EB6C3F-5B50-49BF-BCE2-993750B45476}" presName="rootComposite" presStyleCnt="0"/>
      <dgm:spPr/>
    </dgm:pt>
    <dgm:pt modelId="{2DDEF891-07EB-4352-A120-40278F40B9F6}" type="pres">
      <dgm:prSet presAssocID="{C8EB6C3F-5B50-49BF-BCE2-993750B45476}" presName="rootText" presStyleLbl="node3" presStyleIdx="4" presStyleCnt="24">
        <dgm:presLayoutVars>
          <dgm:chPref val="3"/>
        </dgm:presLayoutVars>
      </dgm:prSet>
      <dgm:spPr/>
    </dgm:pt>
    <dgm:pt modelId="{CC9CA251-0043-4E1C-A08B-9556A441560A}" type="pres">
      <dgm:prSet presAssocID="{C8EB6C3F-5B50-49BF-BCE2-993750B45476}" presName="rootConnector" presStyleLbl="node3" presStyleIdx="4" presStyleCnt="24"/>
      <dgm:spPr/>
    </dgm:pt>
    <dgm:pt modelId="{C6B71BA8-AC74-4F38-BF94-1AF0EF755AAC}" type="pres">
      <dgm:prSet presAssocID="{C8EB6C3F-5B50-49BF-BCE2-993750B45476}" presName="hierChild4" presStyleCnt="0"/>
      <dgm:spPr/>
    </dgm:pt>
    <dgm:pt modelId="{1FBA49DD-2BF0-4230-98C7-34BED917A311}" type="pres">
      <dgm:prSet presAssocID="{C8EB6C3F-5B50-49BF-BCE2-993750B45476}" presName="hierChild5" presStyleCnt="0"/>
      <dgm:spPr/>
    </dgm:pt>
    <dgm:pt modelId="{6E03D7EC-26C7-4573-9739-E35FB1E22CA2}" type="pres">
      <dgm:prSet presAssocID="{D4276413-E1FE-4324-994C-0BCC24C39B49}" presName="Name37" presStyleLbl="parChTrans1D3" presStyleIdx="5" presStyleCnt="24"/>
      <dgm:spPr/>
    </dgm:pt>
    <dgm:pt modelId="{B34357D5-A355-4F50-AAA5-E14546BCBECC}" type="pres">
      <dgm:prSet presAssocID="{7EC90C44-8148-4BE2-9403-E69D0F825D8F}" presName="hierRoot2" presStyleCnt="0">
        <dgm:presLayoutVars>
          <dgm:hierBranch val="init"/>
        </dgm:presLayoutVars>
      </dgm:prSet>
      <dgm:spPr/>
    </dgm:pt>
    <dgm:pt modelId="{F38B0AED-FE8F-42A0-9D7D-BB73D6FCC82A}" type="pres">
      <dgm:prSet presAssocID="{7EC90C44-8148-4BE2-9403-E69D0F825D8F}" presName="rootComposite" presStyleCnt="0"/>
      <dgm:spPr/>
    </dgm:pt>
    <dgm:pt modelId="{8F87E8A2-848F-4565-A86E-B076E8CF2ADF}" type="pres">
      <dgm:prSet presAssocID="{7EC90C44-8148-4BE2-9403-E69D0F825D8F}" presName="rootText" presStyleLbl="node3" presStyleIdx="5" presStyleCnt="24">
        <dgm:presLayoutVars>
          <dgm:chPref val="3"/>
        </dgm:presLayoutVars>
      </dgm:prSet>
      <dgm:spPr/>
    </dgm:pt>
    <dgm:pt modelId="{2F283937-4808-433E-8206-DD60E4356404}" type="pres">
      <dgm:prSet presAssocID="{7EC90C44-8148-4BE2-9403-E69D0F825D8F}" presName="rootConnector" presStyleLbl="node3" presStyleIdx="5" presStyleCnt="24"/>
      <dgm:spPr/>
    </dgm:pt>
    <dgm:pt modelId="{79636FB7-CD90-47EE-A0D2-0E004E8B3B2D}" type="pres">
      <dgm:prSet presAssocID="{7EC90C44-8148-4BE2-9403-E69D0F825D8F}" presName="hierChild4" presStyleCnt="0"/>
      <dgm:spPr/>
    </dgm:pt>
    <dgm:pt modelId="{33B0443F-B97A-40F9-95FF-2FC82DC22035}" type="pres">
      <dgm:prSet presAssocID="{7EC90C44-8148-4BE2-9403-E69D0F825D8F}" presName="hierChild5" presStyleCnt="0"/>
      <dgm:spPr/>
    </dgm:pt>
    <dgm:pt modelId="{E621D423-E613-4759-A063-24A6F739999B}" type="pres">
      <dgm:prSet presAssocID="{02BDABBE-56AB-40A7-B171-D69C157B1AA7}" presName="Name37" presStyleLbl="parChTrans1D3" presStyleIdx="6" presStyleCnt="24"/>
      <dgm:spPr/>
    </dgm:pt>
    <dgm:pt modelId="{01781E7E-CA05-47C6-B8FC-AE9DC4002681}" type="pres">
      <dgm:prSet presAssocID="{E7057008-7EDF-40CA-92EC-4BAD16A6FBA7}" presName="hierRoot2" presStyleCnt="0">
        <dgm:presLayoutVars>
          <dgm:hierBranch val="init"/>
        </dgm:presLayoutVars>
      </dgm:prSet>
      <dgm:spPr/>
    </dgm:pt>
    <dgm:pt modelId="{41F48C80-0C68-4396-B0E5-D24177545769}" type="pres">
      <dgm:prSet presAssocID="{E7057008-7EDF-40CA-92EC-4BAD16A6FBA7}" presName="rootComposite" presStyleCnt="0"/>
      <dgm:spPr/>
    </dgm:pt>
    <dgm:pt modelId="{7F537277-FB3D-476A-BBDD-554BA2633393}" type="pres">
      <dgm:prSet presAssocID="{E7057008-7EDF-40CA-92EC-4BAD16A6FBA7}" presName="rootText" presStyleLbl="node3" presStyleIdx="6" presStyleCnt="24">
        <dgm:presLayoutVars>
          <dgm:chPref val="3"/>
        </dgm:presLayoutVars>
      </dgm:prSet>
      <dgm:spPr/>
    </dgm:pt>
    <dgm:pt modelId="{3AE663C6-E22E-4718-BD77-C32DE5D5CCAF}" type="pres">
      <dgm:prSet presAssocID="{E7057008-7EDF-40CA-92EC-4BAD16A6FBA7}" presName="rootConnector" presStyleLbl="node3" presStyleIdx="6" presStyleCnt="24"/>
      <dgm:spPr/>
    </dgm:pt>
    <dgm:pt modelId="{D42F212F-34D9-466C-8562-A26CC88C9C7E}" type="pres">
      <dgm:prSet presAssocID="{E7057008-7EDF-40CA-92EC-4BAD16A6FBA7}" presName="hierChild4" presStyleCnt="0"/>
      <dgm:spPr/>
    </dgm:pt>
    <dgm:pt modelId="{3E8B7093-0F9F-406F-B9DD-BCBD0B153E23}" type="pres">
      <dgm:prSet presAssocID="{E7057008-7EDF-40CA-92EC-4BAD16A6FBA7}" presName="hierChild5" presStyleCnt="0"/>
      <dgm:spPr/>
    </dgm:pt>
    <dgm:pt modelId="{D6590D9C-B436-4BE6-89E5-1BE0071451A3}" type="pres">
      <dgm:prSet presAssocID="{F569086F-DC12-454D-99BA-7DBA67CF038C}" presName="hierChild5" presStyleCnt="0"/>
      <dgm:spPr/>
    </dgm:pt>
    <dgm:pt modelId="{85A2217B-4418-4544-9F9B-1A9D4D53FD66}" type="pres">
      <dgm:prSet presAssocID="{F053FBF5-0FBF-4CC2-B4BC-26FAA45FEB84}" presName="Name37" presStyleLbl="parChTrans1D2" presStyleIdx="3" presStyleCnt="10"/>
      <dgm:spPr/>
    </dgm:pt>
    <dgm:pt modelId="{88C1F377-6672-4B66-8A3A-3F05E0F833AA}" type="pres">
      <dgm:prSet presAssocID="{55E232E9-9938-4932-AAB1-3F002F3CBF87}" presName="hierRoot2" presStyleCnt="0">
        <dgm:presLayoutVars>
          <dgm:hierBranch val="init"/>
        </dgm:presLayoutVars>
      </dgm:prSet>
      <dgm:spPr/>
    </dgm:pt>
    <dgm:pt modelId="{3D65ED7C-DC66-41DA-B34A-37419A36C919}" type="pres">
      <dgm:prSet presAssocID="{55E232E9-9938-4932-AAB1-3F002F3CBF87}" presName="rootComposite" presStyleCnt="0"/>
      <dgm:spPr/>
    </dgm:pt>
    <dgm:pt modelId="{1701C543-6A4F-46CB-9DC2-FF15B4E8AEB4}" type="pres">
      <dgm:prSet presAssocID="{55E232E9-9938-4932-AAB1-3F002F3CBF87}" presName="rootText" presStyleLbl="node2" presStyleIdx="3" presStyleCnt="8">
        <dgm:presLayoutVars>
          <dgm:chPref val="3"/>
        </dgm:presLayoutVars>
      </dgm:prSet>
      <dgm:spPr/>
    </dgm:pt>
    <dgm:pt modelId="{29CD3FFF-6139-42B2-90D0-C5D932A650D3}" type="pres">
      <dgm:prSet presAssocID="{55E232E9-9938-4932-AAB1-3F002F3CBF87}" presName="rootConnector" presStyleLbl="node2" presStyleIdx="3" presStyleCnt="8"/>
      <dgm:spPr/>
    </dgm:pt>
    <dgm:pt modelId="{6AD67434-483F-42C2-86A1-C1F9C3DD9C99}" type="pres">
      <dgm:prSet presAssocID="{55E232E9-9938-4932-AAB1-3F002F3CBF87}" presName="hierChild4" presStyleCnt="0"/>
      <dgm:spPr/>
    </dgm:pt>
    <dgm:pt modelId="{CE5BA0C6-F13F-4FE5-A32D-D6608B406AAB}" type="pres">
      <dgm:prSet presAssocID="{4BE543B6-C6BD-4E2E-97E2-D87A24848868}" presName="Name37" presStyleLbl="parChTrans1D3" presStyleIdx="7" presStyleCnt="24"/>
      <dgm:spPr/>
    </dgm:pt>
    <dgm:pt modelId="{4DE8126E-1B0D-490C-A3E5-17F778406E36}" type="pres">
      <dgm:prSet presAssocID="{6439FBE3-F2DA-47F7-93A5-EBCFD267D5C6}" presName="hierRoot2" presStyleCnt="0">
        <dgm:presLayoutVars>
          <dgm:hierBranch val="init"/>
        </dgm:presLayoutVars>
      </dgm:prSet>
      <dgm:spPr/>
    </dgm:pt>
    <dgm:pt modelId="{8A8043F8-EA65-464C-8FBB-A95FF2ADAFC2}" type="pres">
      <dgm:prSet presAssocID="{6439FBE3-F2DA-47F7-93A5-EBCFD267D5C6}" presName="rootComposite" presStyleCnt="0"/>
      <dgm:spPr/>
    </dgm:pt>
    <dgm:pt modelId="{B8AB14B0-D181-4239-8787-83DDCE567DA3}" type="pres">
      <dgm:prSet presAssocID="{6439FBE3-F2DA-47F7-93A5-EBCFD267D5C6}" presName="rootText" presStyleLbl="node3" presStyleIdx="7" presStyleCnt="24">
        <dgm:presLayoutVars>
          <dgm:chPref val="3"/>
        </dgm:presLayoutVars>
      </dgm:prSet>
      <dgm:spPr/>
    </dgm:pt>
    <dgm:pt modelId="{E5143327-781A-44B7-A826-60F37C66CBDD}" type="pres">
      <dgm:prSet presAssocID="{6439FBE3-F2DA-47F7-93A5-EBCFD267D5C6}" presName="rootConnector" presStyleLbl="node3" presStyleIdx="7" presStyleCnt="24"/>
      <dgm:spPr/>
    </dgm:pt>
    <dgm:pt modelId="{03EFE602-A028-49F2-B7AD-E06D709B0929}" type="pres">
      <dgm:prSet presAssocID="{6439FBE3-F2DA-47F7-93A5-EBCFD267D5C6}" presName="hierChild4" presStyleCnt="0"/>
      <dgm:spPr/>
    </dgm:pt>
    <dgm:pt modelId="{A2E9CDF9-21F4-4CB9-9E78-589BFFB33604}" type="pres">
      <dgm:prSet presAssocID="{6439FBE3-F2DA-47F7-93A5-EBCFD267D5C6}" presName="hierChild5" presStyleCnt="0"/>
      <dgm:spPr/>
    </dgm:pt>
    <dgm:pt modelId="{D9623C52-90DF-4B2F-B2BF-AC0506286659}" type="pres">
      <dgm:prSet presAssocID="{F87659A3-67F6-4E55-9098-F64AB8FA934B}" presName="Name37" presStyleLbl="parChTrans1D3" presStyleIdx="8" presStyleCnt="24"/>
      <dgm:spPr/>
    </dgm:pt>
    <dgm:pt modelId="{3F34763D-75F3-49AE-9A8B-DCAF509C74BA}" type="pres">
      <dgm:prSet presAssocID="{A3ED625A-4937-4709-9592-206C21E7FA58}" presName="hierRoot2" presStyleCnt="0">
        <dgm:presLayoutVars>
          <dgm:hierBranch val="init"/>
        </dgm:presLayoutVars>
      </dgm:prSet>
      <dgm:spPr/>
    </dgm:pt>
    <dgm:pt modelId="{1E6986C9-FCE4-4972-8075-5720FD534937}" type="pres">
      <dgm:prSet presAssocID="{A3ED625A-4937-4709-9592-206C21E7FA58}" presName="rootComposite" presStyleCnt="0"/>
      <dgm:spPr/>
    </dgm:pt>
    <dgm:pt modelId="{4866624A-7C29-4105-8325-D083AD67AE94}" type="pres">
      <dgm:prSet presAssocID="{A3ED625A-4937-4709-9592-206C21E7FA58}" presName="rootText" presStyleLbl="node3" presStyleIdx="8" presStyleCnt="24">
        <dgm:presLayoutVars>
          <dgm:chPref val="3"/>
        </dgm:presLayoutVars>
      </dgm:prSet>
      <dgm:spPr/>
    </dgm:pt>
    <dgm:pt modelId="{577DAA4C-75E4-4C68-A952-9B1AC9DAB6B2}" type="pres">
      <dgm:prSet presAssocID="{A3ED625A-4937-4709-9592-206C21E7FA58}" presName="rootConnector" presStyleLbl="node3" presStyleIdx="8" presStyleCnt="24"/>
      <dgm:spPr/>
    </dgm:pt>
    <dgm:pt modelId="{51452913-2BC2-4AA4-B10C-EADF4BE0BF3F}" type="pres">
      <dgm:prSet presAssocID="{A3ED625A-4937-4709-9592-206C21E7FA58}" presName="hierChild4" presStyleCnt="0"/>
      <dgm:spPr/>
    </dgm:pt>
    <dgm:pt modelId="{CD20A9F7-1927-4C6A-ACD8-B0C8D8AE133C}" type="pres">
      <dgm:prSet presAssocID="{A3ED625A-4937-4709-9592-206C21E7FA58}" presName="hierChild5" presStyleCnt="0"/>
      <dgm:spPr/>
    </dgm:pt>
    <dgm:pt modelId="{99193D70-5753-40F3-BAD2-D8F77CDEFDA3}" type="pres">
      <dgm:prSet presAssocID="{1BFAEBFF-CB2F-44B7-A501-43412DB7C527}" presName="Name37" presStyleLbl="parChTrans1D3" presStyleIdx="9" presStyleCnt="24"/>
      <dgm:spPr/>
    </dgm:pt>
    <dgm:pt modelId="{EA1BE014-A1C4-4B85-A58E-6EE209F8D744}" type="pres">
      <dgm:prSet presAssocID="{BF73724A-1E57-4C66-AE25-6D26ACEAF134}" presName="hierRoot2" presStyleCnt="0">
        <dgm:presLayoutVars>
          <dgm:hierBranch val="init"/>
        </dgm:presLayoutVars>
      </dgm:prSet>
      <dgm:spPr/>
    </dgm:pt>
    <dgm:pt modelId="{30E192D8-050C-4EA2-B286-E0FAA0A3A717}" type="pres">
      <dgm:prSet presAssocID="{BF73724A-1E57-4C66-AE25-6D26ACEAF134}" presName="rootComposite" presStyleCnt="0"/>
      <dgm:spPr/>
    </dgm:pt>
    <dgm:pt modelId="{979DCF51-6EF8-492F-B987-CBB67F797DD9}" type="pres">
      <dgm:prSet presAssocID="{BF73724A-1E57-4C66-AE25-6D26ACEAF134}" presName="rootText" presStyleLbl="node3" presStyleIdx="9" presStyleCnt="24">
        <dgm:presLayoutVars>
          <dgm:chPref val="3"/>
        </dgm:presLayoutVars>
      </dgm:prSet>
      <dgm:spPr/>
    </dgm:pt>
    <dgm:pt modelId="{97506257-7935-4269-AB9A-7EB605574A3A}" type="pres">
      <dgm:prSet presAssocID="{BF73724A-1E57-4C66-AE25-6D26ACEAF134}" presName="rootConnector" presStyleLbl="node3" presStyleIdx="9" presStyleCnt="24"/>
      <dgm:spPr/>
    </dgm:pt>
    <dgm:pt modelId="{08DD1CE9-D9B3-4FC1-B381-C5B69914CF97}" type="pres">
      <dgm:prSet presAssocID="{BF73724A-1E57-4C66-AE25-6D26ACEAF134}" presName="hierChild4" presStyleCnt="0"/>
      <dgm:spPr/>
    </dgm:pt>
    <dgm:pt modelId="{F18375E3-4C44-47E3-98B9-797AE9949210}" type="pres">
      <dgm:prSet presAssocID="{BF73724A-1E57-4C66-AE25-6D26ACEAF134}" presName="hierChild5" presStyleCnt="0"/>
      <dgm:spPr/>
    </dgm:pt>
    <dgm:pt modelId="{7DD339D2-E3A9-4AA1-A980-26D05BC64032}" type="pres">
      <dgm:prSet presAssocID="{55E232E9-9938-4932-AAB1-3F002F3CBF87}" presName="hierChild5" presStyleCnt="0"/>
      <dgm:spPr/>
    </dgm:pt>
    <dgm:pt modelId="{594FD008-74DC-42E5-ACF9-2EB82ABFFB20}" type="pres">
      <dgm:prSet presAssocID="{35025D91-B084-47E3-B255-064429A8EF0D}" presName="Name37" presStyleLbl="parChTrans1D2" presStyleIdx="4" presStyleCnt="10"/>
      <dgm:spPr/>
    </dgm:pt>
    <dgm:pt modelId="{81F00646-6C3A-4DBE-8CFA-7774CD8B90E3}" type="pres">
      <dgm:prSet presAssocID="{5FB6F8FC-F11A-45FE-8DF2-7FC2DA1E059A}" presName="hierRoot2" presStyleCnt="0">
        <dgm:presLayoutVars>
          <dgm:hierBranch val="init"/>
        </dgm:presLayoutVars>
      </dgm:prSet>
      <dgm:spPr/>
    </dgm:pt>
    <dgm:pt modelId="{9BCF4344-3526-4716-88BA-87EF474D41F1}" type="pres">
      <dgm:prSet presAssocID="{5FB6F8FC-F11A-45FE-8DF2-7FC2DA1E059A}" presName="rootComposite" presStyleCnt="0"/>
      <dgm:spPr/>
    </dgm:pt>
    <dgm:pt modelId="{9C0E147B-A93E-4321-8F15-C438DA1E392C}" type="pres">
      <dgm:prSet presAssocID="{5FB6F8FC-F11A-45FE-8DF2-7FC2DA1E059A}" presName="rootText" presStyleLbl="node2" presStyleIdx="4" presStyleCnt="8">
        <dgm:presLayoutVars>
          <dgm:chPref val="3"/>
        </dgm:presLayoutVars>
      </dgm:prSet>
      <dgm:spPr/>
    </dgm:pt>
    <dgm:pt modelId="{89985893-7083-4EB1-B4B5-7F801A1D955E}" type="pres">
      <dgm:prSet presAssocID="{5FB6F8FC-F11A-45FE-8DF2-7FC2DA1E059A}" presName="rootConnector" presStyleLbl="node2" presStyleIdx="4" presStyleCnt="8"/>
      <dgm:spPr/>
    </dgm:pt>
    <dgm:pt modelId="{CF4CAD00-A039-48D1-B7FE-CAFE8A76FE42}" type="pres">
      <dgm:prSet presAssocID="{5FB6F8FC-F11A-45FE-8DF2-7FC2DA1E059A}" presName="hierChild4" presStyleCnt="0"/>
      <dgm:spPr/>
    </dgm:pt>
    <dgm:pt modelId="{DD2EF359-1475-4ACF-8C31-1CD25D0EAF59}" type="pres">
      <dgm:prSet presAssocID="{82CCB763-45DE-4C84-8B13-ACFC2E7D3C97}" presName="Name37" presStyleLbl="parChTrans1D3" presStyleIdx="10" presStyleCnt="24"/>
      <dgm:spPr/>
    </dgm:pt>
    <dgm:pt modelId="{563CE7F8-3B41-4630-AF9A-A158D84E6559}" type="pres">
      <dgm:prSet presAssocID="{E95614D9-98BD-4093-B8FD-B292C7BBB6F9}" presName="hierRoot2" presStyleCnt="0">
        <dgm:presLayoutVars>
          <dgm:hierBranch val="init"/>
        </dgm:presLayoutVars>
      </dgm:prSet>
      <dgm:spPr/>
    </dgm:pt>
    <dgm:pt modelId="{F3A9880F-769E-4441-8600-03780399D5F1}" type="pres">
      <dgm:prSet presAssocID="{E95614D9-98BD-4093-B8FD-B292C7BBB6F9}" presName="rootComposite" presStyleCnt="0"/>
      <dgm:spPr/>
    </dgm:pt>
    <dgm:pt modelId="{6AB6E316-D7D2-4850-AD56-8A8BB8698F47}" type="pres">
      <dgm:prSet presAssocID="{E95614D9-98BD-4093-B8FD-B292C7BBB6F9}" presName="rootText" presStyleLbl="node3" presStyleIdx="10" presStyleCnt="24">
        <dgm:presLayoutVars>
          <dgm:chPref val="3"/>
        </dgm:presLayoutVars>
      </dgm:prSet>
      <dgm:spPr/>
    </dgm:pt>
    <dgm:pt modelId="{F687BCCF-5B28-4DF4-ADF1-7B6BA97471DE}" type="pres">
      <dgm:prSet presAssocID="{E95614D9-98BD-4093-B8FD-B292C7BBB6F9}" presName="rootConnector" presStyleLbl="node3" presStyleIdx="10" presStyleCnt="24"/>
      <dgm:spPr/>
    </dgm:pt>
    <dgm:pt modelId="{4D23440C-D849-480B-B116-BDCE41DDCF47}" type="pres">
      <dgm:prSet presAssocID="{E95614D9-98BD-4093-B8FD-B292C7BBB6F9}" presName="hierChild4" presStyleCnt="0"/>
      <dgm:spPr/>
    </dgm:pt>
    <dgm:pt modelId="{04C741CA-60F2-4E12-9EB2-80042E39E822}" type="pres">
      <dgm:prSet presAssocID="{E95614D9-98BD-4093-B8FD-B292C7BBB6F9}" presName="hierChild5" presStyleCnt="0"/>
      <dgm:spPr/>
    </dgm:pt>
    <dgm:pt modelId="{8B773221-220D-4898-8D98-08F49344487C}" type="pres">
      <dgm:prSet presAssocID="{FDDDB385-C365-44D2-AE71-928AE1913897}" presName="Name37" presStyleLbl="parChTrans1D3" presStyleIdx="11" presStyleCnt="24"/>
      <dgm:spPr/>
    </dgm:pt>
    <dgm:pt modelId="{906C0F43-95DE-4A99-A76D-F9B6CBD5B6FB}" type="pres">
      <dgm:prSet presAssocID="{2629821A-22D5-44C0-AB9E-BFABC605C8E1}" presName="hierRoot2" presStyleCnt="0">
        <dgm:presLayoutVars>
          <dgm:hierBranch val="init"/>
        </dgm:presLayoutVars>
      </dgm:prSet>
      <dgm:spPr/>
    </dgm:pt>
    <dgm:pt modelId="{0549F25A-31BE-44BC-8916-B9BDBC890F69}" type="pres">
      <dgm:prSet presAssocID="{2629821A-22D5-44C0-AB9E-BFABC605C8E1}" presName="rootComposite" presStyleCnt="0"/>
      <dgm:spPr/>
    </dgm:pt>
    <dgm:pt modelId="{24D409BA-DABB-4166-B6E3-E478C12D0932}" type="pres">
      <dgm:prSet presAssocID="{2629821A-22D5-44C0-AB9E-BFABC605C8E1}" presName="rootText" presStyleLbl="node3" presStyleIdx="11" presStyleCnt="24">
        <dgm:presLayoutVars>
          <dgm:chPref val="3"/>
        </dgm:presLayoutVars>
      </dgm:prSet>
      <dgm:spPr/>
    </dgm:pt>
    <dgm:pt modelId="{F07FE65D-66C4-42DF-A4A3-5D8B1DCC6ED6}" type="pres">
      <dgm:prSet presAssocID="{2629821A-22D5-44C0-AB9E-BFABC605C8E1}" presName="rootConnector" presStyleLbl="node3" presStyleIdx="11" presStyleCnt="24"/>
      <dgm:spPr/>
    </dgm:pt>
    <dgm:pt modelId="{0F6B96DE-5D24-439F-BAEF-C02DA2AEB46E}" type="pres">
      <dgm:prSet presAssocID="{2629821A-22D5-44C0-AB9E-BFABC605C8E1}" presName="hierChild4" presStyleCnt="0"/>
      <dgm:spPr/>
    </dgm:pt>
    <dgm:pt modelId="{AE2F0128-579F-4444-949D-2ADDF7B0CBA9}" type="pres">
      <dgm:prSet presAssocID="{2629821A-22D5-44C0-AB9E-BFABC605C8E1}" presName="hierChild5" presStyleCnt="0"/>
      <dgm:spPr/>
    </dgm:pt>
    <dgm:pt modelId="{17DC59A9-AFB7-420E-8C75-5E88009BF025}" type="pres">
      <dgm:prSet presAssocID="{5FFFFEC8-9381-4B34-9889-4D04A7ECE10F}" presName="Name37" presStyleLbl="parChTrans1D3" presStyleIdx="12" presStyleCnt="24"/>
      <dgm:spPr/>
    </dgm:pt>
    <dgm:pt modelId="{94AC71AE-A77C-4B58-88BF-45E3EAF581C3}" type="pres">
      <dgm:prSet presAssocID="{AD56B55E-28DC-454A-AB50-6C83D10F2287}" presName="hierRoot2" presStyleCnt="0">
        <dgm:presLayoutVars>
          <dgm:hierBranch val="init"/>
        </dgm:presLayoutVars>
      </dgm:prSet>
      <dgm:spPr/>
    </dgm:pt>
    <dgm:pt modelId="{D99F69AD-B0A7-4A3B-8BB9-6773EAAF5013}" type="pres">
      <dgm:prSet presAssocID="{AD56B55E-28DC-454A-AB50-6C83D10F2287}" presName="rootComposite" presStyleCnt="0"/>
      <dgm:spPr/>
    </dgm:pt>
    <dgm:pt modelId="{8D8B324E-4BF6-4F50-A88B-20FB3EF55806}" type="pres">
      <dgm:prSet presAssocID="{AD56B55E-28DC-454A-AB50-6C83D10F2287}" presName="rootText" presStyleLbl="node3" presStyleIdx="12" presStyleCnt="24">
        <dgm:presLayoutVars>
          <dgm:chPref val="3"/>
        </dgm:presLayoutVars>
      </dgm:prSet>
      <dgm:spPr/>
    </dgm:pt>
    <dgm:pt modelId="{A3C2EE39-BEC7-43D6-A1F3-020EAB18D1CE}" type="pres">
      <dgm:prSet presAssocID="{AD56B55E-28DC-454A-AB50-6C83D10F2287}" presName="rootConnector" presStyleLbl="node3" presStyleIdx="12" presStyleCnt="24"/>
      <dgm:spPr/>
    </dgm:pt>
    <dgm:pt modelId="{3BC63454-8B3D-4BF7-BE2D-5456A59A68C4}" type="pres">
      <dgm:prSet presAssocID="{AD56B55E-28DC-454A-AB50-6C83D10F2287}" presName="hierChild4" presStyleCnt="0"/>
      <dgm:spPr/>
    </dgm:pt>
    <dgm:pt modelId="{9963837C-5235-47EC-8E57-036A399CE1C7}" type="pres">
      <dgm:prSet presAssocID="{AD56B55E-28DC-454A-AB50-6C83D10F2287}" presName="hierChild5" presStyleCnt="0"/>
      <dgm:spPr/>
    </dgm:pt>
    <dgm:pt modelId="{3DBAAD82-FF00-46E1-9D1A-45877AE45067}" type="pres">
      <dgm:prSet presAssocID="{89F80562-9D13-4AD3-86B7-1B9E108F7C76}" presName="Name37" presStyleLbl="parChTrans1D3" presStyleIdx="13" presStyleCnt="24"/>
      <dgm:spPr/>
    </dgm:pt>
    <dgm:pt modelId="{EE23318D-F947-4152-8DC9-70C369517A62}" type="pres">
      <dgm:prSet presAssocID="{DC3528D8-2FE9-4117-99F3-3F5FE2389107}" presName="hierRoot2" presStyleCnt="0">
        <dgm:presLayoutVars>
          <dgm:hierBranch val="init"/>
        </dgm:presLayoutVars>
      </dgm:prSet>
      <dgm:spPr/>
    </dgm:pt>
    <dgm:pt modelId="{EE7EC49B-7E93-482E-AA2B-2D38694A6FF5}" type="pres">
      <dgm:prSet presAssocID="{DC3528D8-2FE9-4117-99F3-3F5FE2389107}" presName="rootComposite" presStyleCnt="0"/>
      <dgm:spPr/>
    </dgm:pt>
    <dgm:pt modelId="{45172C75-849F-4CC2-A149-2A44DC98EF23}" type="pres">
      <dgm:prSet presAssocID="{DC3528D8-2FE9-4117-99F3-3F5FE2389107}" presName="rootText" presStyleLbl="node3" presStyleIdx="13" presStyleCnt="24">
        <dgm:presLayoutVars>
          <dgm:chPref val="3"/>
        </dgm:presLayoutVars>
      </dgm:prSet>
      <dgm:spPr/>
    </dgm:pt>
    <dgm:pt modelId="{222D760D-8F41-4B5F-BFDC-BB89FD65C90E}" type="pres">
      <dgm:prSet presAssocID="{DC3528D8-2FE9-4117-99F3-3F5FE2389107}" presName="rootConnector" presStyleLbl="node3" presStyleIdx="13" presStyleCnt="24"/>
      <dgm:spPr/>
    </dgm:pt>
    <dgm:pt modelId="{CB05544A-04D2-4E75-A966-F72124B2B93E}" type="pres">
      <dgm:prSet presAssocID="{DC3528D8-2FE9-4117-99F3-3F5FE2389107}" presName="hierChild4" presStyleCnt="0"/>
      <dgm:spPr/>
    </dgm:pt>
    <dgm:pt modelId="{D3C6D2E4-5E2C-4A6F-8382-7DF801712268}" type="pres">
      <dgm:prSet presAssocID="{DC3528D8-2FE9-4117-99F3-3F5FE2389107}" presName="hierChild5" presStyleCnt="0"/>
      <dgm:spPr/>
    </dgm:pt>
    <dgm:pt modelId="{21976AF6-2134-44A0-B46D-642F61D644E8}" type="pres">
      <dgm:prSet presAssocID="{5FB6F8FC-F11A-45FE-8DF2-7FC2DA1E059A}" presName="hierChild5" presStyleCnt="0"/>
      <dgm:spPr/>
    </dgm:pt>
    <dgm:pt modelId="{49F59F3C-63BF-4BC8-A23F-15B1B400A9D2}" type="pres">
      <dgm:prSet presAssocID="{31C69D60-BC66-40DA-A385-B65AAFC08359}" presName="Name37" presStyleLbl="parChTrans1D2" presStyleIdx="5" presStyleCnt="10"/>
      <dgm:spPr/>
    </dgm:pt>
    <dgm:pt modelId="{0D5D31AD-5BB7-4865-A168-2C91D104DF4A}" type="pres">
      <dgm:prSet presAssocID="{AAB6C997-9DAC-4A6F-A9CA-B1FB3A99491D}" presName="hierRoot2" presStyleCnt="0">
        <dgm:presLayoutVars>
          <dgm:hierBranch val="init"/>
        </dgm:presLayoutVars>
      </dgm:prSet>
      <dgm:spPr/>
    </dgm:pt>
    <dgm:pt modelId="{14CA95A2-4829-4AC4-B720-D2DF5642FADC}" type="pres">
      <dgm:prSet presAssocID="{AAB6C997-9DAC-4A6F-A9CA-B1FB3A99491D}" presName="rootComposite" presStyleCnt="0"/>
      <dgm:spPr/>
    </dgm:pt>
    <dgm:pt modelId="{93382EB5-20A9-495B-A393-56EB7C2A3CAC}" type="pres">
      <dgm:prSet presAssocID="{AAB6C997-9DAC-4A6F-A9CA-B1FB3A99491D}" presName="rootText" presStyleLbl="node2" presStyleIdx="5" presStyleCnt="8">
        <dgm:presLayoutVars>
          <dgm:chPref val="3"/>
        </dgm:presLayoutVars>
      </dgm:prSet>
      <dgm:spPr/>
    </dgm:pt>
    <dgm:pt modelId="{1F9D5725-68B2-4423-A255-3A32020E53FE}" type="pres">
      <dgm:prSet presAssocID="{AAB6C997-9DAC-4A6F-A9CA-B1FB3A99491D}" presName="rootConnector" presStyleLbl="node2" presStyleIdx="5" presStyleCnt="8"/>
      <dgm:spPr/>
    </dgm:pt>
    <dgm:pt modelId="{8B84A10D-5C25-4496-B194-508672419BA3}" type="pres">
      <dgm:prSet presAssocID="{AAB6C997-9DAC-4A6F-A9CA-B1FB3A99491D}" presName="hierChild4" presStyleCnt="0"/>
      <dgm:spPr/>
    </dgm:pt>
    <dgm:pt modelId="{52141E9B-3080-4B60-B58F-FF688C9A55D6}" type="pres">
      <dgm:prSet presAssocID="{B52BF987-0E23-4543-A5CC-73412AC3AB39}" presName="Name37" presStyleLbl="parChTrans1D3" presStyleIdx="14" presStyleCnt="24"/>
      <dgm:spPr/>
    </dgm:pt>
    <dgm:pt modelId="{F66B4481-CCE9-4FB0-9DF1-00478AD387AE}" type="pres">
      <dgm:prSet presAssocID="{9DBA147F-EDED-47E2-95C8-3141A217F44B}" presName="hierRoot2" presStyleCnt="0">
        <dgm:presLayoutVars>
          <dgm:hierBranch val="init"/>
        </dgm:presLayoutVars>
      </dgm:prSet>
      <dgm:spPr/>
    </dgm:pt>
    <dgm:pt modelId="{29F777CD-8A6A-47ED-90CD-E17FEA3E3FF4}" type="pres">
      <dgm:prSet presAssocID="{9DBA147F-EDED-47E2-95C8-3141A217F44B}" presName="rootComposite" presStyleCnt="0"/>
      <dgm:spPr/>
    </dgm:pt>
    <dgm:pt modelId="{1DAC8E19-9680-43AD-BFC7-0131B645F6D6}" type="pres">
      <dgm:prSet presAssocID="{9DBA147F-EDED-47E2-95C8-3141A217F44B}" presName="rootText" presStyleLbl="node3" presStyleIdx="14" presStyleCnt="24">
        <dgm:presLayoutVars>
          <dgm:chPref val="3"/>
        </dgm:presLayoutVars>
      </dgm:prSet>
      <dgm:spPr/>
    </dgm:pt>
    <dgm:pt modelId="{99B71D1E-244B-417A-B6C8-B109280DF283}" type="pres">
      <dgm:prSet presAssocID="{9DBA147F-EDED-47E2-95C8-3141A217F44B}" presName="rootConnector" presStyleLbl="node3" presStyleIdx="14" presStyleCnt="24"/>
      <dgm:spPr/>
    </dgm:pt>
    <dgm:pt modelId="{4C35FF55-4B38-4F34-B30D-0B1157B4D932}" type="pres">
      <dgm:prSet presAssocID="{9DBA147F-EDED-47E2-95C8-3141A217F44B}" presName="hierChild4" presStyleCnt="0"/>
      <dgm:spPr/>
    </dgm:pt>
    <dgm:pt modelId="{401634EF-BF7E-43B0-A022-ACD3198D469C}" type="pres">
      <dgm:prSet presAssocID="{9DBA147F-EDED-47E2-95C8-3141A217F44B}" presName="hierChild5" presStyleCnt="0"/>
      <dgm:spPr/>
    </dgm:pt>
    <dgm:pt modelId="{76B1ABE0-D773-4FEF-B421-3C40394D4697}" type="pres">
      <dgm:prSet presAssocID="{5B03F1EB-1EC8-47C2-89AE-D8AC1F2AA820}" presName="Name37" presStyleLbl="parChTrans1D3" presStyleIdx="15" presStyleCnt="24"/>
      <dgm:spPr/>
    </dgm:pt>
    <dgm:pt modelId="{3E1648B9-564A-4CFC-AFEF-1F121A5AFABD}" type="pres">
      <dgm:prSet presAssocID="{7FFB6084-251C-4590-AB4A-9FBDA79DD054}" presName="hierRoot2" presStyleCnt="0">
        <dgm:presLayoutVars>
          <dgm:hierBranch val="init"/>
        </dgm:presLayoutVars>
      </dgm:prSet>
      <dgm:spPr/>
    </dgm:pt>
    <dgm:pt modelId="{2D328AD7-A484-407D-AF6E-A4AA18FD0C6B}" type="pres">
      <dgm:prSet presAssocID="{7FFB6084-251C-4590-AB4A-9FBDA79DD054}" presName="rootComposite" presStyleCnt="0"/>
      <dgm:spPr/>
    </dgm:pt>
    <dgm:pt modelId="{1F285E16-926D-474C-97EC-85E8A8E0C30A}" type="pres">
      <dgm:prSet presAssocID="{7FFB6084-251C-4590-AB4A-9FBDA79DD054}" presName="rootText" presStyleLbl="node3" presStyleIdx="15" presStyleCnt="24">
        <dgm:presLayoutVars>
          <dgm:chPref val="3"/>
        </dgm:presLayoutVars>
      </dgm:prSet>
      <dgm:spPr/>
    </dgm:pt>
    <dgm:pt modelId="{919EC5DF-118A-40D8-9396-C2882FC8FCCE}" type="pres">
      <dgm:prSet presAssocID="{7FFB6084-251C-4590-AB4A-9FBDA79DD054}" presName="rootConnector" presStyleLbl="node3" presStyleIdx="15" presStyleCnt="24"/>
      <dgm:spPr/>
    </dgm:pt>
    <dgm:pt modelId="{25E7B756-D37E-45B9-B3D0-58D8522BE17F}" type="pres">
      <dgm:prSet presAssocID="{7FFB6084-251C-4590-AB4A-9FBDA79DD054}" presName="hierChild4" presStyleCnt="0"/>
      <dgm:spPr/>
    </dgm:pt>
    <dgm:pt modelId="{D5C6E896-DACA-4576-AA6D-94D418552EFF}" type="pres">
      <dgm:prSet presAssocID="{7FFB6084-251C-4590-AB4A-9FBDA79DD054}" presName="hierChild5" presStyleCnt="0"/>
      <dgm:spPr/>
    </dgm:pt>
    <dgm:pt modelId="{FDFB97A2-4D0B-4289-9F97-034AB553A4B0}" type="pres">
      <dgm:prSet presAssocID="{4A8E1111-245C-4392-A31D-1036BAADF143}" presName="Name37" presStyleLbl="parChTrans1D3" presStyleIdx="16" presStyleCnt="24"/>
      <dgm:spPr/>
    </dgm:pt>
    <dgm:pt modelId="{DAF59F85-3326-499F-B86E-8416009689D6}" type="pres">
      <dgm:prSet presAssocID="{B925B443-24ED-4DD1-A1AE-ED74C08AF2FF}" presName="hierRoot2" presStyleCnt="0">
        <dgm:presLayoutVars>
          <dgm:hierBranch val="init"/>
        </dgm:presLayoutVars>
      </dgm:prSet>
      <dgm:spPr/>
    </dgm:pt>
    <dgm:pt modelId="{4D39D119-2A8A-42F0-B78A-984A79A89776}" type="pres">
      <dgm:prSet presAssocID="{B925B443-24ED-4DD1-A1AE-ED74C08AF2FF}" presName="rootComposite" presStyleCnt="0"/>
      <dgm:spPr/>
    </dgm:pt>
    <dgm:pt modelId="{787B0B9D-43B3-4386-AAEE-0914A0EFDCFC}" type="pres">
      <dgm:prSet presAssocID="{B925B443-24ED-4DD1-A1AE-ED74C08AF2FF}" presName="rootText" presStyleLbl="node3" presStyleIdx="16" presStyleCnt="24">
        <dgm:presLayoutVars>
          <dgm:chPref val="3"/>
        </dgm:presLayoutVars>
      </dgm:prSet>
      <dgm:spPr/>
    </dgm:pt>
    <dgm:pt modelId="{49D11D39-0508-4497-ACF2-1D431AE05F53}" type="pres">
      <dgm:prSet presAssocID="{B925B443-24ED-4DD1-A1AE-ED74C08AF2FF}" presName="rootConnector" presStyleLbl="node3" presStyleIdx="16" presStyleCnt="24"/>
      <dgm:spPr/>
    </dgm:pt>
    <dgm:pt modelId="{7439B867-617A-4A67-94E9-280B79232518}" type="pres">
      <dgm:prSet presAssocID="{B925B443-24ED-4DD1-A1AE-ED74C08AF2FF}" presName="hierChild4" presStyleCnt="0"/>
      <dgm:spPr/>
    </dgm:pt>
    <dgm:pt modelId="{202F9753-1123-460C-817C-4E11FCC1C971}" type="pres">
      <dgm:prSet presAssocID="{B925B443-24ED-4DD1-A1AE-ED74C08AF2FF}" presName="hierChild5" presStyleCnt="0"/>
      <dgm:spPr/>
    </dgm:pt>
    <dgm:pt modelId="{7DFA0C6B-0A2B-491B-8147-D84A0C8A6A18}" type="pres">
      <dgm:prSet presAssocID="{AAB6C997-9DAC-4A6F-A9CA-B1FB3A99491D}" presName="hierChild5" presStyleCnt="0"/>
      <dgm:spPr/>
    </dgm:pt>
    <dgm:pt modelId="{A0EE661B-A1E4-44EA-9C05-0B8A252B531D}" type="pres">
      <dgm:prSet presAssocID="{E9E2FE9C-3D6D-4778-BE3C-3E5F43DCCE04}" presName="Name37" presStyleLbl="parChTrans1D2" presStyleIdx="6" presStyleCnt="10"/>
      <dgm:spPr/>
    </dgm:pt>
    <dgm:pt modelId="{D830B2C7-5A57-437D-B318-3BFB7B0F629B}" type="pres">
      <dgm:prSet presAssocID="{6BC706CF-1431-4514-B084-73321BBF589B}" presName="hierRoot2" presStyleCnt="0">
        <dgm:presLayoutVars>
          <dgm:hierBranch val="init"/>
        </dgm:presLayoutVars>
      </dgm:prSet>
      <dgm:spPr/>
    </dgm:pt>
    <dgm:pt modelId="{1BC218E6-DFCE-4EFF-975D-ACB86A0C1592}" type="pres">
      <dgm:prSet presAssocID="{6BC706CF-1431-4514-B084-73321BBF589B}" presName="rootComposite" presStyleCnt="0"/>
      <dgm:spPr/>
    </dgm:pt>
    <dgm:pt modelId="{39D7143E-1DF7-4260-AB3C-F090878134B2}" type="pres">
      <dgm:prSet presAssocID="{6BC706CF-1431-4514-B084-73321BBF589B}" presName="rootText" presStyleLbl="node2" presStyleIdx="6" presStyleCnt="8">
        <dgm:presLayoutVars>
          <dgm:chPref val="3"/>
        </dgm:presLayoutVars>
      </dgm:prSet>
      <dgm:spPr/>
    </dgm:pt>
    <dgm:pt modelId="{6DA90919-DCF2-44CC-AC1F-875DA93DF2B0}" type="pres">
      <dgm:prSet presAssocID="{6BC706CF-1431-4514-B084-73321BBF589B}" presName="rootConnector" presStyleLbl="node2" presStyleIdx="6" presStyleCnt="8"/>
      <dgm:spPr/>
    </dgm:pt>
    <dgm:pt modelId="{70F341E7-C28F-4D4F-B233-01C87B839D3B}" type="pres">
      <dgm:prSet presAssocID="{6BC706CF-1431-4514-B084-73321BBF589B}" presName="hierChild4" presStyleCnt="0"/>
      <dgm:spPr/>
    </dgm:pt>
    <dgm:pt modelId="{983B7AF2-2D00-452D-A805-E837D493C38A}" type="pres">
      <dgm:prSet presAssocID="{2045FFC9-6F73-42B1-B6C9-C1B8B5A4D21C}" presName="Name37" presStyleLbl="parChTrans1D3" presStyleIdx="17" presStyleCnt="24"/>
      <dgm:spPr/>
    </dgm:pt>
    <dgm:pt modelId="{3FA0262E-3777-4C7A-B0B2-DF72AD414889}" type="pres">
      <dgm:prSet presAssocID="{ADBD2554-7C47-49EA-B4D2-8C20CF9A090D}" presName="hierRoot2" presStyleCnt="0">
        <dgm:presLayoutVars>
          <dgm:hierBranch val="init"/>
        </dgm:presLayoutVars>
      </dgm:prSet>
      <dgm:spPr/>
    </dgm:pt>
    <dgm:pt modelId="{64AC3DA7-921D-4E63-8AB2-C34E4AF52DB7}" type="pres">
      <dgm:prSet presAssocID="{ADBD2554-7C47-49EA-B4D2-8C20CF9A090D}" presName="rootComposite" presStyleCnt="0"/>
      <dgm:spPr/>
    </dgm:pt>
    <dgm:pt modelId="{23C79C8B-7506-449F-9FFC-473F5124E8E4}" type="pres">
      <dgm:prSet presAssocID="{ADBD2554-7C47-49EA-B4D2-8C20CF9A090D}" presName="rootText" presStyleLbl="node3" presStyleIdx="17" presStyleCnt="24">
        <dgm:presLayoutVars>
          <dgm:chPref val="3"/>
        </dgm:presLayoutVars>
      </dgm:prSet>
      <dgm:spPr/>
    </dgm:pt>
    <dgm:pt modelId="{C4858EF8-3247-4571-81D4-123308E6D97B}" type="pres">
      <dgm:prSet presAssocID="{ADBD2554-7C47-49EA-B4D2-8C20CF9A090D}" presName="rootConnector" presStyleLbl="node3" presStyleIdx="17" presStyleCnt="24"/>
      <dgm:spPr/>
    </dgm:pt>
    <dgm:pt modelId="{9821B5AE-C9BB-4A66-92E8-64FF2B21401A}" type="pres">
      <dgm:prSet presAssocID="{ADBD2554-7C47-49EA-B4D2-8C20CF9A090D}" presName="hierChild4" presStyleCnt="0"/>
      <dgm:spPr/>
    </dgm:pt>
    <dgm:pt modelId="{71852F5D-FD5B-4E13-A79B-4472A237E1A6}" type="pres">
      <dgm:prSet presAssocID="{ADBD2554-7C47-49EA-B4D2-8C20CF9A090D}" presName="hierChild5" presStyleCnt="0"/>
      <dgm:spPr/>
    </dgm:pt>
    <dgm:pt modelId="{B3328F27-BF36-4BBB-84A5-046BB1A9426D}" type="pres">
      <dgm:prSet presAssocID="{60CAC8DA-1C8A-4EBD-8E33-D8AD956F5E56}" presName="Name37" presStyleLbl="parChTrans1D3" presStyleIdx="18" presStyleCnt="24"/>
      <dgm:spPr/>
    </dgm:pt>
    <dgm:pt modelId="{5FE31960-6F64-4CC3-892A-1A901AFA03B7}" type="pres">
      <dgm:prSet presAssocID="{7901A9B0-EC47-4089-9918-E593AB34470E}" presName="hierRoot2" presStyleCnt="0">
        <dgm:presLayoutVars>
          <dgm:hierBranch val="init"/>
        </dgm:presLayoutVars>
      </dgm:prSet>
      <dgm:spPr/>
    </dgm:pt>
    <dgm:pt modelId="{635536E3-E2FF-4574-9A79-DF07F338484E}" type="pres">
      <dgm:prSet presAssocID="{7901A9B0-EC47-4089-9918-E593AB34470E}" presName="rootComposite" presStyleCnt="0"/>
      <dgm:spPr/>
    </dgm:pt>
    <dgm:pt modelId="{6FBB9505-73B6-410F-95D1-E3F7D1683735}" type="pres">
      <dgm:prSet presAssocID="{7901A9B0-EC47-4089-9918-E593AB34470E}" presName="rootText" presStyleLbl="node3" presStyleIdx="18" presStyleCnt="24">
        <dgm:presLayoutVars>
          <dgm:chPref val="3"/>
        </dgm:presLayoutVars>
      </dgm:prSet>
      <dgm:spPr/>
    </dgm:pt>
    <dgm:pt modelId="{C0AA92C1-C4B6-49C8-A5D2-BA9285ECEEE1}" type="pres">
      <dgm:prSet presAssocID="{7901A9B0-EC47-4089-9918-E593AB34470E}" presName="rootConnector" presStyleLbl="node3" presStyleIdx="18" presStyleCnt="24"/>
      <dgm:spPr/>
    </dgm:pt>
    <dgm:pt modelId="{1CD02909-8B06-428C-BD4C-7E9C9E192C0C}" type="pres">
      <dgm:prSet presAssocID="{7901A9B0-EC47-4089-9918-E593AB34470E}" presName="hierChild4" presStyleCnt="0"/>
      <dgm:spPr/>
    </dgm:pt>
    <dgm:pt modelId="{5AD2B6D3-D581-443C-937F-330C372E7E35}" type="pres">
      <dgm:prSet presAssocID="{7901A9B0-EC47-4089-9918-E593AB34470E}" presName="hierChild5" presStyleCnt="0"/>
      <dgm:spPr/>
    </dgm:pt>
    <dgm:pt modelId="{D2FAAD13-D14C-44DC-A295-C24DFE70138C}" type="pres">
      <dgm:prSet presAssocID="{123D1A59-115A-4F04-8EB4-47F3B565536C}" presName="Name37" presStyleLbl="parChTrans1D3" presStyleIdx="19" presStyleCnt="24"/>
      <dgm:spPr/>
    </dgm:pt>
    <dgm:pt modelId="{6B57CA54-1EC5-4F26-8EC5-F6B6701F1806}" type="pres">
      <dgm:prSet presAssocID="{84B28DE2-E72B-4041-BA19-03F8135A8ECD}" presName="hierRoot2" presStyleCnt="0">
        <dgm:presLayoutVars>
          <dgm:hierBranch val="init"/>
        </dgm:presLayoutVars>
      </dgm:prSet>
      <dgm:spPr/>
    </dgm:pt>
    <dgm:pt modelId="{FD0B8461-B7FF-4799-8101-CB01EB49B5F0}" type="pres">
      <dgm:prSet presAssocID="{84B28DE2-E72B-4041-BA19-03F8135A8ECD}" presName="rootComposite" presStyleCnt="0"/>
      <dgm:spPr/>
    </dgm:pt>
    <dgm:pt modelId="{E17EA5B1-438D-454E-BD3B-61AC071ED3AC}" type="pres">
      <dgm:prSet presAssocID="{84B28DE2-E72B-4041-BA19-03F8135A8ECD}" presName="rootText" presStyleLbl="node3" presStyleIdx="19" presStyleCnt="24">
        <dgm:presLayoutVars>
          <dgm:chPref val="3"/>
        </dgm:presLayoutVars>
      </dgm:prSet>
      <dgm:spPr/>
    </dgm:pt>
    <dgm:pt modelId="{3CBE0D0A-49EC-4886-BE5D-CFE45CB929B6}" type="pres">
      <dgm:prSet presAssocID="{84B28DE2-E72B-4041-BA19-03F8135A8ECD}" presName="rootConnector" presStyleLbl="node3" presStyleIdx="19" presStyleCnt="24"/>
      <dgm:spPr/>
    </dgm:pt>
    <dgm:pt modelId="{727012EE-55D0-4DA7-BC84-BFEA4240A0C9}" type="pres">
      <dgm:prSet presAssocID="{84B28DE2-E72B-4041-BA19-03F8135A8ECD}" presName="hierChild4" presStyleCnt="0"/>
      <dgm:spPr/>
    </dgm:pt>
    <dgm:pt modelId="{BAED645F-2F77-42CA-855C-E23C382C8363}" type="pres">
      <dgm:prSet presAssocID="{84B28DE2-E72B-4041-BA19-03F8135A8ECD}" presName="hierChild5" presStyleCnt="0"/>
      <dgm:spPr/>
    </dgm:pt>
    <dgm:pt modelId="{FFD84F03-4550-47DA-8466-999A166AEEE4}" type="pres">
      <dgm:prSet presAssocID="{839CCB29-8EA9-4E17-9128-B986E8EC9172}" presName="Name37" presStyleLbl="parChTrans1D3" presStyleIdx="20" presStyleCnt="24"/>
      <dgm:spPr/>
    </dgm:pt>
    <dgm:pt modelId="{6B01FCEA-156E-4117-93A4-F48B6D3C566A}" type="pres">
      <dgm:prSet presAssocID="{3D70E44F-4830-4FC6-BFFE-8E3CC36CD454}" presName="hierRoot2" presStyleCnt="0">
        <dgm:presLayoutVars>
          <dgm:hierBranch val="init"/>
        </dgm:presLayoutVars>
      </dgm:prSet>
      <dgm:spPr/>
    </dgm:pt>
    <dgm:pt modelId="{C9C5741B-A9F5-42CF-B542-DBE0175C035C}" type="pres">
      <dgm:prSet presAssocID="{3D70E44F-4830-4FC6-BFFE-8E3CC36CD454}" presName="rootComposite" presStyleCnt="0"/>
      <dgm:spPr/>
    </dgm:pt>
    <dgm:pt modelId="{C0002028-024D-45C0-9380-F2E1829E2185}" type="pres">
      <dgm:prSet presAssocID="{3D70E44F-4830-4FC6-BFFE-8E3CC36CD454}" presName="rootText" presStyleLbl="node3" presStyleIdx="20" presStyleCnt="24">
        <dgm:presLayoutVars>
          <dgm:chPref val="3"/>
        </dgm:presLayoutVars>
      </dgm:prSet>
      <dgm:spPr/>
    </dgm:pt>
    <dgm:pt modelId="{66218ECD-CD18-4C66-ADD4-AD5B77A6D4BE}" type="pres">
      <dgm:prSet presAssocID="{3D70E44F-4830-4FC6-BFFE-8E3CC36CD454}" presName="rootConnector" presStyleLbl="node3" presStyleIdx="20" presStyleCnt="24"/>
      <dgm:spPr/>
    </dgm:pt>
    <dgm:pt modelId="{8AEC387B-C881-40F0-A6E4-0E3D09FCE388}" type="pres">
      <dgm:prSet presAssocID="{3D70E44F-4830-4FC6-BFFE-8E3CC36CD454}" presName="hierChild4" presStyleCnt="0"/>
      <dgm:spPr/>
    </dgm:pt>
    <dgm:pt modelId="{A2EDFA73-DDB3-4E93-A0E1-E8045CAC2EE4}" type="pres">
      <dgm:prSet presAssocID="{3D70E44F-4830-4FC6-BFFE-8E3CC36CD454}" presName="hierChild5" presStyleCnt="0"/>
      <dgm:spPr/>
    </dgm:pt>
    <dgm:pt modelId="{627CF763-F9F6-4A40-AC7B-B75195899DDB}" type="pres">
      <dgm:prSet presAssocID="{ED81351B-3323-47C7-A091-CF717A6F31B3}" presName="Name37" presStyleLbl="parChTrans1D3" presStyleIdx="21" presStyleCnt="24"/>
      <dgm:spPr/>
    </dgm:pt>
    <dgm:pt modelId="{9CA5EDE8-0922-4916-8E88-A0FF855840FC}" type="pres">
      <dgm:prSet presAssocID="{C1B32E3F-8798-4BD7-90B1-23536ED32569}" presName="hierRoot2" presStyleCnt="0">
        <dgm:presLayoutVars>
          <dgm:hierBranch val="init"/>
        </dgm:presLayoutVars>
      </dgm:prSet>
      <dgm:spPr/>
    </dgm:pt>
    <dgm:pt modelId="{21C62502-3C3E-4CB1-8CDA-DAE6E8BEEE2F}" type="pres">
      <dgm:prSet presAssocID="{C1B32E3F-8798-4BD7-90B1-23536ED32569}" presName="rootComposite" presStyleCnt="0"/>
      <dgm:spPr/>
    </dgm:pt>
    <dgm:pt modelId="{EE22BC92-E492-409C-9006-205A185C8394}" type="pres">
      <dgm:prSet presAssocID="{C1B32E3F-8798-4BD7-90B1-23536ED32569}" presName="rootText" presStyleLbl="node3" presStyleIdx="21" presStyleCnt="24">
        <dgm:presLayoutVars>
          <dgm:chPref val="3"/>
        </dgm:presLayoutVars>
      </dgm:prSet>
      <dgm:spPr/>
    </dgm:pt>
    <dgm:pt modelId="{195E4ACA-2516-41F0-9D03-F34E406682ED}" type="pres">
      <dgm:prSet presAssocID="{C1B32E3F-8798-4BD7-90B1-23536ED32569}" presName="rootConnector" presStyleLbl="node3" presStyleIdx="21" presStyleCnt="24"/>
      <dgm:spPr/>
    </dgm:pt>
    <dgm:pt modelId="{01843C39-1713-45B9-9AB6-8B0BB8B4D7FA}" type="pres">
      <dgm:prSet presAssocID="{C1B32E3F-8798-4BD7-90B1-23536ED32569}" presName="hierChild4" presStyleCnt="0"/>
      <dgm:spPr/>
    </dgm:pt>
    <dgm:pt modelId="{09768161-134B-4E51-91D6-682FEB64A2D0}" type="pres">
      <dgm:prSet presAssocID="{C1B32E3F-8798-4BD7-90B1-23536ED32569}" presName="hierChild5" presStyleCnt="0"/>
      <dgm:spPr/>
    </dgm:pt>
    <dgm:pt modelId="{15E0B363-1B5C-47B0-BFE2-63C19F4EB7F7}" type="pres">
      <dgm:prSet presAssocID="{6BC706CF-1431-4514-B084-73321BBF589B}" presName="hierChild5" presStyleCnt="0"/>
      <dgm:spPr/>
    </dgm:pt>
    <dgm:pt modelId="{F1199E75-2BBD-40C1-9324-3CA6E9897989}" type="pres">
      <dgm:prSet presAssocID="{5C2AC89F-D7E2-486E-89B4-54F8C989686B}" presName="Name37" presStyleLbl="parChTrans1D2" presStyleIdx="7" presStyleCnt="10"/>
      <dgm:spPr/>
    </dgm:pt>
    <dgm:pt modelId="{DDDA8514-9EE4-4758-AD83-049A647D8936}" type="pres">
      <dgm:prSet presAssocID="{D9E5AA02-A597-428C-87AD-73158B80291E}" presName="hierRoot2" presStyleCnt="0">
        <dgm:presLayoutVars>
          <dgm:hierBranch val="init"/>
        </dgm:presLayoutVars>
      </dgm:prSet>
      <dgm:spPr/>
    </dgm:pt>
    <dgm:pt modelId="{42D744A4-00C7-479D-976D-BFC78E6FB01E}" type="pres">
      <dgm:prSet presAssocID="{D9E5AA02-A597-428C-87AD-73158B80291E}" presName="rootComposite" presStyleCnt="0"/>
      <dgm:spPr/>
    </dgm:pt>
    <dgm:pt modelId="{AF615BD7-19B8-4DF0-B22F-0DDABFD87CE8}" type="pres">
      <dgm:prSet presAssocID="{D9E5AA02-A597-428C-87AD-73158B80291E}" presName="rootText" presStyleLbl="node2" presStyleIdx="7" presStyleCnt="8">
        <dgm:presLayoutVars>
          <dgm:chPref val="3"/>
        </dgm:presLayoutVars>
      </dgm:prSet>
      <dgm:spPr/>
    </dgm:pt>
    <dgm:pt modelId="{A2B89A92-D05E-4173-9DFA-4671AF3705F8}" type="pres">
      <dgm:prSet presAssocID="{D9E5AA02-A597-428C-87AD-73158B80291E}" presName="rootConnector" presStyleLbl="node2" presStyleIdx="7" presStyleCnt="8"/>
      <dgm:spPr/>
    </dgm:pt>
    <dgm:pt modelId="{C115E7B2-33BD-4A17-8155-3B8205CAF96B}" type="pres">
      <dgm:prSet presAssocID="{D9E5AA02-A597-428C-87AD-73158B80291E}" presName="hierChild4" presStyleCnt="0"/>
      <dgm:spPr/>
    </dgm:pt>
    <dgm:pt modelId="{7527CCCF-5AAE-46B5-883C-0A452C12E1E5}" type="pres">
      <dgm:prSet presAssocID="{AF9BA9D2-71EF-4D2F-9729-17813270F02B}" presName="Name37" presStyleLbl="parChTrans1D3" presStyleIdx="22" presStyleCnt="24"/>
      <dgm:spPr/>
    </dgm:pt>
    <dgm:pt modelId="{A0F56158-5239-4E6E-BBAA-8274F23ABA13}" type="pres">
      <dgm:prSet presAssocID="{E8694211-ADFC-41E4-9475-7E11C841E9AF}" presName="hierRoot2" presStyleCnt="0">
        <dgm:presLayoutVars>
          <dgm:hierBranch val="init"/>
        </dgm:presLayoutVars>
      </dgm:prSet>
      <dgm:spPr/>
    </dgm:pt>
    <dgm:pt modelId="{EC199C1B-5248-4854-9327-3E833024FD84}" type="pres">
      <dgm:prSet presAssocID="{E8694211-ADFC-41E4-9475-7E11C841E9AF}" presName="rootComposite" presStyleCnt="0"/>
      <dgm:spPr/>
    </dgm:pt>
    <dgm:pt modelId="{6E0FC7B8-09C3-4268-BC05-40C29523B103}" type="pres">
      <dgm:prSet presAssocID="{E8694211-ADFC-41E4-9475-7E11C841E9AF}" presName="rootText" presStyleLbl="node3" presStyleIdx="22" presStyleCnt="24">
        <dgm:presLayoutVars>
          <dgm:chPref val="3"/>
        </dgm:presLayoutVars>
      </dgm:prSet>
      <dgm:spPr/>
    </dgm:pt>
    <dgm:pt modelId="{C4334F95-7ACE-4701-A4DC-A714AF622478}" type="pres">
      <dgm:prSet presAssocID="{E8694211-ADFC-41E4-9475-7E11C841E9AF}" presName="rootConnector" presStyleLbl="node3" presStyleIdx="22" presStyleCnt="24"/>
      <dgm:spPr/>
    </dgm:pt>
    <dgm:pt modelId="{DC5AA7C0-E942-411C-BF74-40B4EA33DD01}" type="pres">
      <dgm:prSet presAssocID="{E8694211-ADFC-41E4-9475-7E11C841E9AF}" presName="hierChild4" presStyleCnt="0"/>
      <dgm:spPr/>
    </dgm:pt>
    <dgm:pt modelId="{A2FC2CB4-A390-47BE-9798-788A49C5799C}" type="pres">
      <dgm:prSet presAssocID="{E8694211-ADFC-41E4-9475-7E11C841E9AF}" presName="hierChild5" presStyleCnt="0"/>
      <dgm:spPr/>
    </dgm:pt>
    <dgm:pt modelId="{AE155569-1982-4672-AB26-E97532025229}" type="pres">
      <dgm:prSet presAssocID="{CCB0DBE9-C127-4FB2-8D72-9D7D669C71C7}" presName="Name37" presStyleLbl="parChTrans1D3" presStyleIdx="23" presStyleCnt="24"/>
      <dgm:spPr/>
    </dgm:pt>
    <dgm:pt modelId="{584E40C6-B34E-4171-8C54-C9D84303301C}" type="pres">
      <dgm:prSet presAssocID="{6B4614A8-234C-470A-8BE1-2F52F6AD863E}" presName="hierRoot2" presStyleCnt="0">
        <dgm:presLayoutVars>
          <dgm:hierBranch val="init"/>
        </dgm:presLayoutVars>
      </dgm:prSet>
      <dgm:spPr/>
    </dgm:pt>
    <dgm:pt modelId="{839A9F7B-26A0-44F6-BB9A-CF8A2E81BF4A}" type="pres">
      <dgm:prSet presAssocID="{6B4614A8-234C-470A-8BE1-2F52F6AD863E}" presName="rootComposite" presStyleCnt="0"/>
      <dgm:spPr/>
    </dgm:pt>
    <dgm:pt modelId="{D7682E18-3468-455F-BEAD-AE021D4B8DAF}" type="pres">
      <dgm:prSet presAssocID="{6B4614A8-234C-470A-8BE1-2F52F6AD863E}" presName="rootText" presStyleLbl="node3" presStyleIdx="23" presStyleCnt="24">
        <dgm:presLayoutVars>
          <dgm:chPref val="3"/>
        </dgm:presLayoutVars>
      </dgm:prSet>
      <dgm:spPr/>
    </dgm:pt>
    <dgm:pt modelId="{4723FB27-5160-4A26-8226-94C0DC5F5CAA}" type="pres">
      <dgm:prSet presAssocID="{6B4614A8-234C-470A-8BE1-2F52F6AD863E}" presName="rootConnector" presStyleLbl="node3" presStyleIdx="23" presStyleCnt="24"/>
      <dgm:spPr/>
    </dgm:pt>
    <dgm:pt modelId="{18895375-C440-4BC9-B680-974667D60335}" type="pres">
      <dgm:prSet presAssocID="{6B4614A8-234C-470A-8BE1-2F52F6AD863E}" presName="hierChild4" presStyleCnt="0"/>
      <dgm:spPr/>
    </dgm:pt>
    <dgm:pt modelId="{52DFADD8-2EDB-4B78-8C20-139FE5C2EC22}" type="pres">
      <dgm:prSet presAssocID="{6B4614A8-234C-470A-8BE1-2F52F6AD863E}" presName="hierChild5" presStyleCnt="0"/>
      <dgm:spPr/>
    </dgm:pt>
    <dgm:pt modelId="{AA928BBD-A85B-4258-896E-EB6995C97E2A}" type="pres">
      <dgm:prSet presAssocID="{D9E5AA02-A597-428C-87AD-73158B80291E}" presName="hierChild5" presStyleCnt="0"/>
      <dgm:spPr/>
    </dgm:pt>
    <dgm:pt modelId="{5711DC88-3980-4A7C-B6C5-66C75487E4D4}" type="pres">
      <dgm:prSet presAssocID="{CD2D361D-65FA-470B-88B8-E97879DD6206}" presName="hierChild3" presStyleCnt="0"/>
      <dgm:spPr/>
    </dgm:pt>
    <dgm:pt modelId="{D8FDF953-FFC7-4BEB-8616-296601E0C269}" type="pres">
      <dgm:prSet presAssocID="{4F5519DD-81CB-4DE4-83E4-95779F4A60A1}" presName="Name111" presStyleLbl="parChTrans1D2" presStyleIdx="8" presStyleCnt="10"/>
      <dgm:spPr/>
    </dgm:pt>
    <dgm:pt modelId="{F9ED0163-D2F3-4F7C-988A-7179603C71A1}" type="pres">
      <dgm:prSet presAssocID="{46314D33-79F3-4BD7-A19D-2D97AB97816A}" presName="hierRoot3" presStyleCnt="0">
        <dgm:presLayoutVars>
          <dgm:hierBranch val="init"/>
        </dgm:presLayoutVars>
      </dgm:prSet>
      <dgm:spPr/>
    </dgm:pt>
    <dgm:pt modelId="{6847251A-004E-4557-B0BF-D64E838AE6A4}" type="pres">
      <dgm:prSet presAssocID="{46314D33-79F3-4BD7-A19D-2D97AB97816A}" presName="rootComposite3" presStyleCnt="0"/>
      <dgm:spPr/>
    </dgm:pt>
    <dgm:pt modelId="{9808C454-5DFD-4726-874F-656E4D4A7050}" type="pres">
      <dgm:prSet presAssocID="{46314D33-79F3-4BD7-A19D-2D97AB97816A}" presName="rootText3" presStyleLbl="asst1" presStyleIdx="0" presStyleCnt="2" custScaleX="145815" custScaleY="136548">
        <dgm:presLayoutVars>
          <dgm:chPref val="3"/>
        </dgm:presLayoutVars>
      </dgm:prSet>
      <dgm:spPr/>
    </dgm:pt>
    <dgm:pt modelId="{41F0B9D4-341B-4485-B072-DEE150DB355D}" type="pres">
      <dgm:prSet presAssocID="{46314D33-79F3-4BD7-A19D-2D97AB97816A}" presName="rootConnector3" presStyleLbl="asst1" presStyleIdx="0" presStyleCnt="2"/>
      <dgm:spPr/>
    </dgm:pt>
    <dgm:pt modelId="{1A41B951-3459-46EC-8C77-C83A12833D81}" type="pres">
      <dgm:prSet presAssocID="{46314D33-79F3-4BD7-A19D-2D97AB97816A}" presName="hierChild6" presStyleCnt="0"/>
      <dgm:spPr/>
    </dgm:pt>
    <dgm:pt modelId="{430B8021-A81E-4B53-B7DD-27B3650849B5}" type="pres">
      <dgm:prSet presAssocID="{46314D33-79F3-4BD7-A19D-2D97AB97816A}" presName="hierChild7" presStyleCnt="0"/>
      <dgm:spPr/>
    </dgm:pt>
    <dgm:pt modelId="{30305D37-62BA-4158-9890-F221CF96EC7E}" type="pres">
      <dgm:prSet presAssocID="{67AE5B4C-D26A-42CE-AC40-CA36216E8B19}" presName="Name111" presStyleLbl="parChTrans1D2" presStyleIdx="9" presStyleCnt="10"/>
      <dgm:spPr/>
    </dgm:pt>
    <dgm:pt modelId="{2E2F91C3-04A8-4DFB-BCB2-1CDC507B87D2}" type="pres">
      <dgm:prSet presAssocID="{088876EC-6D67-474B-80FE-477805F02C6D}" presName="hierRoot3" presStyleCnt="0">
        <dgm:presLayoutVars>
          <dgm:hierBranch val="init"/>
        </dgm:presLayoutVars>
      </dgm:prSet>
      <dgm:spPr/>
    </dgm:pt>
    <dgm:pt modelId="{41DC07A1-1236-40D0-9E6F-9D85843EDC9F}" type="pres">
      <dgm:prSet presAssocID="{088876EC-6D67-474B-80FE-477805F02C6D}" presName="rootComposite3" presStyleCnt="0"/>
      <dgm:spPr/>
    </dgm:pt>
    <dgm:pt modelId="{94A01C33-78C8-4344-9128-B55F3F2C9237}" type="pres">
      <dgm:prSet presAssocID="{088876EC-6D67-474B-80FE-477805F02C6D}" presName="rootText3" presStyleLbl="asst1" presStyleIdx="1" presStyleCnt="2" custScaleX="149751">
        <dgm:presLayoutVars>
          <dgm:chPref val="3"/>
        </dgm:presLayoutVars>
      </dgm:prSet>
      <dgm:spPr/>
    </dgm:pt>
    <dgm:pt modelId="{87A6A014-612C-4826-B2AA-72A76B5DC66F}" type="pres">
      <dgm:prSet presAssocID="{088876EC-6D67-474B-80FE-477805F02C6D}" presName="rootConnector3" presStyleLbl="asst1" presStyleIdx="1" presStyleCnt="2"/>
      <dgm:spPr/>
    </dgm:pt>
    <dgm:pt modelId="{6BFAA870-624A-4A50-9064-AC91F810C92B}" type="pres">
      <dgm:prSet presAssocID="{088876EC-6D67-474B-80FE-477805F02C6D}" presName="hierChild6" presStyleCnt="0"/>
      <dgm:spPr/>
    </dgm:pt>
    <dgm:pt modelId="{35A5C548-184C-41F4-B086-C0E6C74AA2B7}" type="pres">
      <dgm:prSet presAssocID="{088876EC-6D67-474B-80FE-477805F02C6D}" presName="hierChild7" presStyleCnt="0"/>
      <dgm:spPr/>
    </dgm:pt>
    <dgm:pt modelId="{9EF989C3-0AD1-40DE-8068-72E0D9E7B6B1}" type="pres">
      <dgm:prSet presAssocID="{FBB27574-7572-4A7F-850A-2C35159B1919}" presName="hierRoot1" presStyleCnt="0">
        <dgm:presLayoutVars>
          <dgm:hierBranch val="init"/>
        </dgm:presLayoutVars>
      </dgm:prSet>
      <dgm:spPr/>
    </dgm:pt>
    <dgm:pt modelId="{763014A3-F98D-4735-A2FD-1962FFBF563A}" type="pres">
      <dgm:prSet presAssocID="{FBB27574-7572-4A7F-850A-2C35159B1919}" presName="rootComposite1" presStyleCnt="0"/>
      <dgm:spPr/>
    </dgm:pt>
    <dgm:pt modelId="{CC9145AF-5E6A-439C-B4E5-2555CB83F51C}" type="pres">
      <dgm:prSet presAssocID="{FBB27574-7572-4A7F-850A-2C35159B1919}" presName="rootText1" presStyleLbl="node0" presStyleIdx="1" presStyleCnt="3" custFlipHor="1" custScaleX="98767" custLinFactX="-247465" custLinFactY="200000" custLinFactNeighborX="-300000" custLinFactNeighborY="272673">
        <dgm:presLayoutVars>
          <dgm:chPref val="3"/>
        </dgm:presLayoutVars>
      </dgm:prSet>
      <dgm:spPr/>
    </dgm:pt>
    <dgm:pt modelId="{9AC12ACB-7CE5-4D7D-84B7-C9EA2B741EAD}" type="pres">
      <dgm:prSet presAssocID="{FBB27574-7572-4A7F-850A-2C35159B1919}" presName="rootConnector1" presStyleLbl="node1" presStyleIdx="0" presStyleCnt="0"/>
      <dgm:spPr/>
    </dgm:pt>
    <dgm:pt modelId="{A6901307-7DA6-462A-B2AE-5158ED1062F7}" type="pres">
      <dgm:prSet presAssocID="{FBB27574-7572-4A7F-850A-2C35159B1919}" presName="hierChild2" presStyleCnt="0"/>
      <dgm:spPr/>
    </dgm:pt>
    <dgm:pt modelId="{947FA39A-A355-48B6-82BF-766657FDC7E2}" type="pres">
      <dgm:prSet presAssocID="{FBB27574-7572-4A7F-850A-2C35159B1919}" presName="hierChild3" presStyleCnt="0"/>
      <dgm:spPr/>
    </dgm:pt>
    <dgm:pt modelId="{2F627456-6F41-4DC1-85B8-D7669BB64406}" type="pres">
      <dgm:prSet presAssocID="{F28D2FF9-6C46-4E7D-8ADF-9E191295855A}" presName="hierRoot1" presStyleCnt="0">
        <dgm:presLayoutVars>
          <dgm:hierBranch val="init"/>
        </dgm:presLayoutVars>
      </dgm:prSet>
      <dgm:spPr/>
    </dgm:pt>
    <dgm:pt modelId="{CA02CB66-CE54-41A6-A9E5-95EC6BC2D6F1}" type="pres">
      <dgm:prSet presAssocID="{F28D2FF9-6C46-4E7D-8ADF-9E191295855A}" presName="rootComposite1" presStyleCnt="0"/>
      <dgm:spPr/>
    </dgm:pt>
    <dgm:pt modelId="{0475B41C-164D-4F57-B9E3-EC24F93B0EA6}" type="pres">
      <dgm:prSet presAssocID="{F28D2FF9-6C46-4E7D-8ADF-9E191295855A}" presName="rootText1" presStyleLbl="node0" presStyleIdx="2" presStyleCnt="3" custFlipHor="1" custScaleX="98767" custLinFactX="-300000" custLinFactY="300000" custLinFactNeighborX="-367130" custLinFactNeighborY="312282">
        <dgm:presLayoutVars>
          <dgm:chPref val="3"/>
        </dgm:presLayoutVars>
      </dgm:prSet>
      <dgm:spPr/>
    </dgm:pt>
    <dgm:pt modelId="{724D9F9C-CD94-444A-98EB-A47BC99F7B6E}" type="pres">
      <dgm:prSet presAssocID="{F28D2FF9-6C46-4E7D-8ADF-9E191295855A}" presName="rootConnector1" presStyleLbl="node1" presStyleIdx="0" presStyleCnt="0"/>
      <dgm:spPr/>
    </dgm:pt>
    <dgm:pt modelId="{C1C76DBD-7C52-4693-B1E8-E4B4056E13AD}" type="pres">
      <dgm:prSet presAssocID="{F28D2FF9-6C46-4E7D-8ADF-9E191295855A}" presName="hierChild2" presStyleCnt="0"/>
      <dgm:spPr/>
    </dgm:pt>
    <dgm:pt modelId="{0EC67C52-4802-42B5-97E7-0B0CD7D7AA3A}" type="pres">
      <dgm:prSet presAssocID="{F28D2FF9-6C46-4E7D-8ADF-9E191295855A}" presName="hierChild3" presStyleCnt="0"/>
      <dgm:spPr/>
    </dgm:pt>
  </dgm:ptLst>
  <dgm:cxnLst>
    <dgm:cxn modelId="{8B56CB00-8A08-4447-BF19-1273560F441E}" srcId="{AC0ABBFD-CBAE-4F86-BFDC-94C0A4A004E5}" destId="{CD2D361D-65FA-470B-88B8-E97879DD6206}" srcOrd="0" destOrd="0" parTransId="{56123FFF-D72C-4E29-9048-0BC61DD9CA4C}" sibTransId="{462A2A73-D1AA-42DC-9988-CCA93C7F6F38}"/>
    <dgm:cxn modelId="{38E7EC00-9714-477A-8C24-0AC0E756AC47}" srcId="{6BC706CF-1431-4514-B084-73321BBF589B}" destId="{3D70E44F-4830-4FC6-BFFE-8E3CC36CD454}" srcOrd="3" destOrd="0" parTransId="{839CCB29-8EA9-4E17-9128-B986E8EC9172}" sibTransId="{3C464C3E-031E-4C29-AAD2-C1E240FF6CE7}"/>
    <dgm:cxn modelId="{D0A68302-B0D7-4837-B76B-D9DF6EAE8710}" srcId="{F569086F-DC12-454D-99BA-7DBA67CF038C}" destId="{C8EB6C3F-5B50-49BF-BCE2-993750B45476}" srcOrd="0" destOrd="0" parTransId="{CBA7C44A-682D-49E5-A418-0BEF6BC3CDC2}" sibTransId="{40A049C1-B9C8-4BA1-B777-7BF517BC1BE8}"/>
    <dgm:cxn modelId="{32F48E05-499D-4CDB-8634-358A689FCA0F}" type="presOf" srcId="{6BC706CF-1431-4514-B084-73321BBF589B}" destId="{6DA90919-DCF2-44CC-AC1F-875DA93DF2B0}" srcOrd="1" destOrd="0" presId="urn:microsoft.com/office/officeart/2005/8/layout/orgChart1"/>
    <dgm:cxn modelId="{0BB20906-C4D3-453E-8FDC-2DFE28217B9B}" type="presOf" srcId="{7EC90C44-8148-4BE2-9403-E69D0F825D8F}" destId="{8F87E8A2-848F-4565-A86E-B076E8CF2ADF}" srcOrd="0" destOrd="0" presId="urn:microsoft.com/office/officeart/2005/8/layout/orgChart1"/>
    <dgm:cxn modelId="{5AD41809-4BE8-42B1-B124-B510B7B022BC}" type="presOf" srcId="{D9E5AA02-A597-428C-87AD-73158B80291E}" destId="{AF615BD7-19B8-4DF0-B22F-0DDABFD87CE8}" srcOrd="0" destOrd="0" presId="urn:microsoft.com/office/officeart/2005/8/layout/orgChart1"/>
    <dgm:cxn modelId="{432E370A-7ACE-4E4B-9520-FEB0F9F7C245}" type="presOf" srcId="{068931BE-E6B7-4185-AB33-97456C2C62C6}" destId="{9C6AB7D3-019B-4F1A-95D8-072EE64E2C44}" srcOrd="0" destOrd="0" presId="urn:microsoft.com/office/officeart/2005/8/layout/orgChart1"/>
    <dgm:cxn modelId="{13E7510A-2927-4E07-A72C-265535172273}" srcId="{CD2D361D-65FA-470B-88B8-E97879DD6206}" destId="{55E232E9-9938-4932-AAB1-3F002F3CBF87}" srcOrd="5" destOrd="0" parTransId="{F053FBF5-0FBF-4CC2-B4BC-26FAA45FEB84}" sibTransId="{56E9C7AD-87E6-46D8-BA40-9224067A15B6}"/>
    <dgm:cxn modelId="{3A4A360D-FD75-4FA7-8B8B-305BFBD5C88E}" type="presOf" srcId="{6439FBE3-F2DA-47F7-93A5-EBCFD267D5C6}" destId="{E5143327-781A-44B7-A826-60F37C66CBDD}" srcOrd="1" destOrd="0" presId="urn:microsoft.com/office/officeart/2005/8/layout/orgChart1"/>
    <dgm:cxn modelId="{B49B8A10-8475-4C24-829B-65361AA02316}" type="presOf" srcId="{C8EB6C3F-5B50-49BF-BCE2-993750B45476}" destId="{2DDEF891-07EB-4352-A120-40278F40B9F6}" srcOrd="0" destOrd="0" presId="urn:microsoft.com/office/officeart/2005/8/layout/orgChart1"/>
    <dgm:cxn modelId="{4D9DAC10-879B-4537-AE8F-CC4521341D02}" type="presOf" srcId="{9DBA147F-EDED-47E2-95C8-3141A217F44B}" destId="{1DAC8E19-9680-43AD-BFC7-0131B645F6D6}" srcOrd="0" destOrd="0" presId="urn:microsoft.com/office/officeart/2005/8/layout/orgChart1"/>
    <dgm:cxn modelId="{27F8F510-3968-4D6E-921E-3FC08334EA75}" type="presOf" srcId="{2629821A-22D5-44C0-AB9E-BFABC605C8E1}" destId="{24D409BA-DABB-4166-B6E3-E478C12D0932}" srcOrd="0" destOrd="0" presId="urn:microsoft.com/office/officeart/2005/8/layout/orgChart1"/>
    <dgm:cxn modelId="{1B970811-E820-4791-9F8D-54BE8E414A4B}" type="presOf" srcId="{123D1A59-115A-4F04-8EB4-47F3B565536C}" destId="{D2FAAD13-D14C-44DC-A295-C24DFE70138C}" srcOrd="0" destOrd="0" presId="urn:microsoft.com/office/officeart/2005/8/layout/orgChart1"/>
    <dgm:cxn modelId="{CADC8F13-CDC2-4F40-97FF-2DBF695F23A4}" type="presOf" srcId="{E8694211-ADFC-41E4-9475-7E11C841E9AF}" destId="{6E0FC7B8-09C3-4268-BC05-40C29523B103}" srcOrd="0" destOrd="0" presId="urn:microsoft.com/office/officeart/2005/8/layout/orgChart1"/>
    <dgm:cxn modelId="{CEC79514-BE34-4884-B84F-20EFFE474C46}" type="presOf" srcId="{E95614D9-98BD-4093-B8FD-B292C7BBB6F9}" destId="{F687BCCF-5B28-4DF4-ADF1-7B6BA97471DE}" srcOrd="1" destOrd="0" presId="urn:microsoft.com/office/officeart/2005/8/layout/orgChart1"/>
    <dgm:cxn modelId="{84413F16-3B5E-49FD-8644-B1188C38A9D5}" srcId="{CD2D361D-65FA-470B-88B8-E97879DD6206}" destId="{088876EC-6D67-474B-80FE-477805F02C6D}" srcOrd="1" destOrd="0" parTransId="{67AE5B4C-D26A-42CE-AC40-CA36216E8B19}" sibTransId="{E8812E8C-A624-48B8-B04C-5386E0AABA42}"/>
    <dgm:cxn modelId="{F6B17E16-3E78-483C-8506-CA6569A106D0}" srcId="{55E232E9-9938-4932-AAB1-3F002F3CBF87}" destId="{BF73724A-1E57-4C66-AE25-6D26ACEAF134}" srcOrd="2" destOrd="0" parTransId="{1BFAEBFF-CB2F-44B7-A501-43412DB7C527}" sibTransId="{294CBF49-EC5D-4058-A82F-01EC164A0F30}"/>
    <dgm:cxn modelId="{FFF63D19-48A7-44A5-A66B-5486BBE6005E}" type="presOf" srcId="{02BDABBE-56AB-40A7-B171-D69C157B1AA7}" destId="{E621D423-E613-4759-A063-24A6F739999B}" srcOrd="0" destOrd="0" presId="urn:microsoft.com/office/officeart/2005/8/layout/orgChart1"/>
    <dgm:cxn modelId="{AF307B19-71C7-4963-9CAD-93746586F59C}" srcId="{55E232E9-9938-4932-AAB1-3F002F3CBF87}" destId="{A3ED625A-4937-4709-9592-206C21E7FA58}" srcOrd="1" destOrd="0" parTransId="{F87659A3-67F6-4E55-9098-F64AB8FA934B}" sibTransId="{3D7617A6-5155-4B55-A75B-DA1270350475}"/>
    <dgm:cxn modelId="{FF339820-0F12-419D-B1B9-F01F629A8C39}" type="presOf" srcId="{D9E5AA02-A597-428C-87AD-73158B80291E}" destId="{A2B89A92-D05E-4173-9DFA-4671AF3705F8}" srcOrd="1" destOrd="0" presId="urn:microsoft.com/office/officeart/2005/8/layout/orgChart1"/>
    <dgm:cxn modelId="{6910C621-BC15-4494-B333-63154F4855B6}" type="presOf" srcId="{76BC3A83-436A-4642-9BC1-6E61DF85D7DD}" destId="{DCA127F2-A871-4D77-9D59-6C58BF6C17B0}" srcOrd="0" destOrd="0" presId="urn:microsoft.com/office/officeart/2005/8/layout/orgChart1"/>
    <dgm:cxn modelId="{3A924322-7FAC-433C-9B6D-8F7B073F3BD3}" type="presOf" srcId="{46314D33-79F3-4BD7-A19D-2D97AB97816A}" destId="{9808C454-5DFD-4726-874F-656E4D4A7050}" srcOrd="0" destOrd="0" presId="urn:microsoft.com/office/officeart/2005/8/layout/orgChart1"/>
    <dgm:cxn modelId="{AB1AC923-B823-4C67-864E-9EEA9C0FCB85}" type="presOf" srcId="{7B66C75D-2C7F-4371-A042-A443A3F9BE34}" destId="{4EF70892-ECDF-4594-88BC-5DCA90C37A8A}" srcOrd="0" destOrd="0" presId="urn:microsoft.com/office/officeart/2005/8/layout/orgChart1"/>
    <dgm:cxn modelId="{5C7C1624-FBCC-44BC-BBAF-B71AECB5B95C}" type="presOf" srcId="{C8EB6C3F-5B50-49BF-BCE2-993750B45476}" destId="{CC9CA251-0043-4E1C-A08B-9556A441560A}" srcOrd="1" destOrd="0" presId="urn:microsoft.com/office/officeart/2005/8/layout/orgChart1"/>
    <dgm:cxn modelId="{DA893224-7520-4B26-8F9D-E725F7351458}" srcId="{D9E5AA02-A597-428C-87AD-73158B80291E}" destId="{E8694211-ADFC-41E4-9475-7E11C841E9AF}" srcOrd="0" destOrd="0" parTransId="{AF9BA9D2-71EF-4D2F-9729-17813270F02B}" sibTransId="{277C2EBC-BF49-49B6-9F79-C567E34DC43C}"/>
    <dgm:cxn modelId="{E08E3324-EFB3-4A58-B3D1-4D77B76BF779}" type="presOf" srcId="{6B4614A8-234C-470A-8BE1-2F52F6AD863E}" destId="{D7682E18-3468-455F-BEAD-AE021D4B8DAF}" srcOrd="0" destOrd="0" presId="urn:microsoft.com/office/officeart/2005/8/layout/orgChart1"/>
    <dgm:cxn modelId="{C6D64024-C3B8-4C6E-B211-9A6FAD10F82E}" type="presOf" srcId="{CCB0DBE9-C127-4FB2-8D72-9D7D669C71C7}" destId="{AE155569-1982-4672-AB26-E97532025229}" srcOrd="0" destOrd="0" presId="urn:microsoft.com/office/officeart/2005/8/layout/orgChart1"/>
    <dgm:cxn modelId="{7B5EC624-FC06-462E-AF56-A0A2EEE38C8E}" type="presOf" srcId="{5FFFFEC8-9381-4B34-9889-4D04A7ECE10F}" destId="{17DC59A9-AFB7-420E-8C75-5E88009BF025}" srcOrd="0" destOrd="0" presId="urn:microsoft.com/office/officeart/2005/8/layout/orgChart1"/>
    <dgm:cxn modelId="{8DBC2728-DD45-464C-B5BB-1A7E10BE363D}" srcId="{AC0ABBFD-CBAE-4F86-BFDC-94C0A4A004E5}" destId="{FBB27574-7572-4A7F-850A-2C35159B1919}" srcOrd="1" destOrd="0" parTransId="{E29B3279-3AF4-4720-97EE-FEE1750D2CDF}" sibTransId="{5EEC30EC-A9D9-45A3-8D22-C6EC235199CD}"/>
    <dgm:cxn modelId="{D6377428-2BD2-41E9-BA17-E05827028A73}" type="presOf" srcId="{55E232E9-9938-4932-AAB1-3F002F3CBF87}" destId="{29CD3FFF-6139-42B2-90D0-C5D932A650D3}" srcOrd="1" destOrd="0" presId="urn:microsoft.com/office/officeart/2005/8/layout/orgChart1"/>
    <dgm:cxn modelId="{CF789028-71D9-4ECA-B9CA-2A4BE9A83A56}" type="presOf" srcId="{E7057008-7EDF-40CA-92EC-4BAD16A6FBA7}" destId="{3AE663C6-E22E-4718-BD77-C32DE5D5CCAF}" srcOrd="1" destOrd="0" presId="urn:microsoft.com/office/officeart/2005/8/layout/orgChart1"/>
    <dgm:cxn modelId="{7BCA3C29-D971-4EF2-9E6D-5D458F2622DD}" type="presOf" srcId="{B925B443-24ED-4DD1-A1AE-ED74C08AF2FF}" destId="{787B0B9D-43B3-4386-AAEE-0914A0EFDCFC}" srcOrd="0" destOrd="0" presId="urn:microsoft.com/office/officeart/2005/8/layout/orgChart1"/>
    <dgm:cxn modelId="{17391B2D-CB23-4220-8BC8-E8222D6AB3F1}" type="presOf" srcId="{E95614D9-98BD-4093-B8FD-B292C7BBB6F9}" destId="{6AB6E316-D7D2-4850-AD56-8A8BB8698F47}" srcOrd="0" destOrd="0" presId="urn:microsoft.com/office/officeart/2005/8/layout/orgChart1"/>
    <dgm:cxn modelId="{3E674F2E-BFC5-420D-B21A-03289036741E}" type="presOf" srcId="{7901A9B0-EC47-4089-9918-E593AB34470E}" destId="{C0AA92C1-C4B6-49C8-A5D2-BA9285ECEEE1}" srcOrd="1" destOrd="0" presId="urn:microsoft.com/office/officeart/2005/8/layout/orgChart1"/>
    <dgm:cxn modelId="{6B1FB62E-0451-4D4B-92D1-6FDF33F37C5F}" srcId="{AAB6C997-9DAC-4A6F-A9CA-B1FB3A99491D}" destId="{7FFB6084-251C-4590-AB4A-9FBDA79DD054}" srcOrd="1" destOrd="0" parTransId="{5B03F1EB-1EC8-47C2-89AE-D8AC1F2AA820}" sibTransId="{C91D384E-D53D-44EA-8125-E29D880AA755}"/>
    <dgm:cxn modelId="{31F3C82E-1E01-40C8-96DF-D75F5745E1A7}" type="presOf" srcId="{AAB6C997-9DAC-4A6F-A9CA-B1FB3A99491D}" destId="{1F9D5725-68B2-4423-A255-3A32020E53FE}" srcOrd="1" destOrd="0" presId="urn:microsoft.com/office/officeart/2005/8/layout/orgChart1"/>
    <dgm:cxn modelId="{3CC23430-7123-461C-9321-A8551C3C1D98}" srcId="{AAB6C997-9DAC-4A6F-A9CA-B1FB3A99491D}" destId="{9DBA147F-EDED-47E2-95C8-3141A217F44B}" srcOrd="0" destOrd="0" parTransId="{B52BF987-0E23-4543-A5CC-73412AC3AB39}" sibTransId="{98F2131E-3346-4508-BFF0-992B154FF991}"/>
    <dgm:cxn modelId="{9C65D430-B188-4A62-A195-473BEFD22367}" type="presOf" srcId="{F765F48B-A887-406A-9537-EA2DDAE9E049}" destId="{CC67B39C-1AF3-4B32-825A-705DE96B6353}" srcOrd="1" destOrd="0" presId="urn:microsoft.com/office/officeart/2005/8/layout/orgChart1"/>
    <dgm:cxn modelId="{5642A035-85BE-4490-810A-9B97D258FBAD}" type="presOf" srcId="{701C3F0C-8250-49AD-8441-852AFBC1557B}" destId="{C4AAA5CE-FB68-4A69-A189-00CB420B5969}" srcOrd="0" destOrd="0" presId="urn:microsoft.com/office/officeart/2005/8/layout/orgChart1"/>
    <dgm:cxn modelId="{4A3D0937-A1C6-4FBC-A522-BC5396052FD7}" type="presOf" srcId="{82CCB763-45DE-4C84-8B13-ACFC2E7D3C97}" destId="{DD2EF359-1475-4ACF-8C31-1CD25D0EAF59}" srcOrd="0" destOrd="0" presId="urn:microsoft.com/office/officeart/2005/8/layout/orgChart1"/>
    <dgm:cxn modelId="{19669D38-43F0-4B5E-A2A4-2B82FD056340}" type="presOf" srcId="{F053FBF5-0FBF-4CC2-B4BC-26FAA45FEB84}" destId="{85A2217B-4418-4544-9F9B-1A9D4D53FD66}" srcOrd="0" destOrd="0" presId="urn:microsoft.com/office/officeart/2005/8/layout/orgChart1"/>
    <dgm:cxn modelId="{DC59AD3C-BCDF-4EDB-9C75-2C3BA51432E9}" srcId="{AAB6C997-9DAC-4A6F-A9CA-B1FB3A99491D}" destId="{B925B443-24ED-4DD1-A1AE-ED74C08AF2FF}" srcOrd="2" destOrd="0" parTransId="{4A8E1111-245C-4392-A31D-1036BAADF143}" sibTransId="{AA381ABB-B03A-42A4-AFE9-B62C10A4D873}"/>
    <dgm:cxn modelId="{D4A24C3E-CE2D-41E4-AAB3-75D93D403672}" type="presOf" srcId="{DC3528D8-2FE9-4117-99F3-3F5FE2389107}" destId="{222D760D-8F41-4B5F-BFDC-BB89FD65C90E}" srcOrd="1" destOrd="0" presId="urn:microsoft.com/office/officeart/2005/8/layout/orgChart1"/>
    <dgm:cxn modelId="{783D4B3F-A76E-4405-814C-151B47579B3F}" srcId="{701C3F0C-8250-49AD-8441-852AFBC1557B}" destId="{66E7AF31-B35D-49DE-BE15-4C6C5AD3FF07}" srcOrd="1" destOrd="0" parTransId="{713A08E2-E601-441A-8698-59A77EB37426}" sibTransId="{ECB0F570-1F5F-43A8-943C-7BAB92CEADAA}"/>
    <dgm:cxn modelId="{70B4AC40-8B2D-4AF7-9FF1-501FC34A4F53}" type="presOf" srcId="{BF73724A-1E57-4C66-AE25-6D26ACEAF134}" destId="{979DCF51-6EF8-492F-B987-CBB67F797DD9}" srcOrd="0" destOrd="0" presId="urn:microsoft.com/office/officeart/2005/8/layout/orgChart1"/>
    <dgm:cxn modelId="{DB75CB40-BF00-408F-AF22-5864705389F9}" type="presOf" srcId="{F569086F-DC12-454D-99BA-7DBA67CF038C}" destId="{7FFD2F15-9461-4651-9581-1EF8324D460D}" srcOrd="0" destOrd="0" presId="urn:microsoft.com/office/officeart/2005/8/layout/orgChart1"/>
    <dgm:cxn modelId="{433CDA5C-FD3B-45AD-994A-66A45EB59DED}" type="presOf" srcId="{ADBD2554-7C47-49EA-B4D2-8C20CF9A090D}" destId="{C4858EF8-3247-4571-81D4-123308E6D97B}" srcOrd="1" destOrd="0" presId="urn:microsoft.com/office/officeart/2005/8/layout/orgChart1"/>
    <dgm:cxn modelId="{F197795D-41A5-466D-9A11-012A453A9D9A}" type="presOf" srcId="{55E232E9-9938-4932-AAB1-3F002F3CBF87}" destId="{1701C543-6A4F-46CB-9DC2-FF15B4E8AEB4}" srcOrd="0" destOrd="0" presId="urn:microsoft.com/office/officeart/2005/8/layout/orgChart1"/>
    <dgm:cxn modelId="{A1A02E60-AC0F-4516-BAE6-ED2999444928}" type="presOf" srcId="{A3ED625A-4937-4709-9592-206C21E7FA58}" destId="{4866624A-7C29-4105-8325-D083AD67AE94}" srcOrd="0" destOrd="0" presId="urn:microsoft.com/office/officeart/2005/8/layout/orgChart1"/>
    <dgm:cxn modelId="{264A2E41-D26C-4186-8193-C94ABACE9801}" type="presOf" srcId="{FBB27574-7572-4A7F-850A-2C35159B1919}" destId="{CC9145AF-5E6A-439C-B4E5-2555CB83F51C}" srcOrd="0" destOrd="0" presId="urn:microsoft.com/office/officeart/2005/8/layout/orgChart1"/>
    <dgm:cxn modelId="{65818B62-BF1C-4B9A-8E8F-84429A359E64}" srcId="{CD2D361D-65FA-470B-88B8-E97879DD6206}" destId="{AAB6C997-9DAC-4A6F-A9CA-B1FB3A99491D}" srcOrd="7" destOrd="0" parTransId="{31C69D60-BC66-40DA-A385-B65AAFC08359}" sibTransId="{98D04926-60C7-4108-9E24-7BA9EA55664F}"/>
    <dgm:cxn modelId="{8888B262-A8E4-48D9-BA5A-D35E63861665}" type="presOf" srcId="{0777B2B5-9197-403F-94B9-A2926501899B}" destId="{3E568B2D-6ECF-4AA5-85D6-36DD91B6A48C}" srcOrd="0" destOrd="0" presId="urn:microsoft.com/office/officeart/2005/8/layout/orgChart1"/>
    <dgm:cxn modelId="{01EE7744-4BC7-4E31-9592-9F78DB634A62}" type="presOf" srcId="{D4276413-E1FE-4324-994C-0BCC24C39B49}" destId="{6E03D7EC-26C7-4573-9739-E35FB1E22CA2}" srcOrd="0" destOrd="0" presId="urn:microsoft.com/office/officeart/2005/8/layout/orgChart1"/>
    <dgm:cxn modelId="{93B23546-B420-4E0F-A918-93ACCD58DDD2}" type="presOf" srcId="{67AE5B4C-D26A-42CE-AC40-CA36216E8B19}" destId="{30305D37-62BA-4158-9890-F221CF96EC7E}" srcOrd="0" destOrd="0" presId="urn:microsoft.com/office/officeart/2005/8/layout/orgChart1"/>
    <dgm:cxn modelId="{D7970F4A-DBA9-4913-9973-ADCAD2A5004C}" type="presOf" srcId="{FDDDB385-C365-44D2-AE71-928AE1913897}" destId="{8B773221-220D-4898-8D98-08F49344487C}" srcOrd="0" destOrd="0" presId="urn:microsoft.com/office/officeart/2005/8/layout/orgChart1"/>
    <dgm:cxn modelId="{74624A6B-0A03-4776-BFB8-3B26106C8D65}" type="presOf" srcId="{088876EC-6D67-474B-80FE-477805F02C6D}" destId="{94A01C33-78C8-4344-9128-B55F3F2C9237}" srcOrd="0" destOrd="0" presId="urn:microsoft.com/office/officeart/2005/8/layout/orgChart1"/>
    <dgm:cxn modelId="{DF96086C-199C-4BD1-9AA0-99C73DF5A6F4}" type="presOf" srcId="{76BC3A83-436A-4642-9BC1-6E61DF85D7DD}" destId="{B44132F0-A963-43E7-86C0-239206C29D66}" srcOrd="1" destOrd="0" presId="urn:microsoft.com/office/officeart/2005/8/layout/orgChart1"/>
    <dgm:cxn modelId="{8D278C6C-104E-493C-87A5-DD4BB92B6585}" type="presOf" srcId="{CD2D361D-65FA-470B-88B8-E97879DD6206}" destId="{217B29B4-E3AE-457E-BCF0-96A4FFCBA3D9}" srcOrd="0" destOrd="0" presId="urn:microsoft.com/office/officeart/2005/8/layout/orgChart1"/>
    <dgm:cxn modelId="{70A88B6D-C260-4AE1-A26C-1AFA5081DE19}" type="presOf" srcId="{E761330D-BD74-413F-8BB4-A1EF5632479C}" destId="{89074E74-E1DF-4FA4-872F-5DDEDCC0AF87}" srcOrd="0" destOrd="0" presId="urn:microsoft.com/office/officeart/2005/8/layout/orgChart1"/>
    <dgm:cxn modelId="{814A7B4F-3A53-4C41-963D-40BBFC00BEF4}" type="presOf" srcId="{3D70E44F-4830-4FC6-BFFE-8E3CC36CD454}" destId="{66218ECD-CD18-4C66-ADD4-AD5B77A6D4BE}" srcOrd="1" destOrd="0" presId="urn:microsoft.com/office/officeart/2005/8/layout/orgChart1"/>
    <dgm:cxn modelId="{5EF22251-8738-467B-BA2D-9C0DDF81949C}" type="presOf" srcId="{F28D2FF9-6C46-4E7D-8ADF-9E191295855A}" destId="{724D9F9C-CD94-444A-98EB-A47BC99F7B6E}" srcOrd="1" destOrd="0" presId="urn:microsoft.com/office/officeart/2005/8/layout/orgChart1"/>
    <dgm:cxn modelId="{CE30DF51-D8F9-4716-8554-7E0FB2C26FEA}" type="presOf" srcId="{AC0ABBFD-CBAE-4F86-BFDC-94C0A4A004E5}" destId="{3380C2E4-9E32-4478-8697-9F36586B3FC8}" srcOrd="0" destOrd="0" presId="urn:microsoft.com/office/officeart/2005/8/layout/orgChart1"/>
    <dgm:cxn modelId="{3B6A2573-7581-4B2A-AE6D-3BD1AA075171}" type="presOf" srcId="{F765F48B-A887-406A-9537-EA2DDAE9E049}" destId="{7D395DFA-D626-4F50-9599-A74BB2B24E74}" srcOrd="0" destOrd="0" presId="urn:microsoft.com/office/officeart/2005/8/layout/orgChart1"/>
    <dgm:cxn modelId="{C70B4153-0DCA-4341-BF12-BDDD11F487B7}" type="presOf" srcId="{E7057008-7EDF-40CA-92EC-4BAD16A6FBA7}" destId="{7F537277-FB3D-476A-BBDD-554BA2633393}" srcOrd="0" destOrd="0" presId="urn:microsoft.com/office/officeart/2005/8/layout/orgChart1"/>
    <dgm:cxn modelId="{1ED7AE54-7940-4DDD-928E-96C51C787A91}" type="presOf" srcId="{4F5519DD-81CB-4DE4-83E4-95779F4A60A1}" destId="{D8FDF953-FFC7-4BEB-8616-296601E0C269}" srcOrd="0" destOrd="0" presId="urn:microsoft.com/office/officeart/2005/8/layout/orgChart1"/>
    <dgm:cxn modelId="{4E63B456-7BF4-421A-910F-B90975E5DBED}" type="presOf" srcId="{713A08E2-E601-441A-8698-59A77EB37426}" destId="{22821B10-019F-4243-8205-DD1C378A477D}" srcOrd="0" destOrd="0" presId="urn:microsoft.com/office/officeart/2005/8/layout/orgChart1"/>
    <dgm:cxn modelId="{40556777-FA88-49A3-A9AF-E123DA890884}" type="presOf" srcId="{F569086F-DC12-454D-99BA-7DBA67CF038C}" destId="{A39D7A40-BA23-4FEC-909A-CD4ADAA56F2C}" srcOrd="1" destOrd="0" presId="urn:microsoft.com/office/officeart/2005/8/layout/orgChart1"/>
    <dgm:cxn modelId="{E9BC1E58-7196-41BE-B263-764EABB9D9E8}" srcId="{AC0ABBFD-CBAE-4F86-BFDC-94C0A4A004E5}" destId="{F28D2FF9-6C46-4E7D-8ADF-9E191295855A}" srcOrd="2" destOrd="0" parTransId="{9750B7FE-EF0D-44E2-B769-E9C94212D9D0}" sibTransId="{7D64DF0A-137F-437C-B850-13D262E91164}"/>
    <dgm:cxn modelId="{0CAE137A-68A1-4D9D-A739-E5D647272E99}" srcId="{F569086F-DC12-454D-99BA-7DBA67CF038C}" destId="{E7057008-7EDF-40CA-92EC-4BAD16A6FBA7}" srcOrd="2" destOrd="0" parTransId="{02BDABBE-56AB-40A7-B171-D69C157B1AA7}" sibTransId="{5A69F1F9-F522-4450-A31A-E8D5D6E04508}"/>
    <dgm:cxn modelId="{85DF8C5A-A297-45A5-B8E4-D83708DA1C94}" srcId="{701C3F0C-8250-49AD-8441-852AFBC1557B}" destId="{76BC3A83-436A-4642-9BC1-6E61DF85D7DD}" srcOrd="3" destOrd="0" parTransId="{E761330D-BD74-413F-8BB4-A1EF5632479C}" sibTransId="{C4FE9EB6-66EA-4587-8AE9-9A1E0A68801C}"/>
    <dgm:cxn modelId="{720D5E7C-3853-409A-83C9-513F28DAA121}" srcId="{F569086F-DC12-454D-99BA-7DBA67CF038C}" destId="{7EC90C44-8148-4BE2-9403-E69D0F825D8F}" srcOrd="1" destOrd="0" parTransId="{D4276413-E1FE-4324-994C-0BCC24C39B49}" sibTransId="{0213FB55-907F-4F0D-A889-33087B1243D3}"/>
    <dgm:cxn modelId="{5A33D37D-0B05-4B60-AB31-C4521E5E554C}" type="presOf" srcId="{4BE543B6-C6BD-4E2E-97E2-D87A24848868}" destId="{CE5BA0C6-F13F-4FE5-A32D-D6608B406AAB}" srcOrd="0" destOrd="0" presId="urn:microsoft.com/office/officeart/2005/8/layout/orgChart1"/>
    <dgm:cxn modelId="{DF95207F-02BA-4F60-9FD9-7726AEB1CFE9}" type="presOf" srcId="{66E7AF31-B35D-49DE-BE15-4C6C5AD3FF07}" destId="{10F3A31D-2631-4323-8DE9-2174FE41D2F7}" srcOrd="0" destOrd="0" presId="urn:microsoft.com/office/officeart/2005/8/layout/orgChart1"/>
    <dgm:cxn modelId="{4F40447F-FDCD-4376-BFAA-3A2D8CCB692B}" type="presOf" srcId="{AAB6C997-9DAC-4A6F-A9CA-B1FB3A99491D}" destId="{93382EB5-20A9-495B-A393-56EB7C2A3CAC}" srcOrd="0" destOrd="0" presId="urn:microsoft.com/office/officeart/2005/8/layout/orgChart1"/>
    <dgm:cxn modelId="{3DB16083-295A-408F-8029-33CB8063C14A}" type="presOf" srcId="{35025D91-B084-47E3-B255-064429A8EF0D}" destId="{594FD008-74DC-42E5-ACF9-2EB82ABFFB20}" srcOrd="0" destOrd="0" presId="urn:microsoft.com/office/officeart/2005/8/layout/orgChart1"/>
    <dgm:cxn modelId="{165A0985-3080-422B-86E2-A33B234C0458}" type="presOf" srcId="{B925B443-24ED-4DD1-A1AE-ED74C08AF2FF}" destId="{49D11D39-0508-4497-ACF2-1D431AE05F53}" srcOrd="1" destOrd="0" presId="urn:microsoft.com/office/officeart/2005/8/layout/orgChart1"/>
    <dgm:cxn modelId="{AA59E887-0670-4E55-88D2-F4B2625ECEDC}" type="presOf" srcId="{5AD55036-B7EA-4E23-BB07-602F6F6B29E0}" destId="{D07979B0-68CC-4B1A-8201-115A462D13B7}" srcOrd="0" destOrd="0" presId="urn:microsoft.com/office/officeart/2005/8/layout/orgChart1"/>
    <dgm:cxn modelId="{9126A688-FA8E-4076-8DCE-7B2360B42F23}" type="presOf" srcId="{ED81351B-3323-47C7-A091-CF717A6F31B3}" destId="{627CF763-F9F6-4A40-AC7B-B75195899DDB}" srcOrd="0" destOrd="0" presId="urn:microsoft.com/office/officeart/2005/8/layout/orgChart1"/>
    <dgm:cxn modelId="{895A178A-BFA3-4EC5-8A6F-B4B34B502B7D}" type="presOf" srcId="{1BFAEBFF-CB2F-44B7-A501-43412DB7C527}" destId="{99193D70-5753-40F3-BAD2-D8F77CDEFDA3}" srcOrd="0" destOrd="0" presId="urn:microsoft.com/office/officeart/2005/8/layout/orgChart1"/>
    <dgm:cxn modelId="{13F5348B-B1C3-481A-96DE-4A2F872A1B40}" srcId="{CD2D361D-65FA-470B-88B8-E97879DD6206}" destId="{F569086F-DC12-454D-99BA-7DBA67CF038C}" srcOrd="4" destOrd="0" parTransId="{ED003731-1008-4EBB-B9E7-7DF7C1597A06}" sibTransId="{029C7BBD-ABF8-4A4C-96B8-3F3EB4D0E5E4}"/>
    <dgm:cxn modelId="{D449818B-1030-40D7-A045-C2C56F4E8623}" type="presOf" srcId="{E8694211-ADFC-41E4-9475-7E11C841E9AF}" destId="{C4334F95-7ACE-4701-A4DC-A714AF622478}" srcOrd="1" destOrd="0" presId="urn:microsoft.com/office/officeart/2005/8/layout/orgChart1"/>
    <dgm:cxn modelId="{D5CDB28C-C5F2-4BCB-BEB9-0ADC568B9AA7}" type="presOf" srcId="{E9E2FE9C-3D6D-4778-BE3C-3E5F43DCCE04}" destId="{A0EE661B-A1E4-44EA-9C05-0B8A252B531D}" srcOrd="0" destOrd="0" presId="urn:microsoft.com/office/officeart/2005/8/layout/orgChart1"/>
    <dgm:cxn modelId="{9928278E-EE2B-4F61-AC0A-5343838551A8}" srcId="{6BC706CF-1431-4514-B084-73321BBF589B}" destId="{84B28DE2-E72B-4041-BA19-03F8135A8ECD}" srcOrd="2" destOrd="0" parTransId="{123D1A59-115A-4F04-8EB4-47F3B565536C}" sibTransId="{1C57AFC4-7E20-47B9-92B7-6BE129B29CE4}"/>
    <dgm:cxn modelId="{F331808F-785E-4B02-AADC-23B8510CD48E}" type="presOf" srcId="{DC3528D8-2FE9-4117-99F3-3F5FE2389107}" destId="{45172C75-849F-4CC2-A149-2A44DC98EF23}" srcOrd="0" destOrd="0" presId="urn:microsoft.com/office/officeart/2005/8/layout/orgChart1"/>
    <dgm:cxn modelId="{DF3C2792-C99A-4A74-987A-BCB4420693A3}" type="presOf" srcId="{B52BF987-0E23-4543-A5CC-73412AC3AB39}" destId="{52141E9B-3080-4B60-B58F-FF688C9A55D6}" srcOrd="0" destOrd="0" presId="urn:microsoft.com/office/officeart/2005/8/layout/orgChart1"/>
    <dgm:cxn modelId="{E3526092-E501-4772-9B52-3EB842B874B7}" srcId="{6BC706CF-1431-4514-B084-73321BBF589B}" destId="{7901A9B0-EC47-4089-9918-E593AB34470E}" srcOrd="1" destOrd="0" parTransId="{60CAC8DA-1C8A-4EBD-8E33-D8AD956F5E56}" sibTransId="{2A423D08-0308-475C-9A92-E573F25FD959}"/>
    <dgm:cxn modelId="{D11E4C94-9290-492F-8096-84331B64B14F}" type="presOf" srcId="{66E7AF31-B35D-49DE-BE15-4C6C5AD3FF07}" destId="{C9EF65FE-1CBA-42AB-92A9-555720743D41}" srcOrd="1" destOrd="0" presId="urn:microsoft.com/office/officeart/2005/8/layout/orgChart1"/>
    <dgm:cxn modelId="{F3A2F895-6DD3-4147-927A-4FCB6E256437}" type="presOf" srcId="{0EF181C2-23C3-404A-B6C3-DEBAF1138008}" destId="{7F397E06-4B59-4CB7-B25D-D278DAC89DFD}" srcOrd="0" destOrd="0" presId="urn:microsoft.com/office/officeart/2005/8/layout/orgChart1"/>
    <dgm:cxn modelId="{9A927E96-4D67-419F-8E74-F87342A5D704}" srcId="{6BC706CF-1431-4514-B084-73321BBF589B}" destId="{ADBD2554-7C47-49EA-B4D2-8C20CF9A090D}" srcOrd="0" destOrd="0" parTransId="{2045FFC9-6F73-42B1-B6C9-C1B8B5A4D21C}" sibTransId="{05298D73-11CF-452D-8C26-1F6D23274B12}"/>
    <dgm:cxn modelId="{F5EC2E97-FE24-42B6-BCC3-3D18EAF22B53}" type="presOf" srcId="{6BC706CF-1431-4514-B084-73321BBF589B}" destId="{39D7143E-1DF7-4260-AB3C-F090878134B2}" srcOrd="0" destOrd="0" presId="urn:microsoft.com/office/officeart/2005/8/layout/orgChart1"/>
    <dgm:cxn modelId="{3D6FDE9E-8F5A-42CC-A78D-346BAF7F7B49}" type="presOf" srcId="{701C3F0C-8250-49AD-8441-852AFBC1557B}" destId="{DF0ACEEE-4B3D-4B8F-98BA-3C293EF14739}" srcOrd="1" destOrd="0" presId="urn:microsoft.com/office/officeart/2005/8/layout/orgChart1"/>
    <dgm:cxn modelId="{160992A0-BEEF-44A7-BC41-25D567189AAB}" type="presOf" srcId="{89F80562-9D13-4AD3-86B7-1B9E108F7C76}" destId="{3DBAAD82-FF00-46E1-9D1A-45877AE45067}" srcOrd="0" destOrd="0" presId="urn:microsoft.com/office/officeart/2005/8/layout/orgChart1"/>
    <dgm:cxn modelId="{B974F4A0-8AFE-4F94-80B8-3F5A943A3D62}" type="presOf" srcId="{84B28DE2-E72B-4041-BA19-03F8135A8ECD}" destId="{E17EA5B1-438D-454E-BD3B-61AC071ED3AC}" srcOrd="0" destOrd="0" presId="urn:microsoft.com/office/officeart/2005/8/layout/orgChart1"/>
    <dgm:cxn modelId="{D1DEB9A4-DCFF-442A-BCD6-E8A43AFA3877}" type="presOf" srcId="{7EC90C44-8148-4BE2-9403-E69D0F825D8F}" destId="{2F283937-4808-433E-8206-DD60E4356404}" srcOrd="1" destOrd="0" presId="urn:microsoft.com/office/officeart/2005/8/layout/orgChart1"/>
    <dgm:cxn modelId="{75A284A5-9F01-41AE-8443-CEC84999E720}" srcId="{5FB6F8FC-F11A-45FE-8DF2-7FC2DA1E059A}" destId="{E95614D9-98BD-4093-B8FD-B292C7BBB6F9}" srcOrd="0" destOrd="0" parTransId="{82CCB763-45DE-4C84-8B13-ACFC2E7D3C97}" sibTransId="{016C516F-5739-4CD3-9563-B10FD544F18B}"/>
    <dgm:cxn modelId="{37E1B7A5-6B95-41D7-B0AC-A06D5453ED8A}" type="presOf" srcId="{ADBD2554-7C47-49EA-B4D2-8C20CF9A090D}" destId="{23C79C8B-7506-449F-9FFC-473F5124E8E4}" srcOrd="0" destOrd="0" presId="urn:microsoft.com/office/officeart/2005/8/layout/orgChart1"/>
    <dgm:cxn modelId="{40FFC1A7-B592-4A9E-AA7C-D01B763FC385}" type="presOf" srcId="{CD2D361D-65FA-470B-88B8-E97879DD6206}" destId="{338ABA43-6DB0-472E-8A4F-3AC4A826E4D3}" srcOrd="1" destOrd="0" presId="urn:microsoft.com/office/officeart/2005/8/layout/orgChart1"/>
    <dgm:cxn modelId="{2E83E9A7-C611-44A2-AF33-10DD8C0A4F98}" type="presOf" srcId="{7FFB6084-251C-4590-AB4A-9FBDA79DD054}" destId="{1F285E16-926D-474C-97EC-85E8A8E0C30A}" srcOrd="0" destOrd="0" presId="urn:microsoft.com/office/officeart/2005/8/layout/orgChart1"/>
    <dgm:cxn modelId="{94D138A9-E305-42F4-88BB-C80C062D094B}" type="presOf" srcId="{AD56B55E-28DC-454A-AB50-6C83D10F2287}" destId="{8D8B324E-4BF6-4F50-A88B-20FB3EF55806}" srcOrd="0" destOrd="0" presId="urn:microsoft.com/office/officeart/2005/8/layout/orgChart1"/>
    <dgm:cxn modelId="{C51F8BAA-6648-4925-B2D8-B0598DF36262}" type="presOf" srcId="{AD56B55E-28DC-454A-AB50-6C83D10F2287}" destId="{A3C2EE39-BEC7-43D6-A1F3-020EAB18D1CE}" srcOrd="1" destOrd="0" presId="urn:microsoft.com/office/officeart/2005/8/layout/orgChart1"/>
    <dgm:cxn modelId="{67DAF6AB-28D5-408D-B86D-D9D1BEF8228A}" type="presOf" srcId="{C1B32E3F-8798-4BD7-90B1-23536ED32569}" destId="{EE22BC92-E492-409C-9006-205A185C8394}" srcOrd="0" destOrd="0" presId="urn:microsoft.com/office/officeart/2005/8/layout/orgChart1"/>
    <dgm:cxn modelId="{99DDB1AF-3D88-408B-A826-001F393F7E79}" type="presOf" srcId="{ED003731-1008-4EBB-B9E7-7DF7C1597A06}" destId="{274C5B3F-A9BB-4624-867A-78C452BAA0DB}" srcOrd="0" destOrd="0" presId="urn:microsoft.com/office/officeart/2005/8/layout/orgChart1"/>
    <dgm:cxn modelId="{90B5A4B0-4044-4482-B3F4-73C4F7929222}" type="presOf" srcId="{CD8D45EC-FCC6-44C6-8645-4BA9B91FB46D}" destId="{C9600A88-F0E8-47FC-999A-93ED09CE7B32}" srcOrd="0" destOrd="0" presId="urn:microsoft.com/office/officeart/2005/8/layout/orgChart1"/>
    <dgm:cxn modelId="{79ECB3B1-A0CD-4CC9-A6BE-8B3466117BE5}" srcId="{55E232E9-9938-4932-AAB1-3F002F3CBF87}" destId="{6439FBE3-F2DA-47F7-93A5-EBCFD267D5C6}" srcOrd="0" destOrd="0" parTransId="{4BE543B6-C6BD-4E2E-97E2-D87A24848868}" sibTransId="{F358D929-3FBF-45D1-BFF0-4264F62C7305}"/>
    <dgm:cxn modelId="{4B6ED8B1-FCB6-46DC-8F5C-9A392279C186}" type="presOf" srcId="{5AD55036-B7EA-4E23-BB07-602F6F6B29E0}" destId="{43512867-5ABB-465D-8464-6C1A380CE479}" srcOrd="1" destOrd="0" presId="urn:microsoft.com/office/officeart/2005/8/layout/orgChart1"/>
    <dgm:cxn modelId="{C366EEB3-EE7B-4EF9-9FAA-02616A428ECC}" type="presOf" srcId="{6439FBE3-F2DA-47F7-93A5-EBCFD267D5C6}" destId="{B8AB14B0-D181-4239-8787-83DDCE567DA3}" srcOrd="0" destOrd="0" presId="urn:microsoft.com/office/officeart/2005/8/layout/orgChart1"/>
    <dgm:cxn modelId="{CE45F1B4-8412-4736-93FB-B9EBCC57371D}" srcId="{5FB6F8FC-F11A-45FE-8DF2-7FC2DA1E059A}" destId="{2629821A-22D5-44C0-AB9E-BFABC605C8E1}" srcOrd="1" destOrd="0" parTransId="{FDDDB385-C365-44D2-AE71-928AE1913897}" sibTransId="{C85CD234-44A4-4DE0-B77A-E0F1996F4C2A}"/>
    <dgm:cxn modelId="{BFAB43B7-3538-404E-872C-EAF7C842FEF1}" type="presOf" srcId="{5B03F1EB-1EC8-47C2-89AE-D8AC1F2AA820}" destId="{76B1ABE0-D773-4FEF-B421-3C40394D4697}" srcOrd="0" destOrd="0" presId="urn:microsoft.com/office/officeart/2005/8/layout/orgChart1"/>
    <dgm:cxn modelId="{062FB0B7-F22D-422A-BF73-18CAA3295A4B}" type="presOf" srcId="{3D70E44F-4830-4FC6-BFFE-8E3CC36CD454}" destId="{C0002028-024D-45C0-9380-F2E1829E2185}" srcOrd="0" destOrd="0" presId="urn:microsoft.com/office/officeart/2005/8/layout/orgChart1"/>
    <dgm:cxn modelId="{5E9B50B8-4F91-4DAA-980A-932C5A9630C3}" type="presOf" srcId="{C1B32E3F-8798-4BD7-90B1-23536ED32569}" destId="{195E4ACA-2516-41F0-9D03-F34E406682ED}" srcOrd="1" destOrd="0" presId="urn:microsoft.com/office/officeart/2005/8/layout/orgChart1"/>
    <dgm:cxn modelId="{1AEA3CC5-12D5-4E49-B8B7-F48640669B19}" type="presOf" srcId="{5FB6F8FC-F11A-45FE-8DF2-7FC2DA1E059A}" destId="{9C0E147B-A93E-4321-8F15-C438DA1E392C}" srcOrd="0" destOrd="0" presId="urn:microsoft.com/office/officeart/2005/8/layout/orgChart1"/>
    <dgm:cxn modelId="{64E19EC5-C257-4DC6-B6FE-009DF137D519}" type="presOf" srcId="{AF9BA9D2-71EF-4D2F-9729-17813270F02B}" destId="{7527CCCF-5AAE-46B5-883C-0A452C12E1E5}" srcOrd="0" destOrd="0" presId="urn:microsoft.com/office/officeart/2005/8/layout/orgChart1"/>
    <dgm:cxn modelId="{18BFE5C5-0411-46CD-A0CF-6016333FB4D8}" srcId="{5FB6F8FC-F11A-45FE-8DF2-7FC2DA1E059A}" destId="{AD56B55E-28DC-454A-AB50-6C83D10F2287}" srcOrd="2" destOrd="0" parTransId="{5FFFFEC8-9381-4B34-9889-4D04A7ECE10F}" sibTransId="{E936E434-3B2C-4305-B9A4-D09AE494168C}"/>
    <dgm:cxn modelId="{C368A9C6-9A40-4EC4-815B-6D957FDD536E}" srcId="{6BC706CF-1431-4514-B084-73321BBF589B}" destId="{C1B32E3F-8798-4BD7-90B1-23536ED32569}" srcOrd="4" destOrd="0" parTransId="{ED81351B-3323-47C7-A091-CF717A6F31B3}" sibTransId="{F4B340DB-D11F-4295-96F4-8F9D0BE46DCB}"/>
    <dgm:cxn modelId="{804E2AC8-C762-464B-889A-286B071FB929}" srcId="{701C3F0C-8250-49AD-8441-852AFBC1557B}" destId="{5AD55036-B7EA-4E23-BB07-602F6F6B29E0}" srcOrd="0" destOrd="0" parTransId="{0EF181C2-23C3-404A-B6C3-DEBAF1138008}" sibTransId="{4884CA79-50DC-4D8C-BD82-77643512FEF8}"/>
    <dgm:cxn modelId="{93C77FC9-0C05-46A2-AB6B-CD16D9D95D69}" type="presOf" srcId="{5C2AC89F-D7E2-486E-89B4-54F8C989686B}" destId="{F1199E75-2BBD-40C1-9324-3CA6E9897989}" srcOrd="0" destOrd="0" presId="urn:microsoft.com/office/officeart/2005/8/layout/orgChart1"/>
    <dgm:cxn modelId="{DE967DCE-D721-43EC-82DB-724F6D952371}" type="presOf" srcId="{84B28DE2-E72B-4041-BA19-03F8135A8ECD}" destId="{3CBE0D0A-49EC-4886-BE5D-CFE45CB929B6}" srcOrd="1" destOrd="0" presId="urn:microsoft.com/office/officeart/2005/8/layout/orgChart1"/>
    <dgm:cxn modelId="{72B0A0CE-EABC-4F34-9537-AEFB6878FF6D}" type="presOf" srcId="{7901A9B0-EC47-4089-9918-E593AB34470E}" destId="{6FBB9505-73B6-410F-95D1-E3F7D1683735}" srcOrd="0" destOrd="0" presId="urn:microsoft.com/office/officeart/2005/8/layout/orgChart1"/>
    <dgm:cxn modelId="{9DAA0BD2-8A7A-4CA5-A14C-35B47AFF42C2}" type="presOf" srcId="{F87659A3-67F6-4E55-9098-F64AB8FA934B}" destId="{D9623C52-90DF-4B2F-B2BF-AC0506286659}" srcOrd="0" destOrd="0" presId="urn:microsoft.com/office/officeart/2005/8/layout/orgChart1"/>
    <dgm:cxn modelId="{537360D3-216A-4BB6-B489-0D8CA2208B8A}" type="presOf" srcId="{0777B2B5-9197-403F-94B9-A2926501899B}" destId="{75D54F95-C16B-4D59-8EFD-B39ACE88E0F2}" srcOrd="1" destOrd="0" presId="urn:microsoft.com/office/officeart/2005/8/layout/orgChart1"/>
    <dgm:cxn modelId="{297ED4D3-BD43-4692-B060-F04576514C8E}" type="presOf" srcId="{A3ED625A-4937-4709-9592-206C21E7FA58}" destId="{577DAA4C-75E4-4C68-A952-9B1AC9DAB6B2}" srcOrd="1" destOrd="0" presId="urn:microsoft.com/office/officeart/2005/8/layout/orgChart1"/>
    <dgm:cxn modelId="{9F2A86D4-6F3C-42BF-BA35-53DF5AA32127}" srcId="{701C3F0C-8250-49AD-8441-852AFBC1557B}" destId="{0777B2B5-9197-403F-94B9-A2926501899B}" srcOrd="2" destOrd="0" parTransId="{7B66C75D-2C7F-4371-A042-A443A3F9BE34}" sibTransId="{D725DF33-4ACA-4D3C-9917-8FB1E2E0B0F0}"/>
    <dgm:cxn modelId="{CE5454D5-CA9E-48CE-A74B-9D1F4C43D679}" type="presOf" srcId="{F28D2FF9-6C46-4E7D-8ADF-9E191295855A}" destId="{0475B41C-164D-4F57-B9E3-EC24F93B0EA6}" srcOrd="0" destOrd="0" presId="urn:microsoft.com/office/officeart/2005/8/layout/orgChart1"/>
    <dgm:cxn modelId="{F3230BDB-A289-4A3E-9F15-512592E193B8}" srcId="{D9E5AA02-A597-428C-87AD-73158B80291E}" destId="{6B4614A8-234C-470A-8BE1-2F52F6AD863E}" srcOrd="1" destOrd="0" parTransId="{CCB0DBE9-C127-4FB2-8D72-9D7D669C71C7}" sibTransId="{A4854E84-537E-42C1-A05B-494669324CA7}"/>
    <dgm:cxn modelId="{ADA010DB-8411-4CFC-B76E-36B1C859E797}" type="presOf" srcId="{088876EC-6D67-474B-80FE-477805F02C6D}" destId="{87A6A014-612C-4826-B2AA-72A76B5DC66F}" srcOrd="1" destOrd="0" presId="urn:microsoft.com/office/officeart/2005/8/layout/orgChart1"/>
    <dgm:cxn modelId="{D167F4DB-CB08-405B-B6AA-E6E4A133EBA4}" type="presOf" srcId="{46314D33-79F3-4BD7-A19D-2D97AB97816A}" destId="{41F0B9D4-341B-4485-B072-DEE150DB355D}" srcOrd="1" destOrd="0" presId="urn:microsoft.com/office/officeart/2005/8/layout/orgChart1"/>
    <dgm:cxn modelId="{AF939BDC-9151-42B3-8BF7-D7B8A2DDB059}" type="presOf" srcId="{839CCB29-8EA9-4E17-9128-B986E8EC9172}" destId="{FFD84F03-4550-47DA-8466-999A166AEEE4}" srcOrd="0" destOrd="0" presId="urn:microsoft.com/office/officeart/2005/8/layout/orgChart1"/>
    <dgm:cxn modelId="{150303DD-282E-4F47-8FBD-056A5AB97931}" srcId="{CD2D361D-65FA-470B-88B8-E97879DD6206}" destId="{6BC706CF-1431-4514-B084-73321BBF589B}" srcOrd="8" destOrd="0" parTransId="{E9E2FE9C-3D6D-4778-BE3C-3E5F43DCCE04}" sibTransId="{6978DE31-EA73-48AB-A317-75A7DEAA1407}"/>
    <dgm:cxn modelId="{AABA61DD-F896-402E-BDBE-A45CFE268FF1}" type="presOf" srcId="{5FB6F8FC-F11A-45FE-8DF2-7FC2DA1E059A}" destId="{89985893-7083-4EB1-B4B5-7F801A1D955E}" srcOrd="1" destOrd="0" presId="urn:microsoft.com/office/officeart/2005/8/layout/orgChart1"/>
    <dgm:cxn modelId="{7178CDE0-56AE-4519-B7DA-2D08CEB5BFC5}" type="presOf" srcId="{2629821A-22D5-44C0-AB9E-BFABC605C8E1}" destId="{F07FE65D-66C4-42DF-A4A3-5D8B1DCC6ED6}" srcOrd="1" destOrd="0" presId="urn:microsoft.com/office/officeart/2005/8/layout/orgChart1"/>
    <dgm:cxn modelId="{417CB1E1-D414-46D4-A046-7F84224F5ED7}" srcId="{CD2D361D-65FA-470B-88B8-E97879DD6206}" destId="{D9E5AA02-A597-428C-87AD-73158B80291E}" srcOrd="9" destOrd="0" parTransId="{5C2AC89F-D7E2-486E-89B4-54F8C989686B}" sibTransId="{06A77816-8635-4467-99E8-598A4B819928}"/>
    <dgm:cxn modelId="{629AB2E4-075C-4C8B-A2C8-0894FF612926}" type="presOf" srcId="{4A8E1111-245C-4392-A31D-1036BAADF143}" destId="{FDFB97A2-4D0B-4289-9F97-034AB553A4B0}" srcOrd="0" destOrd="0" presId="urn:microsoft.com/office/officeart/2005/8/layout/orgChart1"/>
    <dgm:cxn modelId="{73B8BCE4-83BF-4A99-832C-469ECAD45047}" type="presOf" srcId="{60CAC8DA-1C8A-4EBD-8E33-D8AD956F5E56}" destId="{B3328F27-BF36-4BBB-84A5-046BB1A9426D}" srcOrd="0" destOrd="0" presId="urn:microsoft.com/office/officeart/2005/8/layout/orgChart1"/>
    <dgm:cxn modelId="{C16CA7E7-B7F5-4FF6-902C-D480C9FB9658}" srcId="{CD2D361D-65FA-470B-88B8-E97879DD6206}" destId="{701C3F0C-8250-49AD-8441-852AFBC1557B}" srcOrd="3" destOrd="0" parTransId="{CD8D45EC-FCC6-44C6-8645-4BA9B91FB46D}" sibTransId="{5BB61C0D-2E5C-49B7-890E-C2F0A8A9426F}"/>
    <dgm:cxn modelId="{26AB60E8-896A-4426-A811-0E0318BB9406}" type="presOf" srcId="{FBB27574-7572-4A7F-850A-2C35159B1919}" destId="{9AC12ACB-7CE5-4D7D-84B7-C9EA2B741EAD}" srcOrd="1" destOrd="0" presId="urn:microsoft.com/office/officeart/2005/8/layout/orgChart1"/>
    <dgm:cxn modelId="{7FC3FCE9-AEF7-44F7-9E01-DD6696833B61}" type="presOf" srcId="{CBA7C44A-682D-49E5-A418-0BEF6BC3CDC2}" destId="{19F670CE-E1CA-4CD7-B6A0-37286AB6B7F4}" srcOrd="0" destOrd="0" presId="urn:microsoft.com/office/officeart/2005/8/layout/orgChart1"/>
    <dgm:cxn modelId="{CB2996EA-B71B-485D-883A-9420F88EE847}" type="presOf" srcId="{6B4614A8-234C-470A-8BE1-2F52F6AD863E}" destId="{4723FB27-5160-4A26-8226-94C0DC5F5CAA}" srcOrd="1" destOrd="0" presId="urn:microsoft.com/office/officeart/2005/8/layout/orgChart1"/>
    <dgm:cxn modelId="{35048FEB-4507-4DF3-9A48-B181C2EBA77B}" srcId="{CD2D361D-65FA-470B-88B8-E97879DD6206}" destId="{46314D33-79F3-4BD7-A19D-2D97AB97816A}" srcOrd="0" destOrd="0" parTransId="{4F5519DD-81CB-4DE4-83E4-95779F4A60A1}" sibTransId="{774E8681-EABD-4CA3-9653-FAD33630C689}"/>
    <dgm:cxn modelId="{5BBB24EC-8A1D-4C15-A514-D73B6F6BE7D0}" type="presOf" srcId="{BF73724A-1E57-4C66-AE25-6D26ACEAF134}" destId="{97506257-7935-4269-AB9A-7EB605574A3A}" srcOrd="1" destOrd="0" presId="urn:microsoft.com/office/officeart/2005/8/layout/orgChart1"/>
    <dgm:cxn modelId="{539738ED-FC86-4220-B7A2-3B5200D1FB83}" type="presOf" srcId="{31C69D60-BC66-40DA-A385-B65AAFC08359}" destId="{49F59F3C-63BF-4BC8-A23F-15B1B400A9D2}" srcOrd="0" destOrd="0" presId="urn:microsoft.com/office/officeart/2005/8/layout/orgChart1"/>
    <dgm:cxn modelId="{C9E536EF-88C3-4F30-A40B-1C47E1C8C118}" srcId="{5FB6F8FC-F11A-45FE-8DF2-7FC2DA1E059A}" destId="{DC3528D8-2FE9-4117-99F3-3F5FE2389107}" srcOrd="3" destOrd="0" parTransId="{89F80562-9D13-4AD3-86B7-1B9E108F7C76}" sibTransId="{A74A121C-352F-410D-B440-191586654D36}"/>
    <dgm:cxn modelId="{DDE60DF4-BB06-420C-A425-533D0597406E}" type="presOf" srcId="{2045FFC9-6F73-42B1-B6C9-C1B8B5A4D21C}" destId="{983B7AF2-2D00-452D-A805-E837D493C38A}" srcOrd="0" destOrd="0" presId="urn:microsoft.com/office/officeart/2005/8/layout/orgChart1"/>
    <dgm:cxn modelId="{F208D3F5-15F2-4FB5-956F-6CFCEAEF9786}" srcId="{CD2D361D-65FA-470B-88B8-E97879DD6206}" destId="{F765F48B-A887-406A-9537-EA2DDAE9E049}" srcOrd="2" destOrd="0" parTransId="{068931BE-E6B7-4185-AB33-97456C2C62C6}" sibTransId="{E85F6948-E680-42FC-B181-AA92BD43B0E7}"/>
    <dgm:cxn modelId="{AE1837F6-4D2D-4BC7-81D7-B448B9872359}" type="presOf" srcId="{9DBA147F-EDED-47E2-95C8-3141A217F44B}" destId="{99B71D1E-244B-417A-B6C8-B109280DF283}" srcOrd="1" destOrd="0" presId="urn:microsoft.com/office/officeart/2005/8/layout/orgChart1"/>
    <dgm:cxn modelId="{84A3A5F7-948E-4A3C-935D-6BF0775A7185}" type="presOf" srcId="{7FFB6084-251C-4590-AB4A-9FBDA79DD054}" destId="{919EC5DF-118A-40D8-9396-C2882FC8FCCE}" srcOrd="1" destOrd="0" presId="urn:microsoft.com/office/officeart/2005/8/layout/orgChart1"/>
    <dgm:cxn modelId="{9CD1B6F7-84AE-4F16-8FD4-4FB669CC8EF6}" srcId="{CD2D361D-65FA-470B-88B8-E97879DD6206}" destId="{5FB6F8FC-F11A-45FE-8DF2-7FC2DA1E059A}" srcOrd="6" destOrd="0" parTransId="{35025D91-B084-47E3-B255-064429A8EF0D}" sibTransId="{7B593EB1-9398-4222-AC89-001E38DA368A}"/>
    <dgm:cxn modelId="{19C5DC05-8EAC-4161-892F-6E1DF5AC8723}" type="presParOf" srcId="{3380C2E4-9E32-4478-8697-9F36586B3FC8}" destId="{C06CDE1C-938F-41C0-877D-80B08C1AFE4D}" srcOrd="0" destOrd="0" presId="urn:microsoft.com/office/officeart/2005/8/layout/orgChart1"/>
    <dgm:cxn modelId="{C3A3C920-1C34-41A2-A777-33726FFBA4E9}" type="presParOf" srcId="{C06CDE1C-938F-41C0-877D-80B08C1AFE4D}" destId="{15DF6478-5195-429F-910D-2D655CBA8F0E}" srcOrd="0" destOrd="0" presId="urn:microsoft.com/office/officeart/2005/8/layout/orgChart1"/>
    <dgm:cxn modelId="{92585D3B-3D54-41CC-BC51-50BFECE29FF7}" type="presParOf" srcId="{15DF6478-5195-429F-910D-2D655CBA8F0E}" destId="{217B29B4-E3AE-457E-BCF0-96A4FFCBA3D9}" srcOrd="0" destOrd="0" presId="urn:microsoft.com/office/officeart/2005/8/layout/orgChart1"/>
    <dgm:cxn modelId="{9DB57C1B-96EF-4997-9F95-0230DE3EEC1B}" type="presParOf" srcId="{15DF6478-5195-429F-910D-2D655CBA8F0E}" destId="{338ABA43-6DB0-472E-8A4F-3AC4A826E4D3}" srcOrd="1" destOrd="0" presId="urn:microsoft.com/office/officeart/2005/8/layout/orgChart1"/>
    <dgm:cxn modelId="{289B495E-822A-4905-B6BF-17F54152B55A}" type="presParOf" srcId="{C06CDE1C-938F-41C0-877D-80B08C1AFE4D}" destId="{1F9148EA-0BE4-4142-A088-90CC021B5314}" srcOrd="1" destOrd="0" presId="urn:microsoft.com/office/officeart/2005/8/layout/orgChart1"/>
    <dgm:cxn modelId="{6A43BED2-35FC-4F11-9EB6-AA8A0F3177D2}" type="presParOf" srcId="{1F9148EA-0BE4-4142-A088-90CC021B5314}" destId="{9C6AB7D3-019B-4F1A-95D8-072EE64E2C44}" srcOrd="0" destOrd="0" presId="urn:microsoft.com/office/officeart/2005/8/layout/orgChart1"/>
    <dgm:cxn modelId="{BF2C507F-2D98-4F70-8FC8-ECD0B6BF6094}" type="presParOf" srcId="{1F9148EA-0BE4-4142-A088-90CC021B5314}" destId="{C6117318-43B1-46ED-A9BE-8A2986240E2F}" srcOrd="1" destOrd="0" presId="urn:microsoft.com/office/officeart/2005/8/layout/orgChart1"/>
    <dgm:cxn modelId="{14BA67FB-96CB-4DC7-9219-4D197372B098}" type="presParOf" srcId="{C6117318-43B1-46ED-A9BE-8A2986240E2F}" destId="{EC1F7E71-2533-4460-BE15-D85B388C195F}" srcOrd="0" destOrd="0" presId="urn:microsoft.com/office/officeart/2005/8/layout/orgChart1"/>
    <dgm:cxn modelId="{E9A042E2-F2C8-49C7-8DF0-02B9E8B4BBE8}" type="presParOf" srcId="{EC1F7E71-2533-4460-BE15-D85B388C195F}" destId="{7D395DFA-D626-4F50-9599-A74BB2B24E74}" srcOrd="0" destOrd="0" presId="urn:microsoft.com/office/officeart/2005/8/layout/orgChart1"/>
    <dgm:cxn modelId="{20E6773F-3049-43A6-8323-40802C7D1C97}" type="presParOf" srcId="{EC1F7E71-2533-4460-BE15-D85B388C195F}" destId="{CC67B39C-1AF3-4B32-825A-705DE96B6353}" srcOrd="1" destOrd="0" presId="urn:microsoft.com/office/officeart/2005/8/layout/orgChart1"/>
    <dgm:cxn modelId="{D61D8C42-5687-4834-ADA1-17253E232939}" type="presParOf" srcId="{C6117318-43B1-46ED-A9BE-8A2986240E2F}" destId="{08D6AB0F-3798-46F7-83E3-75CD0916AA53}" srcOrd="1" destOrd="0" presId="urn:microsoft.com/office/officeart/2005/8/layout/orgChart1"/>
    <dgm:cxn modelId="{5D53B376-FFA0-4377-8942-E87CE2AB0652}" type="presParOf" srcId="{C6117318-43B1-46ED-A9BE-8A2986240E2F}" destId="{8E3FB753-AF91-4E58-8088-E05894ACBE10}" srcOrd="2" destOrd="0" presId="urn:microsoft.com/office/officeart/2005/8/layout/orgChart1"/>
    <dgm:cxn modelId="{EBF53C33-20ED-4BAE-A99E-033F1C6B5DFC}" type="presParOf" srcId="{1F9148EA-0BE4-4142-A088-90CC021B5314}" destId="{C9600A88-F0E8-47FC-999A-93ED09CE7B32}" srcOrd="2" destOrd="0" presId="urn:microsoft.com/office/officeart/2005/8/layout/orgChart1"/>
    <dgm:cxn modelId="{3DBA6CE7-3E49-4703-9CE2-FEC338F7B3DD}" type="presParOf" srcId="{1F9148EA-0BE4-4142-A088-90CC021B5314}" destId="{43D79131-FF5A-41B5-8844-1A5312FDFF77}" srcOrd="3" destOrd="0" presId="urn:microsoft.com/office/officeart/2005/8/layout/orgChart1"/>
    <dgm:cxn modelId="{13A67DD8-0451-4BEE-870E-EBAD20D52FDF}" type="presParOf" srcId="{43D79131-FF5A-41B5-8844-1A5312FDFF77}" destId="{8D6A3B38-35FD-4F31-A4D7-ED47AC7D7CB1}" srcOrd="0" destOrd="0" presId="urn:microsoft.com/office/officeart/2005/8/layout/orgChart1"/>
    <dgm:cxn modelId="{FBD72AAE-90A3-4F85-AE58-FF3F1EA96913}" type="presParOf" srcId="{8D6A3B38-35FD-4F31-A4D7-ED47AC7D7CB1}" destId="{C4AAA5CE-FB68-4A69-A189-00CB420B5969}" srcOrd="0" destOrd="0" presId="urn:microsoft.com/office/officeart/2005/8/layout/orgChart1"/>
    <dgm:cxn modelId="{DD4CF5C4-A1BD-466D-B598-2C64EF34B19D}" type="presParOf" srcId="{8D6A3B38-35FD-4F31-A4D7-ED47AC7D7CB1}" destId="{DF0ACEEE-4B3D-4B8F-98BA-3C293EF14739}" srcOrd="1" destOrd="0" presId="urn:microsoft.com/office/officeart/2005/8/layout/orgChart1"/>
    <dgm:cxn modelId="{0611435F-D83E-4255-BB8B-1D1BAC3C3755}" type="presParOf" srcId="{43D79131-FF5A-41B5-8844-1A5312FDFF77}" destId="{5C007D7A-80B4-4F82-B140-4B04C8CE8E73}" srcOrd="1" destOrd="0" presId="urn:microsoft.com/office/officeart/2005/8/layout/orgChart1"/>
    <dgm:cxn modelId="{3064D932-BBC6-4AE2-BB14-265E73B91A4E}" type="presParOf" srcId="{5C007D7A-80B4-4F82-B140-4B04C8CE8E73}" destId="{7F397E06-4B59-4CB7-B25D-D278DAC89DFD}" srcOrd="0" destOrd="0" presId="urn:microsoft.com/office/officeart/2005/8/layout/orgChart1"/>
    <dgm:cxn modelId="{529DF540-FB60-42B6-91FB-8D3EA83E1B8C}" type="presParOf" srcId="{5C007D7A-80B4-4F82-B140-4B04C8CE8E73}" destId="{3AEC9EE7-3F29-46D5-B7C4-139D3ED1B1FE}" srcOrd="1" destOrd="0" presId="urn:microsoft.com/office/officeart/2005/8/layout/orgChart1"/>
    <dgm:cxn modelId="{D420A4CB-5EC7-4222-9084-EFC28250E212}" type="presParOf" srcId="{3AEC9EE7-3F29-46D5-B7C4-139D3ED1B1FE}" destId="{A54B985F-B58A-4025-8E8C-2FF3CC02E47B}" srcOrd="0" destOrd="0" presId="urn:microsoft.com/office/officeart/2005/8/layout/orgChart1"/>
    <dgm:cxn modelId="{2DCC493B-D84D-4F39-8AC9-D18893980D1A}" type="presParOf" srcId="{A54B985F-B58A-4025-8E8C-2FF3CC02E47B}" destId="{D07979B0-68CC-4B1A-8201-115A462D13B7}" srcOrd="0" destOrd="0" presId="urn:microsoft.com/office/officeart/2005/8/layout/orgChart1"/>
    <dgm:cxn modelId="{E25A92FA-D5F4-4AEF-A475-69262FBA85B1}" type="presParOf" srcId="{A54B985F-B58A-4025-8E8C-2FF3CC02E47B}" destId="{43512867-5ABB-465D-8464-6C1A380CE479}" srcOrd="1" destOrd="0" presId="urn:microsoft.com/office/officeart/2005/8/layout/orgChart1"/>
    <dgm:cxn modelId="{4F597BCE-9212-4949-A09E-168F03597985}" type="presParOf" srcId="{3AEC9EE7-3F29-46D5-B7C4-139D3ED1B1FE}" destId="{05473C8D-BB17-4325-8AC1-667510406B7D}" srcOrd="1" destOrd="0" presId="urn:microsoft.com/office/officeart/2005/8/layout/orgChart1"/>
    <dgm:cxn modelId="{D8CC36C2-2E9A-45F0-BA21-BA9FC7055958}" type="presParOf" srcId="{3AEC9EE7-3F29-46D5-B7C4-139D3ED1B1FE}" destId="{870F0EA2-A539-46F9-9FB1-4BE8E8D08C30}" srcOrd="2" destOrd="0" presId="urn:microsoft.com/office/officeart/2005/8/layout/orgChart1"/>
    <dgm:cxn modelId="{D493D463-AB2C-4D89-9173-E146D3171A1F}" type="presParOf" srcId="{5C007D7A-80B4-4F82-B140-4B04C8CE8E73}" destId="{22821B10-019F-4243-8205-DD1C378A477D}" srcOrd="2" destOrd="0" presId="urn:microsoft.com/office/officeart/2005/8/layout/orgChart1"/>
    <dgm:cxn modelId="{2D5FE999-C00F-4916-9CD3-9FE32A728A78}" type="presParOf" srcId="{5C007D7A-80B4-4F82-B140-4B04C8CE8E73}" destId="{667FD9AD-B513-4C5F-9D3B-D99A8900F8C6}" srcOrd="3" destOrd="0" presId="urn:microsoft.com/office/officeart/2005/8/layout/orgChart1"/>
    <dgm:cxn modelId="{DA21D386-B459-41F9-8971-780ABA254CCB}" type="presParOf" srcId="{667FD9AD-B513-4C5F-9D3B-D99A8900F8C6}" destId="{78B60125-AE0A-40DA-A9D9-4DC5CA8AB37A}" srcOrd="0" destOrd="0" presId="urn:microsoft.com/office/officeart/2005/8/layout/orgChart1"/>
    <dgm:cxn modelId="{B0C6CC1F-2BC1-4653-B6DD-BF98AC5EC5BB}" type="presParOf" srcId="{78B60125-AE0A-40DA-A9D9-4DC5CA8AB37A}" destId="{10F3A31D-2631-4323-8DE9-2174FE41D2F7}" srcOrd="0" destOrd="0" presId="urn:microsoft.com/office/officeart/2005/8/layout/orgChart1"/>
    <dgm:cxn modelId="{ED744AC7-1236-4F3C-ACBB-6BE4710A24EA}" type="presParOf" srcId="{78B60125-AE0A-40DA-A9D9-4DC5CA8AB37A}" destId="{C9EF65FE-1CBA-42AB-92A9-555720743D41}" srcOrd="1" destOrd="0" presId="urn:microsoft.com/office/officeart/2005/8/layout/orgChart1"/>
    <dgm:cxn modelId="{A6743884-D0A6-43F5-B72C-C9BA074FE5A4}" type="presParOf" srcId="{667FD9AD-B513-4C5F-9D3B-D99A8900F8C6}" destId="{4BF973A2-1792-427C-B16E-78BB1F06C73A}" srcOrd="1" destOrd="0" presId="urn:microsoft.com/office/officeart/2005/8/layout/orgChart1"/>
    <dgm:cxn modelId="{13CB35A4-3FC5-4951-B95B-4EAEB81AFB07}" type="presParOf" srcId="{667FD9AD-B513-4C5F-9D3B-D99A8900F8C6}" destId="{09B57920-BB6D-4EA7-B5A0-2DBE1ADF1AED}" srcOrd="2" destOrd="0" presId="urn:microsoft.com/office/officeart/2005/8/layout/orgChart1"/>
    <dgm:cxn modelId="{34D236D6-44AA-41B9-8B9E-CA3819065C2C}" type="presParOf" srcId="{5C007D7A-80B4-4F82-B140-4B04C8CE8E73}" destId="{4EF70892-ECDF-4594-88BC-5DCA90C37A8A}" srcOrd="4" destOrd="0" presId="urn:microsoft.com/office/officeart/2005/8/layout/orgChart1"/>
    <dgm:cxn modelId="{91656BC9-3808-446E-B7FB-7D0BA0925875}" type="presParOf" srcId="{5C007D7A-80B4-4F82-B140-4B04C8CE8E73}" destId="{70457DFE-560A-40FD-B0FC-9D26BEE5D676}" srcOrd="5" destOrd="0" presId="urn:microsoft.com/office/officeart/2005/8/layout/orgChart1"/>
    <dgm:cxn modelId="{93C14046-B8BD-43AA-B4A7-B1921D225678}" type="presParOf" srcId="{70457DFE-560A-40FD-B0FC-9D26BEE5D676}" destId="{940E5164-4BBF-4194-98EF-5E20915DDDCE}" srcOrd="0" destOrd="0" presId="urn:microsoft.com/office/officeart/2005/8/layout/orgChart1"/>
    <dgm:cxn modelId="{E8AB7C66-44C3-4C69-9820-77DE0A5EDF50}" type="presParOf" srcId="{940E5164-4BBF-4194-98EF-5E20915DDDCE}" destId="{3E568B2D-6ECF-4AA5-85D6-36DD91B6A48C}" srcOrd="0" destOrd="0" presId="urn:microsoft.com/office/officeart/2005/8/layout/orgChart1"/>
    <dgm:cxn modelId="{2B1DAEF1-1AA7-44A9-8BAB-FBF69D7F392E}" type="presParOf" srcId="{940E5164-4BBF-4194-98EF-5E20915DDDCE}" destId="{75D54F95-C16B-4D59-8EFD-B39ACE88E0F2}" srcOrd="1" destOrd="0" presId="urn:microsoft.com/office/officeart/2005/8/layout/orgChart1"/>
    <dgm:cxn modelId="{7B3207D6-0FDC-40F2-9F4B-39C780603BFA}" type="presParOf" srcId="{70457DFE-560A-40FD-B0FC-9D26BEE5D676}" destId="{A2EE003C-403A-428C-982B-4F1591D534FB}" srcOrd="1" destOrd="0" presId="urn:microsoft.com/office/officeart/2005/8/layout/orgChart1"/>
    <dgm:cxn modelId="{4D9CA896-6D0A-43DF-9A61-0D575DB0CB62}" type="presParOf" srcId="{70457DFE-560A-40FD-B0FC-9D26BEE5D676}" destId="{8C670775-70B9-4C76-9788-48EDAF4EF086}" srcOrd="2" destOrd="0" presId="urn:microsoft.com/office/officeart/2005/8/layout/orgChart1"/>
    <dgm:cxn modelId="{ABC0A422-2CEB-4518-B960-A01716E01374}" type="presParOf" srcId="{5C007D7A-80B4-4F82-B140-4B04C8CE8E73}" destId="{89074E74-E1DF-4FA4-872F-5DDEDCC0AF87}" srcOrd="6" destOrd="0" presId="urn:microsoft.com/office/officeart/2005/8/layout/orgChart1"/>
    <dgm:cxn modelId="{FEAEA2BA-666A-4229-BE6C-CC2084BCBDB1}" type="presParOf" srcId="{5C007D7A-80B4-4F82-B140-4B04C8CE8E73}" destId="{CF3A7DBB-9E0B-4AE3-ADA5-422075FFCBBC}" srcOrd="7" destOrd="0" presId="urn:microsoft.com/office/officeart/2005/8/layout/orgChart1"/>
    <dgm:cxn modelId="{1F752AF9-3004-4130-A907-6FB51E4B4600}" type="presParOf" srcId="{CF3A7DBB-9E0B-4AE3-ADA5-422075FFCBBC}" destId="{FCDD7790-5D24-4433-A0F7-09CD20FDE159}" srcOrd="0" destOrd="0" presId="urn:microsoft.com/office/officeart/2005/8/layout/orgChart1"/>
    <dgm:cxn modelId="{1323C30D-BB57-4C77-9005-2DC354539D8E}" type="presParOf" srcId="{FCDD7790-5D24-4433-A0F7-09CD20FDE159}" destId="{DCA127F2-A871-4D77-9D59-6C58BF6C17B0}" srcOrd="0" destOrd="0" presId="urn:microsoft.com/office/officeart/2005/8/layout/orgChart1"/>
    <dgm:cxn modelId="{0C96EF86-3CD7-4779-B20A-8D9A4A5A4922}" type="presParOf" srcId="{FCDD7790-5D24-4433-A0F7-09CD20FDE159}" destId="{B44132F0-A963-43E7-86C0-239206C29D66}" srcOrd="1" destOrd="0" presId="urn:microsoft.com/office/officeart/2005/8/layout/orgChart1"/>
    <dgm:cxn modelId="{0F570885-10BC-42D3-BCBB-428170CFA6F4}" type="presParOf" srcId="{CF3A7DBB-9E0B-4AE3-ADA5-422075FFCBBC}" destId="{DB7794F8-741D-4BC4-A8EA-AB20C2BD069C}" srcOrd="1" destOrd="0" presId="urn:microsoft.com/office/officeart/2005/8/layout/orgChart1"/>
    <dgm:cxn modelId="{A19EEE36-079F-419F-822D-14CC3C2B62C4}" type="presParOf" srcId="{CF3A7DBB-9E0B-4AE3-ADA5-422075FFCBBC}" destId="{48AC966C-A47D-492D-BC6B-AEAA92DF1722}" srcOrd="2" destOrd="0" presId="urn:microsoft.com/office/officeart/2005/8/layout/orgChart1"/>
    <dgm:cxn modelId="{A5541122-691E-487D-8EDD-D9D203556C36}" type="presParOf" srcId="{43D79131-FF5A-41B5-8844-1A5312FDFF77}" destId="{45C34E60-5BF6-4113-8657-7546CEEC017E}" srcOrd="2" destOrd="0" presId="urn:microsoft.com/office/officeart/2005/8/layout/orgChart1"/>
    <dgm:cxn modelId="{61B20EBA-F964-454F-B3B0-FF803DB0A8C8}" type="presParOf" srcId="{1F9148EA-0BE4-4142-A088-90CC021B5314}" destId="{274C5B3F-A9BB-4624-867A-78C452BAA0DB}" srcOrd="4" destOrd="0" presId="urn:microsoft.com/office/officeart/2005/8/layout/orgChart1"/>
    <dgm:cxn modelId="{922DADBA-8D0A-47D2-9949-4DCC2C2C85E9}" type="presParOf" srcId="{1F9148EA-0BE4-4142-A088-90CC021B5314}" destId="{4B0CA0CC-1D0D-439F-AC59-8C859F4CE7A7}" srcOrd="5" destOrd="0" presId="urn:microsoft.com/office/officeart/2005/8/layout/orgChart1"/>
    <dgm:cxn modelId="{A8794FBB-0CBE-4C08-80E5-CE9BE72DF1EF}" type="presParOf" srcId="{4B0CA0CC-1D0D-439F-AC59-8C859F4CE7A7}" destId="{B85CC73B-C72A-4E23-8520-DE60FF926280}" srcOrd="0" destOrd="0" presId="urn:microsoft.com/office/officeart/2005/8/layout/orgChart1"/>
    <dgm:cxn modelId="{D8F56E49-2D92-44ED-9BA7-5D5725783860}" type="presParOf" srcId="{B85CC73B-C72A-4E23-8520-DE60FF926280}" destId="{7FFD2F15-9461-4651-9581-1EF8324D460D}" srcOrd="0" destOrd="0" presId="urn:microsoft.com/office/officeart/2005/8/layout/orgChart1"/>
    <dgm:cxn modelId="{01E04DDD-5EF6-4E44-8D55-2A80B4F441A9}" type="presParOf" srcId="{B85CC73B-C72A-4E23-8520-DE60FF926280}" destId="{A39D7A40-BA23-4FEC-909A-CD4ADAA56F2C}" srcOrd="1" destOrd="0" presId="urn:microsoft.com/office/officeart/2005/8/layout/orgChart1"/>
    <dgm:cxn modelId="{4D6BCE3F-CEB0-44FB-B4A2-F6312E7D3FA0}" type="presParOf" srcId="{4B0CA0CC-1D0D-439F-AC59-8C859F4CE7A7}" destId="{3F66A22C-3840-45DB-94E7-5A6800D65367}" srcOrd="1" destOrd="0" presId="urn:microsoft.com/office/officeart/2005/8/layout/orgChart1"/>
    <dgm:cxn modelId="{6AC33E35-8A74-4FF1-A4A5-C664C935EC20}" type="presParOf" srcId="{3F66A22C-3840-45DB-94E7-5A6800D65367}" destId="{19F670CE-E1CA-4CD7-B6A0-37286AB6B7F4}" srcOrd="0" destOrd="0" presId="urn:microsoft.com/office/officeart/2005/8/layout/orgChart1"/>
    <dgm:cxn modelId="{7A440FD0-3966-488D-A28C-473C3C710908}" type="presParOf" srcId="{3F66A22C-3840-45DB-94E7-5A6800D65367}" destId="{609AC2B4-4E05-4852-A348-84FF44185764}" srcOrd="1" destOrd="0" presId="urn:microsoft.com/office/officeart/2005/8/layout/orgChart1"/>
    <dgm:cxn modelId="{2B2B6BB4-C604-4218-AD9D-3F0A9B272ED4}" type="presParOf" srcId="{609AC2B4-4E05-4852-A348-84FF44185764}" destId="{79182D5B-6C40-495F-9453-E2F4E392ACA9}" srcOrd="0" destOrd="0" presId="urn:microsoft.com/office/officeart/2005/8/layout/orgChart1"/>
    <dgm:cxn modelId="{770F1384-1042-4D2F-983A-FB0ED1E4E068}" type="presParOf" srcId="{79182D5B-6C40-495F-9453-E2F4E392ACA9}" destId="{2DDEF891-07EB-4352-A120-40278F40B9F6}" srcOrd="0" destOrd="0" presId="urn:microsoft.com/office/officeart/2005/8/layout/orgChart1"/>
    <dgm:cxn modelId="{8AFCE1C6-DCEA-4763-9ED9-BE6DED0625C4}" type="presParOf" srcId="{79182D5B-6C40-495F-9453-E2F4E392ACA9}" destId="{CC9CA251-0043-4E1C-A08B-9556A441560A}" srcOrd="1" destOrd="0" presId="urn:microsoft.com/office/officeart/2005/8/layout/orgChart1"/>
    <dgm:cxn modelId="{8CD4FF13-D5B8-420C-A601-547790AA5249}" type="presParOf" srcId="{609AC2B4-4E05-4852-A348-84FF44185764}" destId="{C6B71BA8-AC74-4F38-BF94-1AF0EF755AAC}" srcOrd="1" destOrd="0" presId="urn:microsoft.com/office/officeart/2005/8/layout/orgChart1"/>
    <dgm:cxn modelId="{7DF5004F-4EAE-4C1B-BF64-5D4872A5631A}" type="presParOf" srcId="{609AC2B4-4E05-4852-A348-84FF44185764}" destId="{1FBA49DD-2BF0-4230-98C7-34BED917A311}" srcOrd="2" destOrd="0" presId="urn:microsoft.com/office/officeart/2005/8/layout/orgChart1"/>
    <dgm:cxn modelId="{D15B264A-BA61-400F-8AAF-4A42C22A0394}" type="presParOf" srcId="{3F66A22C-3840-45DB-94E7-5A6800D65367}" destId="{6E03D7EC-26C7-4573-9739-E35FB1E22CA2}" srcOrd="2" destOrd="0" presId="urn:microsoft.com/office/officeart/2005/8/layout/orgChart1"/>
    <dgm:cxn modelId="{9F4787B3-4632-4D2A-A9EA-DA4D3F8DC461}" type="presParOf" srcId="{3F66A22C-3840-45DB-94E7-5A6800D65367}" destId="{B34357D5-A355-4F50-AAA5-E14546BCBECC}" srcOrd="3" destOrd="0" presId="urn:microsoft.com/office/officeart/2005/8/layout/orgChart1"/>
    <dgm:cxn modelId="{E6A4933C-25E1-4179-BBC1-937153F5F903}" type="presParOf" srcId="{B34357D5-A355-4F50-AAA5-E14546BCBECC}" destId="{F38B0AED-FE8F-42A0-9D7D-BB73D6FCC82A}" srcOrd="0" destOrd="0" presId="urn:microsoft.com/office/officeart/2005/8/layout/orgChart1"/>
    <dgm:cxn modelId="{CB7FB98D-71CD-4C3A-B490-D6F820AD1010}" type="presParOf" srcId="{F38B0AED-FE8F-42A0-9D7D-BB73D6FCC82A}" destId="{8F87E8A2-848F-4565-A86E-B076E8CF2ADF}" srcOrd="0" destOrd="0" presId="urn:microsoft.com/office/officeart/2005/8/layout/orgChart1"/>
    <dgm:cxn modelId="{C347F9E4-8BEF-4DDD-AAD3-A8A05F5EC263}" type="presParOf" srcId="{F38B0AED-FE8F-42A0-9D7D-BB73D6FCC82A}" destId="{2F283937-4808-433E-8206-DD60E4356404}" srcOrd="1" destOrd="0" presId="urn:microsoft.com/office/officeart/2005/8/layout/orgChart1"/>
    <dgm:cxn modelId="{173FFA79-BE61-4FFD-9C4C-E843BEC74E13}" type="presParOf" srcId="{B34357D5-A355-4F50-AAA5-E14546BCBECC}" destId="{79636FB7-CD90-47EE-A0D2-0E004E8B3B2D}" srcOrd="1" destOrd="0" presId="urn:microsoft.com/office/officeart/2005/8/layout/orgChart1"/>
    <dgm:cxn modelId="{0F673D8D-ADEE-4D3E-8A1B-9DF9D3D2A9E6}" type="presParOf" srcId="{B34357D5-A355-4F50-AAA5-E14546BCBECC}" destId="{33B0443F-B97A-40F9-95FF-2FC82DC22035}" srcOrd="2" destOrd="0" presId="urn:microsoft.com/office/officeart/2005/8/layout/orgChart1"/>
    <dgm:cxn modelId="{78D3A0A1-CF6F-4B12-97C2-91CA9D9585EB}" type="presParOf" srcId="{3F66A22C-3840-45DB-94E7-5A6800D65367}" destId="{E621D423-E613-4759-A063-24A6F739999B}" srcOrd="4" destOrd="0" presId="urn:microsoft.com/office/officeart/2005/8/layout/orgChart1"/>
    <dgm:cxn modelId="{4CA4667F-BDF5-4C63-B975-BDF54BDC7A45}" type="presParOf" srcId="{3F66A22C-3840-45DB-94E7-5A6800D65367}" destId="{01781E7E-CA05-47C6-B8FC-AE9DC4002681}" srcOrd="5" destOrd="0" presId="urn:microsoft.com/office/officeart/2005/8/layout/orgChart1"/>
    <dgm:cxn modelId="{2FF8DFC6-38F3-4E9A-93EC-AFDCAF50E7F1}" type="presParOf" srcId="{01781E7E-CA05-47C6-B8FC-AE9DC4002681}" destId="{41F48C80-0C68-4396-B0E5-D24177545769}" srcOrd="0" destOrd="0" presId="urn:microsoft.com/office/officeart/2005/8/layout/orgChart1"/>
    <dgm:cxn modelId="{BB781D32-4196-4F1C-818D-51DF146B77FF}" type="presParOf" srcId="{41F48C80-0C68-4396-B0E5-D24177545769}" destId="{7F537277-FB3D-476A-BBDD-554BA2633393}" srcOrd="0" destOrd="0" presId="urn:microsoft.com/office/officeart/2005/8/layout/orgChart1"/>
    <dgm:cxn modelId="{AB27B6C4-739E-4C8A-846A-93742C625160}" type="presParOf" srcId="{41F48C80-0C68-4396-B0E5-D24177545769}" destId="{3AE663C6-E22E-4718-BD77-C32DE5D5CCAF}" srcOrd="1" destOrd="0" presId="urn:microsoft.com/office/officeart/2005/8/layout/orgChart1"/>
    <dgm:cxn modelId="{2B884061-3A80-47A3-8BEF-8E42A3789A48}" type="presParOf" srcId="{01781E7E-CA05-47C6-B8FC-AE9DC4002681}" destId="{D42F212F-34D9-466C-8562-A26CC88C9C7E}" srcOrd="1" destOrd="0" presId="urn:microsoft.com/office/officeart/2005/8/layout/orgChart1"/>
    <dgm:cxn modelId="{D2BA1A0A-14A7-4729-A0F1-B302AEAB7503}" type="presParOf" srcId="{01781E7E-CA05-47C6-B8FC-AE9DC4002681}" destId="{3E8B7093-0F9F-406F-B9DD-BCBD0B153E23}" srcOrd="2" destOrd="0" presId="urn:microsoft.com/office/officeart/2005/8/layout/orgChart1"/>
    <dgm:cxn modelId="{EF3CF032-3B3C-46A2-BD40-ABB8D741DA1D}" type="presParOf" srcId="{4B0CA0CC-1D0D-439F-AC59-8C859F4CE7A7}" destId="{D6590D9C-B436-4BE6-89E5-1BE0071451A3}" srcOrd="2" destOrd="0" presId="urn:microsoft.com/office/officeart/2005/8/layout/orgChart1"/>
    <dgm:cxn modelId="{F2DF4C0A-F963-45AB-99FA-2F45AC108EC0}" type="presParOf" srcId="{1F9148EA-0BE4-4142-A088-90CC021B5314}" destId="{85A2217B-4418-4544-9F9B-1A9D4D53FD66}" srcOrd="6" destOrd="0" presId="urn:microsoft.com/office/officeart/2005/8/layout/orgChart1"/>
    <dgm:cxn modelId="{AB4AF3CC-1676-417E-B032-C880A494FC3F}" type="presParOf" srcId="{1F9148EA-0BE4-4142-A088-90CC021B5314}" destId="{88C1F377-6672-4B66-8A3A-3F05E0F833AA}" srcOrd="7" destOrd="0" presId="urn:microsoft.com/office/officeart/2005/8/layout/orgChart1"/>
    <dgm:cxn modelId="{82A0C1BB-0980-44CE-AB54-0A016B465A10}" type="presParOf" srcId="{88C1F377-6672-4B66-8A3A-3F05E0F833AA}" destId="{3D65ED7C-DC66-41DA-B34A-37419A36C919}" srcOrd="0" destOrd="0" presId="urn:microsoft.com/office/officeart/2005/8/layout/orgChart1"/>
    <dgm:cxn modelId="{5C7038C4-5F32-4C27-B686-DA16B7D9B53A}" type="presParOf" srcId="{3D65ED7C-DC66-41DA-B34A-37419A36C919}" destId="{1701C543-6A4F-46CB-9DC2-FF15B4E8AEB4}" srcOrd="0" destOrd="0" presId="urn:microsoft.com/office/officeart/2005/8/layout/orgChart1"/>
    <dgm:cxn modelId="{C2D46BE8-B5BF-4739-A4E3-98A83B63C793}" type="presParOf" srcId="{3D65ED7C-DC66-41DA-B34A-37419A36C919}" destId="{29CD3FFF-6139-42B2-90D0-C5D932A650D3}" srcOrd="1" destOrd="0" presId="urn:microsoft.com/office/officeart/2005/8/layout/orgChart1"/>
    <dgm:cxn modelId="{E4DB6C66-C92D-4312-AB0F-80937E58DF61}" type="presParOf" srcId="{88C1F377-6672-4B66-8A3A-3F05E0F833AA}" destId="{6AD67434-483F-42C2-86A1-C1F9C3DD9C99}" srcOrd="1" destOrd="0" presId="urn:microsoft.com/office/officeart/2005/8/layout/orgChart1"/>
    <dgm:cxn modelId="{2AADEC60-2A09-4D77-AE56-C8A4B32F60EF}" type="presParOf" srcId="{6AD67434-483F-42C2-86A1-C1F9C3DD9C99}" destId="{CE5BA0C6-F13F-4FE5-A32D-D6608B406AAB}" srcOrd="0" destOrd="0" presId="urn:microsoft.com/office/officeart/2005/8/layout/orgChart1"/>
    <dgm:cxn modelId="{5B2CC838-037F-4FBA-A8F5-90589E8E21FD}" type="presParOf" srcId="{6AD67434-483F-42C2-86A1-C1F9C3DD9C99}" destId="{4DE8126E-1B0D-490C-A3E5-17F778406E36}" srcOrd="1" destOrd="0" presId="urn:microsoft.com/office/officeart/2005/8/layout/orgChart1"/>
    <dgm:cxn modelId="{F09C4E7B-98F0-4627-A8BE-D29E981B18DE}" type="presParOf" srcId="{4DE8126E-1B0D-490C-A3E5-17F778406E36}" destId="{8A8043F8-EA65-464C-8FBB-A95FF2ADAFC2}" srcOrd="0" destOrd="0" presId="urn:microsoft.com/office/officeart/2005/8/layout/orgChart1"/>
    <dgm:cxn modelId="{6685E15D-CE22-4F0F-B167-75668770FA70}" type="presParOf" srcId="{8A8043F8-EA65-464C-8FBB-A95FF2ADAFC2}" destId="{B8AB14B0-D181-4239-8787-83DDCE567DA3}" srcOrd="0" destOrd="0" presId="urn:microsoft.com/office/officeart/2005/8/layout/orgChart1"/>
    <dgm:cxn modelId="{ED8CC33C-66B2-4F2B-9416-D768A10AA877}" type="presParOf" srcId="{8A8043F8-EA65-464C-8FBB-A95FF2ADAFC2}" destId="{E5143327-781A-44B7-A826-60F37C66CBDD}" srcOrd="1" destOrd="0" presId="urn:microsoft.com/office/officeart/2005/8/layout/orgChart1"/>
    <dgm:cxn modelId="{6C283D0C-241A-4820-B63D-F98FAC0AE84C}" type="presParOf" srcId="{4DE8126E-1B0D-490C-A3E5-17F778406E36}" destId="{03EFE602-A028-49F2-B7AD-E06D709B0929}" srcOrd="1" destOrd="0" presId="urn:microsoft.com/office/officeart/2005/8/layout/orgChart1"/>
    <dgm:cxn modelId="{CD7E0738-9509-4F33-8255-A9427AC24476}" type="presParOf" srcId="{4DE8126E-1B0D-490C-A3E5-17F778406E36}" destId="{A2E9CDF9-21F4-4CB9-9E78-589BFFB33604}" srcOrd="2" destOrd="0" presId="urn:microsoft.com/office/officeart/2005/8/layout/orgChart1"/>
    <dgm:cxn modelId="{FF7D35C5-8F66-4465-82FE-EFA8F07F6615}" type="presParOf" srcId="{6AD67434-483F-42C2-86A1-C1F9C3DD9C99}" destId="{D9623C52-90DF-4B2F-B2BF-AC0506286659}" srcOrd="2" destOrd="0" presId="urn:microsoft.com/office/officeart/2005/8/layout/orgChart1"/>
    <dgm:cxn modelId="{B30BAF9D-F06F-4F59-9B7B-42A3EC3D8E2B}" type="presParOf" srcId="{6AD67434-483F-42C2-86A1-C1F9C3DD9C99}" destId="{3F34763D-75F3-49AE-9A8B-DCAF509C74BA}" srcOrd="3" destOrd="0" presId="urn:microsoft.com/office/officeart/2005/8/layout/orgChart1"/>
    <dgm:cxn modelId="{A7BA503D-F78E-4CAB-B880-3E1E38DFAF07}" type="presParOf" srcId="{3F34763D-75F3-49AE-9A8B-DCAF509C74BA}" destId="{1E6986C9-FCE4-4972-8075-5720FD534937}" srcOrd="0" destOrd="0" presId="urn:microsoft.com/office/officeart/2005/8/layout/orgChart1"/>
    <dgm:cxn modelId="{424E80F3-1D07-4905-97E4-53089D28C7A1}" type="presParOf" srcId="{1E6986C9-FCE4-4972-8075-5720FD534937}" destId="{4866624A-7C29-4105-8325-D083AD67AE94}" srcOrd="0" destOrd="0" presId="urn:microsoft.com/office/officeart/2005/8/layout/orgChart1"/>
    <dgm:cxn modelId="{8FACF771-2C4D-4002-B5C3-4AD4D4E4DBCE}" type="presParOf" srcId="{1E6986C9-FCE4-4972-8075-5720FD534937}" destId="{577DAA4C-75E4-4C68-A952-9B1AC9DAB6B2}" srcOrd="1" destOrd="0" presId="urn:microsoft.com/office/officeart/2005/8/layout/orgChart1"/>
    <dgm:cxn modelId="{E095FAFB-F473-4ED7-B37C-A9FB6E5B775E}" type="presParOf" srcId="{3F34763D-75F3-49AE-9A8B-DCAF509C74BA}" destId="{51452913-2BC2-4AA4-B10C-EADF4BE0BF3F}" srcOrd="1" destOrd="0" presId="urn:microsoft.com/office/officeart/2005/8/layout/orgChart1"/>
    <dgm:cxn modelId="{2E48F5F0-49D1-4221-B6A1-2C6BD8042179}" type="presParOf" srcId="{3F34763D-75F3-49AE-9A8B-DCAF509C74BA}" destId="{CD20A9F7-1927-4C6A-ACD8-B0C8D8AE133C}" srcOrd="2" destOrd="0" presId="urn:microsoft.com/office/officeart/2005/8/layout/orgChart1"/>
    <dgm:cxn modelId="{370A41C2-5E60-4D23-9F70-5CDCCFAAB3EC}" type="presParOf" srcId="{6AD67434-483F-42C2-86A1-C1F9C3DD9C99}" destId="{99193D70-5753-40F3-BAD2-D8F77CDEFDA3}" srcOrd="4" destOrd="0" presId="urn:microsoft.com/office/officeart/2005/8/layout/orgChart1"/>
    <dgm:cxn modelId="{B497FCF1-573E-4C29-8528-566ACCABF51E}" type="presParOf" srcId="{6AD67434-483F-42C2-86A1-C1F9C3DD9C99}" destId="{EA1BE014-A1C4-4B85-A58E-6EE209F8D744}" srcOrd="5" destOrd="0" presId="urn:microsoft.com/office/officeart/2005/8/layout/orgChart1"/>
    <dgm:cxn modelId="{AFAEC239-9FBA-456B-88D8-E7D2874AAED8}" type="presParOf" srcId="{EA1BE014-A1C4-4B85-A58E-6EE209F8D744}" destId="{30E192D8-050C-4EA2-B286-E0FAA0A3A717}" srcOrd="0" destOrd="0" presId="urn:microsoft.com/office/officeart/2005/8/layout/orgChart1"/>
    <dgm:cxn modelId="{E3EBE280-6486-46E2-897C-D3D04645DEC9}" type="presParOf" srcId="{30E192D8-050C-4EA2-B286-E0FAA0A3A717}" destId="{979DCF51-6EF8-492F-B987-CBB67F797DD9}" srcOrd="0" destOrd="0" presId="urn:microsoft.com/office/officeart/2005/8/layout/orgChart1"/>
    <dgm:cxn modelId="{386715DB-7A96-4116-A11D-512499D2B32E}" type="presParOf" srcId="{30E192D8-050C-4EA2-B286-E0FAA0A3A717}" destId="{97506257-7935-4269-AB9A-7EB605574A3A}" srcOrd="1" destOrd="0" presId="urn:microsoft.com/office/officeart/2005/8/layout/orgChart1"/>
    <dgm:cxn modelId="{63626463-6FD9-401A-814D-BD572E5C61DD}" type="presParOf" srcId="{EA1BE014-A1C4-4B85-A58E-6EE209F8D744}" destId="{08DD1CE9-D9B3-4FC1-B381-C5B69914CF97}" srcOrd="1" destOrd="0" presId="urn:microsoft.com/office/officeart/2005/8/layout/orgChart1"/>
    <dgm:cxn modelId="{9CF730D0-CADD-4356-8FD0-B65C6276A37E}" type="presParOf" srcId="{EA1BE014-A1C4-4B85-A58E-6EE209F8D744}" destId="{F18375E3-4C44-47E3-98B9-797AE9949210}" srcOrd="2" destOrd="0" presId="urn:microsoft.com/office/officeart/2005/8/layout/orgChart1"/>
    <dgm:cxn modelId="{71859A59-AA62-4E85-B758-6D970180154D}" type="presParOf" srcId="{88C1F377-6672-4B66-8A3A-3F05E0F833AA}" destId="{7DD339D2-E3A9-4AA1-A980-26D05BC64032}" srcOrd="2" destOrd="0" presId="urn:microsoft.com/office/officeart/2005/8/layout/orgChart1"/>
    <dgm:cxn modelId="{107299E6-0622-4EB1-B849-B05D5F5E0789}" type="presParOf" srcId="{1F9148EA-0BE4-4142-A088-90CC021B5314}" destId="{594FD008-74DC-42E5-ACF9-2EB82ABFFB20}" srcOrd="8" destOrd="0" presId="urn:microsoft.com/office/officeart/2005/8/layout/orgChart1"/>
    <dgm:cxn modelId="{B405ECD5-2862-48C0-ADF2-418B17FE4A88}" type="presParOf" srcId="{1F9148EA-0BE4-4142-A088-90CC021B5314}" destId="{81F00646-6C3A-4DBE-8CFA-7774CD8B90E3}" srcOrd="9" destOrd="0" presId="urn:microsoft.com/office/officeart/2005/8/layout/orgChart1"/>
    <dgm:cxn modelId="{9D1734C6-9B24-4EED-87A8-C6EB5B8658E4}" type="presParOf" srcId="{81F00646-6C3A-4DBE-8CFA-7774CD8B90E3}" destId="{9BCF4344-3526-4716-88BA-87EF474D41F1}" srcOrd="0" destOrd="0" presId="urn:microsoft.com/office/officeart/2005/8/layout/orgChart1"/>
    <dgm:cxn modelId="{5A851A32-9DB1-4579-8EFE-3F20315965B8}" type="presParOf" srcId="{9BCF4344-3526-4716-88BA-87EF474D41F1}" destId="{9C0E147B-A93E-4321-8F15-C438DA1E392C}" srcOrd="0" destOrd="0" presId="urn:microsoft.com/office/officeart/2005/8/layout/orgChart1"/>
    <dgm:cxn modelId="{B77AF4C8-99A6-4180-A520-CA77A39F5A8C}" type="presParOf" srcId="{9BCF4344-3526-4716-88BA-87EF474D41F1}" destId="{89985893-7083-4EB1-B4B5-7F801A1D955E}" srcOrd="1" destOrd="0" presId="urn:microsoft.com/office/officeart/2005/8/layout/orgChart1"/>
    <dgm:cxn modelId="{194AB961-C6F0-4206-9CE0-FCBABB4200C5}" type="presParOf" srcId="{81F00646-6C3A-4DBE-8CFA-7774CD8B90E3}" destId="{CF4CAD00-A039-48D1-B7FE-CAFE8A76FE42}" srcOrd="1" destOrd="0" presId="urn:microsoft.com/office/officeart/2005/8/layout/orgChart1"/>
    <dgm:cxn modelId="{B2D0482E-1FEC-44E5-AE6F-F94E792E7BAA}" type="presParOf" srcId="{CF4CAD00-A039-48D1-B7FE-CAFE8A76FE42}" destId="{DD2EF359-1475-4ACF-8C31-1CD25D0EAF59}" srcOrd="0" destOrd="0" presId="urn:microsoft.com/office/officeart/2005/8/layout/orgChart1"/>
    <dgm:cxn modelId="{D19B416F-6FC5-4E9B-ADBF-DCB62D2D751C}" type="presParOf" srcId="{CF4CAD00-A039-48D1-B7FE-CAFE8A76FE42}" destId="{563CE7F8-3B41-4630-AF9A-A158D84E6559}" srcOrd="1" destOrd="0" presId="urn:microsoft.com/office/officeart/2005/8/layout/orgChart1"/>
    <dgm:cxn modelId="{B4A2A60D-A48E-4450-BC8B-A4978CA6CFC2}" type="presParOf" srcId="{563CE7F8-3B41-4630-AF9A-A158D84E6559}" destId="{F3A9880F-769E-4441-8600-03780399D5F1}" srcOrd="0" destOrd="0" presId="urn:microsoft.com/office/officeart/2005/8/layout/orgChart1"/>
    <dgm:cxn modelId="{56F98C8B-8BC6-45CB-907C-6C851F08FB31}" type="presParOf" srcId="{F3A9880F-769E-4441-8600-03780399D5F1}" destId="{6AB6E316-D7D2-4850-AD56-8A8BB8698F47}" srcOrd="0" destOrd="0" presId="urn:microsoft.com/office/officeart/2005/8/layout/orgChart1"/>
    <dgm:cxn modelId="{DA7B4792-D915-49C1-B627-A173DD0E1369}" type="presParOf" srcId="{F3A9880F-769E-4441-8600-03780399D5F1}" destId="{F687BCCF-5B28-4DF4-ADF1-7B6BA97471DE}" srcOrd="1" destOrd="0" presId="urn:microsoft.com/office/officeart/2005/8/layout/orgChart1"/>
    <dgm:cxn modelId="{3C3AF4D2-971A-40A8-AA1D-AC3E9D2D1A7E}" type="presParOf" srcId="{563CE7F8-3B41-4630-AF9A-A158D84E6559}" destId="{4D23440C-D849-480B-B116-BDCE41DDCF47}" srcOrd="1" destOrd="0" presId="urn:microsoft.com/office/officeart/2005/8/layout/orgChart1"/>
    <dgm:cxn modelId="{B43CD1DB-A46B-4B45-9142-A75B692AF3DC}" type="presParOf" srcId="{563CE7F8-3B41-4630-AF9A-A158D84E6559}" destId="{04C741CA-60F2-4E12-9EB2-80042E39E822}" srcOrd="2" destOrd="0" presId="urn:microsoft.com/office/officeart/2005/8/layout/orgChart1"/>
    <dgm:cxn modelId="{1C35347D-A40C-4708-82C0-B1ED47945E01}" type="presParOf" srcId="{CF4CAD00-A039-48D1-B7FE-CAFE8A76FE42}" destId="{8B773221-220D-4898-8D98-08F49344487C}" srcOrd="2" destOrd="0" presId="urn:microsoft.com/office/officeart/2005/8/layout/orgChart1"/>
    <dgm:cxn modelId="{D021B361-FE91-423F-BEFC-5152156E9D16}" type="presParOf" srcId="{CF4CAD00-A039-48D1-B7FE-CAFE8A76FE42}" destId="{906C0F43-95DE-4A99-A76D-F9B6CBD5B6FB}" srcOrd="3" destOrd="0" presId="urn:microsoft.com/office/officeart/2005/8/layout/orgChart1"/>
    <dgm:cxn modelId="{0FB0C1B5-7786-4F03-8530-B0CE6273376B}" type="presParOf" srcId="{906C0F43-95DE-4A99-A76D-F9B6CBD5B6FB}" destId="{0549F25A-31BE-44BC-8916-B9BDBC890F69}" srcOrd="0" destOrd="0" presId="urn:microsoft.com/office/officeart/2005/8/layout/orgChart1"/>
    <dgm:cxn modelId="{B0DDC3C5-8330-4911-881F-6307CD6A3BAE}" type="presParOf" srcId="{0549F25A-31BE-44BC-8916-B9BDBC890F69}" destId="{24D409BA-DABB-4166-B6E3-E478C12D0932}" srcOrd="0" destOrd="0" presId="urn:microsoft.com/office/officeart/2005/8/layout/orgChart1"/>
    <dgm:cxn modelId="{F2B693F5-7E40-47CD-B3CF-D5A298C02EA6}" type="presParOf" srcId="{0549F25A-31BE-44BC-8916-B9BDBC890F69}" destId="{F07FE65D-66C4-42DF-A4A3-5D8B1DCC6ED6}" srcOrd="1" destOrd="0" presId="urn:microsoft.com/office/officeart/2005/8/layout/orgChart1"/>
    <dgm:cxn modelId="{05B36D8F-2FAD-4867-957E-5779977F4D46}" type="presParOf" srcId="{906C0F43-95DE-4A99-A76D-F9B6CBD5B6FB}" destId="{0F6B96DE-5D24-439F-BAEF-C02DA2AEB46E}" srcOrd="1" destOrd="0" presId="urn:microsoft.com/office/officeart/2005/8/layout/orgChart1"/>
    <dgm:cxn modelId="{1E57BE06-BF8D-4628-A2D6-8E4677F1D266}" type="presParOf" srcId="{906C0F43-95DE-4A99-A76D-F9B6CBD5B6FB}" destId="{AE2F0128-579F-4444-949D-2ADDF7B0CBA9}" srcOrd="2" destOrd="0" presId="urn:microsoft.com/office/officeart/2005/8/layout/orgChart1"/>
    <dgm:cxn modelId="{44B2A9C6-34A9-4465-B66C-30118570FB72}" type="presParOf" srcId="{CF4CAD00-A039-48D1-B7FE-CAFE8A76FE42}" destId="{17DC59A9-AFB7-420E-8C75-5E88009BF025}" srcOrd="4" destOrd="0" presId="urn:microsoft.com/office/officeart/2005/8/layout/orgChart1"/>
    <dgm:cxn modelId="{6445C1AD-DC19-448E-A06F-920C8701EF2C}" type="presParOf" srcId="{CF4CAD00-A039-48D1-B7FE-CAFE8A76FE42}" destId="{94AC71AE-A77C-4B58-88BF-45E3EAF581C3}" srcOrd="5" destOrd="0" presId="urn:microsoft.com/office/officeart/2005/8/layout/orgChart1"/>
    <dgm:cxn modelId="{9052B8A5-75AC-48C1-88C3-A809A1D2D75F}" type="presParOf" srcId="{94AC71AE-A77C-4B58-88BF-45E3EAF581C3}" destId="{D99F69AD-B0A7-4A3B-8BB9-6773EAAF5013}" srcOrd="0" destOrd="0" presId="urn:microsoft.com/office/officeart/2005/8/layout/orgChart1"/>
    <dgm:cxn modelId="{3BE27B6C-49DA-4247-B3F1-3875657651F7}" type="presParOf" srcId="{D99F69AD-B0A7-4A3B-8BB9-6773EAAF5013}" destId="{8D8B324E-4BF6-4F50-A88B-20FB3EF55806}" srcOrd="0" destOrd="0" presId="urn:microsoft.com/office/officeart/2005/8/layout/orgChart1"/>
    <dgm:cxn modelId="{2FC0178E-755F-425D-B85B-3FD7B872F99D}" type="presParOf" srcId="{D99F69AD-B0A7-4A3B-8BB9-6773EAAF5013}" destId="{A3C2EE39-BEC7-43D6-A1F3-020EAB18D1CE}" srcOrd="1" destOrd="0" presId="urn:microsoft.com/office/officeart/2005/8/layout/orgChart1"/>
    <dgm:cxn modelId="{C36D4362-C9EC-4CCB-B8B3-25B2A3CC495A}" type="presParOf" srcId="{94AC71AE-A77C-4B58-88BF-45E3EAF581C3}" destId="{3BC63454-8B3D-4BF7-BE2D-5456A59A68C4}" srcOrd="1" destOrd="0" presId="urn:microsoft.com/office/officeart/2005/8/layout/orgChart1"/>
    <dgm:cxn modelId="{871CA282-78A2-4F4A-B4C4-874DF27BF0AC}" type="presParOf" srcId="{94AC71AE-A77C-4B58-88BF-45E3EAF581C3}" destId="{9963837C-5235-47EC-8E57-036A399CE1C7}" srcOrd="2" destOrd="0" presId="urn:microsoft.com/office/officeart/2005/8/layout/orgChart1"/>
    <dgm:cxn modelId="{8B1143DA-E9BC-440A-875B-A88E5F531F7E}" type="presParOf" srcId="{CF4CAD00-A039-48D1-B7FE-CAFE8A76FE42}" destId="{3DBAAD82-FF00-46E1-9D1A-45877AE45067}" srcOrd="6" destOrd="0" presId="urn:microsoft.com/office/officeart/2005/8/layout/orgChart1"/>
    <dgm:cxn modelId="{C4278627-0ED9-4300-A025-4159B35BB928}" type="presParOf" srcId="{CF4CAD00-A039-48D1-B7FE-CAFE8A76FE42}" destId="{EE23318D-F947-4152-8DC9-70C369517A62}" srcOrd="7" destOrd="0" presId="urn:microsoft.com/office/officeart/2005/8/layout/orgChart1"/>
    <dgm:cxn modelId="{D150E1DF-78E8-4071-BF34-3967D04E996D}" type="presParOf" srcId="{EE23318D-F947-4152-8DC9-70C369517A62}" destId="{EE7EC49B-7E93-482E-AA2B-2D38694A6FF5}" srcOrd="0" destOrd="0" presId="urn:microsoft.com/office/officeart/2005/8/layout/orgChart1"/>
    <dgm:cxn modelId="{F1CEC45E-D099-4471-9AB1-917DFE0CB9C2}" type="presParOf" srcId="{EE7EC49B-7E93-482E-AA2B-2D38694A6FF5}" destId="{45172C75-849F-4CC2-A149-2A44DC98EF23}" srcOrd="0" destOrd="0" presId="urn:microsoft.com/office/officeart/2005/8/layout/orgChart1"/>
    <dgm:cxn modelId="{62F12B96-8E52-4E75-A88B-45E7F1F5B91C}" type="presParOf" srcId="{EE7EC49B-7E93-482E-AA2B-2D38694A6FF5}" destId="{222D760D-8F41-4B5F-BFDC-BB89FD65C90E}" srcOrd="1" destOrd="0" presId="urn:microsoft.com/office/officeart/2005/8/layout/orgChart1"/>
    <dgm:cxn modelId="{C1E03FD5-F639-48D5-AF63-3D2C9A74B97D}" type="presParOf" srcId="{EE23318D-F947-4152-8DC9-70C369517A62}" destId="{CB05544A-04D2-4E75-A966-F72124B2B93E}" srcOrd="1" destOrd="0" presId="urn:microsoft.com/office/officeart/2005/8/layout/orgChart1"/>
    <dgm:cxn modelId="{F4FDC8C9-52F4-4D20-BB5D-2B9168081117}" type="presParOf" srcId="{EE23318D-F947-4152-8DC9-70C369517A62}" destId="{D3C6D2E4-5E2C-4A6F-8382-7DF801712268}" srcOrd="2" destOrd="0" presId="urn:microsoft.com/office/officeart/2005/8/layout/orgChart1"/>
    <dgm:cxn modelId="{196F419A-3E48-45D5-9EA7-26DCD5D79FDC}" type="presParOf" srcId="{81F00646-6C3A-4DBE-8CFA-7774CD8B90E3}" destId="{21976AF6-2134-44A0-B46D-642F61D644E8}" srcOrd="2" destOrd="0" presId="urn:microsoft.com/office/officeart/2005/8/layout/orgChart1"/>
    <dgm:cxn modelId="{2B24FDAF-7304-4887-AB3E-0056B6AD8095}" type="presParOf" srcId="{1F9148EA-0BE4-4142-A088-90CC021B5314}" destId="{49F59F3C-63BF-4BC8-A23F-15B1B400A9D2}" srcOrd="10" destOrd="0" presId="urn:microsoft.com/office/officeart/2005/8/layout/orgChart1"/>
    <dgm:cxn modelId="{4C91C2D0-D57C-4CE4-9A02-E851DF004FA1}" type="presParOf" srcId="{1F9148EA-0BE4-4142-A088-90CC021B5314}" destId="{0D5D31AD-5BB7-4865-A168-2C91D104DF4A}" srcOrd="11" destOrd="0" presId="urn:microsoft.com/office/officeart/2005/8/layout/orgChart1"/>
    <dgm:cxn modelId="{D6C0DCD6-EA8F-4C3F-B052-84718BF7890B}" type="presParOf" srcId="{0D5D31AD-5BB7-4865-A168-2C91D104DF4A}" destId="{14CA95A2-4829-4AC4-B720-D2DF5642FADC}" srcOrd="0" destOrd="0" presId="urn:microsoft.com/office/officeart/2005/8/layout/orgChart1"/>
    <dgm:cxn modelId="{57AA1EF1-9AED-45E5-B506-8A86903EE98D}" type="presParOf" srcId="{14CA95A2-4829-4AC4-B720-D2DF5642FADC}" destId="{93382EB5-20A9-495B-A393-56EB7C2A3CAC}" srcOrd="0" destOrd="0" presId="urn:microsoft.com/office/officeart/2005/8/layout/orgChart1"/>
    <dgm:cxn modelId="{B303AC37-EF20-4E12-87D4-7F95FBDF7D45}" type="presParOf" srcId="{14CA95A2-4829-4AC4-B720-D2DF5642FADC}" destId="{1F9D5725-68B2-4423-A255-3A32020E53FE}" srcOrd="1" destOrd="0" presId="urn:microsoft.com/office/officeart/2005/8/layout/orgChart1"/>
    <dgm:cxn modelId="{EF192F64-4397-4A16-9DCA-AC5D0A2AD47C}" type="presParOf" srcId="{0D5D31AD-5BB7-4865-A168-2C91D104DF4A}" destId="{8B84A10D-5C25-4496-B194-508672419BA3}" srcOrd="1" destOrd="0" presId="urn:microsoft.com/office/officeart/2005/8/layout/orgChart1"/>
    <dgm:cxn modelId="{4FCD2A10-9396-4D5C-8542-E54DF3ED62F5}" type="presParOf" srcId="{8B84A10D-5C25-4496-B194-508672419BA3}" destId="{52141E9B-3080-4B60-B58F-FF688C9A55D6}" srcOrd="0" destOrd="0" presId="urn:microsoft.com/office/officeart/2005/8/layout/orgChart1"/>
    <dgm:cxn modelId="{E197F304-92F7-4D92-8433-6B27C5AE8B3F}" type="presParOf" srcId="{8B84A10D-5C25-4496-B194-508672419BA3}" destId="{F66B4481-CCE9-4FB0-9DF1-00478AD387AE}" srcOrd="1" destOrd="0" presId="urn:microsoft.com/office/officeart/2005/8/layout/orgChart1"/>
    <dgm:cxn modelId="{9563D16F-B143-4648-8C70-A97E05454AB0}" type="presParOf" srcId="{F66B4481-CCE9-4FB0-9DF1-00478AD387AE}" destId="{29F777CD-8A6A-47ED-90CD-E17FEA3E3FF4}" srcOrd="0" destOrd="0" presId="urn:microsoft.com/office/officeart/2005/8/layout/orgChart1"/>
    <dgm:cxn modelId="{C533FF9A-2E45-4DB9-BB89-AE4422540AC7}" type="presParOf" srcId="{29F777CD-8A6A-47ED-90CD-E17FEA3E3FF4}" destId="{1DAC8E19-9680-43AD-BFC7-0131B645F6D6}" srcOrd="0" destOrd="0" presId="urn:microsoft.com/office/officeart/2005/8/layout/orgChart1"/>
    <dgm:cxn modelId="{8E93C989-BD0B-41CC-97DC-4B6E70C10C8E}" type="presParOf" srcId="{29F777CD-8A6A-47ED-90CD-E17FEA3E3FF4}" destId="{99B71D1E-244B-417A-B6C8-B109280DF283}" srcOrd="1" destOrd="0" presId="urn:microsoft.com/office/officeart/2005/8/layout/orgChart1"/>
    <dgm:cxn modelId="{51B0FBEA-686B-4737-A700-E78F249ACBDF}" type="presParOf" srcId="{F66B4481-CCE9-4FB0-9DF1-00478AD387AE}" destId="{4C35FF55-4B38-4F34-B30D-0B1157B4D932}" srcOrd="1" destOrd="0" presId="urn:microsoft.com/office/officeart/2005/8/layout/orgChart1"/>
    <dgm:cxn modelId="{97208B9A-63FA-48FE-9074-60212360F697}" type="presParOf" srcId="{F66B4481-CCE9-4FB0-9DF1-00478AD387AE}" destId="{401634EF-BF7E-43B0-A022-ACD3198D469C}" srcOrd="2" destOrd="0" presId="urn:microsoft.com/office/officeart/2005/8/layout/orgChart1"/>
    <dgm:cxn modelId="{BD6DCD53-CFF7-4B01-A65D-FF6013D62F6C}" type="presParOf" srcId="{8B84A10D-5C25-4496-B194-508672419BA3}" destId="{76B1ABE0-D773-4FEF-B421-3C40394D4697}" srcOrd="2" destOrd="0" presId="urn:microsoft.com/office/officeart/2005/8/layout/orgChart1"/>
    <dgm:cxn modelId="{51D7AE7C-1CF1-4770-A0D4-FEB758BAC2A1}" type="presParOf" srcId="{8B84A10D-5C25-4496-B194-508672419BA3}" destId="{3E1648B9-564A-4CFC-AFEF-1F121A5AFABD}" srcOrd="3" destOrd="0" presId="urn:microsoft.com/office/officeart/2005/8/layout/orgChart1"/>
    <dgm:cxn modelId="{223B08FC-1A76-4131-B3D4-619E83924A0E}" type="presParOf" srcId="{3E1648B9-564A-4CFC-AFEF-1F121A5AFABD}" destId="{2D328AD7-A484-407D-AF6E-A4AA18FD0C6B}" srcOrd="0" destOrd="0" presId="urn:microsoft.com/office/officeart/2005/8/layout/orgChart1"/>
    <dgm:cxn modelId="{E99BFDDE-79CD-4037-886D-56395331AE9C}" type="presParOf" srcId="{2D328AD7-A484-407D-AF6E-A4AA18FD0C6B}" destId="{1F285E16-926D-474C-97EC-85E8A8E0C30A}" srcOrd="0" destOrd="0" presId="urn:microsoft.com/office/officeart/2005/8/layout/orgChart1"/>
    <dgm:cxn modelId="{51E81390-6CE3-4CC2-8EE9-BF4FDA4DD72B}" type="presParOf" srcId="{2D328AD7-A484-407D-AF6E-A4AA18FD0C6B}" destId="{919EC5DF-118A-40D8-9396-C2882FC8FCCE}" srcOrd="1" destOrd="0" presId="urn:microsoft.com/office/officeart/2005/8/layout/orgChart1"/>
    <dgm:cxn modelId="{3FF58B88-7F0E-4440-9A32-DD86F0C5DBAD}" type="presParOf" srcId="{3E1648B9-564A-4CFC-AFEF-1F121A5AFABD}" destId="{25E7B756-D37E-45B9-B3D0-58D8522BE17F}" srcOrd="1" destOrd="0" presId="urn:microsoft.com/office/officeart/2005/8/layout/orgChart1"/>
    <dgm:cxn modelId="{B1BB0618-7FA0-4E2D-968A-7201E27799F4}" type="presParOf" srcId="{3E1648B9-564A-4CFC-AFEF-1F121A5AFABD}" destId="{D5C6E896-DACA-4576-AA6D-94D418552EFF}" srcOrd="2" destOrd="0" presId="urn:microsoft.com/office/officeart/2005/8/layout/orgChart1"/>
    <dgm:cxn modelId="{000CFDED-05D7-4038-842F-1ED415FE4ED1}" type="presParOf" srcId="{8B84A10D-5C25-4496-B194-508672419BA3}" destId="{FDFB97A2-4D0B-4289-9F97-034AB553A4B0}" srcOrd="4" destOrd="0" presId="urn:microsoft.com/office/officeart/2005/8/layout/orgChart1"/>
    <dgm:cxn modelId="{949757E4-7F7A-49C1-8E6A-CE12BC4E02BB}" type="presParOf" srcId="{8B84A10D-5C25-4496-B194-508672419BA3}" destId="{DAF59F85-3326-499F-B86E-8416009689D6}" srcOrd="5" destOrd="0" presId="urn:microsoft.com/office/officeart/2005/8/layout/orgChart1"/>
    <dgm:cxn modelId="{A1062E38-0CA5-485D-A94A-31E397AFE2F0}" type="presParOf" srcId="{DAF59F85-3326-499F-B86E-8416009689D6}" destId="{4D39D119-2A8A-42F0-B78A-984A79A89776}" srcOrd="0" destOrd="0" presId="urn:microsoft.com/office/officeart/2005/8/layout/orgChart1"/>
    <dgm:cxn modelId="{9487D365-0520-40A1-9B83-924090F7E74F}" type="presParOf" srcId="{4D39D119-2A8A-42F0-B78A-984A79A89776}" destId="{787B0B9D-43B3-4386-AAEE-0914A0EFDCFC}" srcOrd="0" destOrd="0" presId="urn:microsoft.com/office/officeart/2005/8/layout/orgChart1"/>
    <dgm:cxn modelId="{568643A3-87B1-4844-A39C-FD0CF6673C0B}" type="presParOf" srcId="{4D39D119-2A8A-42F0-B78A-984A79A89776}" destId="{49D11D39-0508-4497-ACF2-1D431AE05F53}" srcOrd="1" destOrd="0" presId="urn:microsoft.com/office/officeart/2005/8/layout/orgChart1"/>
    <dgm:cxn modelId="{A7F81953-6608-4511-A140-82A6651EC199}" type="presParOf" srcId="{DAF59F85-3326-499F-B86E-8416009689D6}" destId="{7439B867-617A-4A67-94E9-280B79232518}" srcOrd="1" destOrd="0" presId="urn:microsoft.com/office/officeart/2005/8/layout/orgChart1"/>
    <dgm:cxn modelId="{1973BF81-F46B-4EBE-9690-2F78567DCD61}" type="presParOf" srcId="{DAF59F85-3326-499F-B86E-8416009689D6}" destId="{202F9753-1123-460C-817C-4E11FCC1C971}" srcOrd="2" destOrd="0" presId="urn:microsoft.com/office/officeart/2005/8/layout/orgChart1"/>
    <dgm:cxn modelId="{671FCA37-CB47-4CF1-9B56-43243E935710}" type="presParOf" srcId="{0D5D31AD-5BB7-4865-A168-2C91D104DF4A}" destId="{7DFA0C6B-0A2B-491B-8147-D84A0C8A6A18}" srcOrd="2" destOrd="0" presId="urn:microsoft.com/office/officeart/2005/8/layout/orgChart1"/>
    <dgm:cxn modelId="{F92CC1FD-73D9-47F6-A5CC-16D93ECD3152}" type="presParOf" srcId="{1F9148EA-0BE4-4142-A088-90CC021B5314}" destId="{A0EE661B-A1E4-44EA-9C05-0B8A252B531D}" srcOrd="12" destOrd="0" presId="urn:microsoft.com/office/officeart/2005/8/layout/orgChart1"/>
    <dgm:cxn modelId="{E9B6C88A-C507-4852-AA06-52938F903F90}" type="presParOf" srcId="{1F9148EA-0BE4-4142-A088-90CC021B5314}" destId="{D830B2C7-5A57-437D-B318-3BFB7B0F629B}" srcOrd="13" destOrd="0" presId="urn:microsoft.com/office/officeart/2005/8/layout/orgChart1"/>
    <dgm:cxn modelId="{A3CA72D0-0254-4D4A-9E94-0473A4C747F3}" type="presParOf" srcId="{D830B2C7-5A57-437D-B318-3BFB7B0F629B}" destId="{1BC218E6-DFCE-4EFF-975D-ACB86A0C1592}" srcOrd="0" destOrd="0" presId="urn:microsoft.com/office/officeart/2005/8/layout/orgChart1"/>
    <dgm:cxn modelId="{A776B5BA-B5C7-4109-9F37-E0437445F61D}" type="presParOf" srcId="{1BC218E6-DFCE-4EFF-975D-ACB86A0C1592}" destId="{39D7143E-1DF7-4260-AB3C-F090878134B2}" srcOrd="0" destOrd="0" presId="urn:microsoft.com/office/officeart/2005/8/layout/orgChart1"/>
    <dgm:cxn modelId="{92AB8FA2-C25C-4E66-A25A-BE359E7A3A4B}" type="presParOf" srcId="{1BC218E6-DFCE-4EFF-975D-ACB86A0C1592}" destId="{6DA90919-DCF2-44CC-AC1F-875DA93DF2B0}" srcOrd="1" destOrd="0" presId="urn:microsoft.com/office/officeart/2005/8/layout/orgChart1"/>
    <dgm:cxn modelId="{529FD63B-E1E9-44D1-9D12-1950E6A0C90A}" type="presParOf" srcId="{D830B2C7-5A57-437D-B318-3BFB7B0F629B}" destId="{70F341E7-C28F-4D4F-B233-01C87B839D3B}" srcOrd="1" destOrd="0" presId="urn:microsoft.com/office/officeart/2005/8/layout/orgChart1"/>
    <dgm:cxn modelId="{6F5B86DA-8713-4440-B536-D7C121FBE8FB}" type="presParOf" srcId="{70F341E7-C28F-4D4F-B233-01C87B839D3B}" destId="{983B7AF2-2D00-452D-A805-E837D493C38A}" srcOrd="0" destOrd="0" presId="urn:microsoft.com/office/officeart/2005/8/layout/orgChart1"/>
    <dgm:cxn modelId="{AAF32D84-835B-479D-8716-C5A8D6D8355A}" type="presParOf" srcId="{70F341E7-C28F-4D4F-B233-01C87B839D3B}" destId="{3FA0262E-3777-4C7A-B0B2-DF72AD414889}" srcOrd="1" destOrd="0" presId="urn:microsoft.com/office/officeart/2005/8/layout/orgChart1"/>
    <dgm:cxn modelId="{41296EE8-5864-44EF-9413-718A122F6C2B}" type="presParOf" srcId="{3FA0262E-3777-4C7A-B0B2-DF72AD414889}" destId="{64AC3DA7-921D-4E63-8AB2-C34E4AF52DB7}" srcOrd="0" destOrd="0" presId="urn:microsoft.com/office/officeart/2005/8/layout/orgChart1"/>
    <dgm:cxn modelId="{8D79EBA1-4955-4ACE-9504-CBAA0D8A752E}" type="presParOf" srcId="{64AC3DA7-921D-4E63-8AB2-C34E4AF52DB7}" destId="{23C79C8B-7506-449F-9FFC-473F5124E8E4}" srcOrd="0" destOrd="0" presId="urn:microsoft.com/office/officeart/2005/8/layout/orgChart1"/>
    <dgm:cxn modelId="{D881DB9F-A409-4F18-A09B-B6845C4E362E}" type="presParOf" srcId="{64AC3DA7-921D-4E63-8AB2-C34E4AF52DB7}" destId="{C4858EF8-3247-4571-81D4-123308E6D97B}" srcOrd="1" destOrd="0" presId="urn:microsoft.com/office/officeart/2005/8/layout/orgChart1"/>
    <dgm:cxn modelId="{637AAA8B-E34D-4309-8230-40A132CD2310}" type="presParOf" srcId="{3FA0262E-3777-4C7A-B0B2-DF72AD414889}" destId="{9821B5AE-C9BB-4A66-92E8-64FF2B21401A}" srcOrd="1" destOrd="0" presId="urn:microsoft.com/office/officeart/2005/8/layout/orgChart1"/>
    <dgm:cxn modelId="{56EFF504-44DF-4FFB-A8EA-3038C856A4B6}" type="presParOf" srcId="{3FA0262E-3777-4C7A-B0B2-DF72AD414889}" destId="{71852F5D-FD5B-4E13-A79B-4472A237E1A6}" srcOrd="2" destOrd="0" presId="urn:microsoft.com/office/officeart/2005/8/layout/orgChart1"/>
    <dgm:cxn modelId="{A26CF667-13D9-42A3-A2C6-182192AEDD34}" type="presParOf" srcId="{70F341E7-C28F-4D4F-B233-01C87B839D3B}" destId="{B3328F27-BF36-4BBB-84A5-046BB1A9426D}" srcOrd="2" destOrd="0" presId="urn:microsoft.com/office/officeart/2005/8/layout/orgChart1"/>
    <dgm:cxn modelId="{11507CE6-1728-4BCF-AD28-E788C0DE20CD}" type="presParOf" srcId="{70F341E7-C28F-4D4F-B233-01C87B839D3B}" destId="{5FE31960-6F64-4CC3-892A-1A901AFA03B7}" srcOrd="3" destOrd="0" presId="urn:microsoft.com/office/officeart/2005/8/layout/orgChart1"/>
    <dgm:cxn modelId="{07469A08-25C7-4CB4-B352-C03779BCCC16}" type="presParOf" srcId="{5FE31960-6F64-4CC3-892A-1A901AFA03B7}" destId="{635536E3-E2FF-4574-9A79-DF07F338484E}" srcOrd="0" destOrd="0" presId="urn:microsoft.com/office/officeart/2005/8/layout/orgChart1"/>
    <dgm:cxn modelId="{5AF6F13B-81C6-437B-9492-4AC87766F628}" type="presParOf" srcId="{635536E3-E2FF-4574-9A79-DF07F338484E}" destId="{6FBB9505-73B6-410F-95D1-E3F7D1683735}" srcOrd="0" destOrd="0" presId="urn:microsoft.com/office/officeart/2005/8/layout/orgChart1"/>
    <dgm:cxn modelId="{8222CE8E-9D7A-40DC-9856-EC85D445978C}" type="presParOf" srcId="{635536E3-E2FF-4574-9A79-DF07F338484E}" destId="{C0AA92C1-C4B6-49C8-A5D2-BA9285ECEEE1}" srcOrd="1" destOrd="0" presId="urn:microsoft.com/office/officeart/2005/8/layout/orgChart1"/>
    <dgm:cxn modelId="{D6D910B3-71E1-4871-B8CC-C2B3817AD531}" type="presParOf" srcId="{5FE31960-6F64-4CC3-892A-1A901AFA03B7}" destId="{1CD02909-8B06-428C-BD4C-7E9C9E192C0C}" srcOrd="1" destOrd="0" presId="urn:microsoft.com/office/officeart/2005/8/layout/orgChart1"/>
    <dgm:cxn modelId="{2585D72D-38FF-460A-AAFC-DC24184E79AA}" type="presParOf" srcId="{5FE31960-6F64-4CC3-892A-1A901AFA03B7}" destId="{5AD2B6D3-D581-443C-937F-330C372E7E35}" srcOrd="2" destOrd="0" presId="urn:microsoft.com/office/officeart/2005/8/layout/orgChart1"/>
    <dgm:cxn modelId="{7E904C22-63A8-401A-8CAF-E881FF4A0347}" type="presParOf" srcId="{70F341E7-C28F-4D4F-B233-01C87B839D3B}" destId="{D2FAAD13-D14C-44DC-A295-C24DFE70138C}" srcOrd="4" destOrd="0" presId="urn:microsoft.com/office/officeart/2005/8/layout/orgChart1"/>
    <dgm:cxn modelId="{2B630014-A6FD-43C1-8E67-6C99F3B249D9}" type="presParOf" srcId="{70F341E7-C28F-4D4F-B233-01C87B839D3B}" destId="{6B57CA54-1EC5-4F26-8EC5-F6B6701F1806}" srcOrd="5" destOrd="0" presId="urn:microsoft.com/office/officeart/2005/8/layout/orgChart1"/>
    <dgm:cxn modelId="{DC63528D-10FB-4FE5-8A80-2F9E330401E0}" type="presParOf" srcId="{6B57CA54-1EC5-4F26-8EC5-F6B6701F1806}" destId="{FD0B8461-B7FF-4799-8101-CB01EB49B5F0}" srcOrd="0" destOrd="0" presId="urn:microsoft.com/office/officeart/2005/8/layout/orgChart1"/>
    <dgm:cxn modelId="{1E58C6BD-04D3-4FE7-9E82-D9B683A41F9C}" type="presParOf" srcId="{FD0B8461-B7FF-4799-8101-CB01EB49B5F0}" destId="{E17EA5B1-438D-454E-BD3B-61AC071ED3AC}" srcOrd="0" destOrd="0" presId="urn:microsoft.com/office/officeart/2005/8/layout/orgChart1"/>
    <dgm:cxn modelId="{90CBB51E-A158-4E3D-92AF-4F980446DCC3}" type="presParOf" srcId="{FD0B8461-B7FF-4799-8101-CB01EB49B5F0}" destId="{3CBE0D0A-49EC-4886-BE5D-CFE45CB929B6}" srcOrd="1" destOrd="0" presId="urn:microsoft.com/office/officeart/2005/8/layout/orgChart1"/>
    <dgm:cxn modelId="{9D663457-CA06-4C9D-87A6-FEA9537A3FE1}" type="presParOf" srcId="{6B57CA54-1EC5-4F26-8EC5-F6B6701F1806}" destId="{727012EE-55D0-4DA7-BC84-BFEA4240A0C9}" srcOrd="1" destOrd="0" presId="urn:microsoft.com/office/officeart/2005/8/layout/orgChart1"/>
    <dgm:cxn modelId="{F1108BC6-5983-45B8-A1E1-4119C2777A1C}" type="presParOf" srcId="{6B57CA54-1EC5-4F26-8EC5-F6B6701F1806}" destId="{BAED645F-2F77-42CA-855C-E23C382C8363}" srcOrd="2" destOrd="0" presId="urn:microsoft.com/office/officeart/2005/8/layout/orgChart1"/>
    <dgm:cxn modelId="{7A52D411-D43E-4840-98C6-29D1BD3A46A0}" type="presParOf" srcId="{70F341E7-C28F-4D4F-B233-01C87B839D3B}" destId="{FFD84F03-4550-47DA-8466-999A166AEEE4}" srcOrd="6" destOrd="0" presId="urn:microsoft.com/office/officeart/2005/8/layout/orgChart1"/>
    <dgm:cxn modelId="{EBCD39AF-66D6-45F6-B41B-D39E0EE9C840}" type="presParOf" srcId="{70F341E7-C28F-4D4F-B233-01C87B839D3B}" destId="{6B01FCEA-156E-4117-93A4-F48B6D3C566A}" srcOrd="7" destOrd="0" presId="urn:microsoft.com/office/officeart/2005/8/layout/orgChart1"/>
    <dgm:cxn modelId="{EC64BD8E-562F-4642-8731-4BD9E2FEF45E}" type="presParOf" srcId="{6B01FCEA-156E-4117-93A4-F48B6D3C566A}" destId="{C9C5741B-A9F5-42CF-B542-DBE0175C035C}" srcOrd="0" destOrd="0" presId="urn:microsoft.com/office/officeart/2005/8/layout/orgChart1"/>
    <dgm:cxn modelId="{03F90B12-F7B9-4669-A578-BFF5E3BC8AD7}" type="presParOf" srcId="{C9C5741B-A9F5-42CF-B542-DBE0175C035C}" destId="{C0002028-024D-45C0-9380-F2E1829E2185}" srcOrd="0" destOrd="0" presId="urn:microsoft.com/office/officeart/2005/8/layout/orgChart1"/>
    <dgm:cxn modelId="{247B80D8-9E28-4B3D-A165-FC0546A4F683}" type="presParOf" srcId="{C9C5741B-A9F5-42CF-B542-DBE0175C035C}" destId="{66218ECD-CD18-4C66-ADD4-AD5B77A6D4BE}" srcOrd="1" destOrd="0" presId="urn:microsoft.com/office/officeart/2005/8/layout/orgChart1"/>
    <dgm:cxn modelId="{2BEB0A57-EA3E-41A2-9C89-E11D79E7D9B5}" type="presParOf" srcId="{6B01FCEA-156E-4117-93A4-F48B6D3C566A}" destId="{8AEC387B-C881-40F0-A6E4-0E3D09FCE388}" srcOrd="1" destOrd="0" presId="urn:microsoft.com/office/officeart/2005/8/layout/orgChart1"/>
    <dgm:cxn modelId="{41174BB2-EC64-4453-8559-B8EFA7FBFBC2}" type="presParOf" srcId="{6B01FCEA-156E-4117-93A4-F48B6D3C566A}" destId="{A2EDFA73-DDB3-4E93-A0E1-E8045CAC2EE4}" srcOrd="2" destOrd="0" presId="urn:microsoft.com/office/officeart/2005/8/layout/orgChart1"/>
    <dgm:cxn modelId="{BCE01245-C6A4-4739-8922-842483F13904}" type="presParOf" srcId="{70F341E7-C28F-4D4F-B233-01C87B839D3B}" destId="{627CF763-F9F6-4A40-AC7B-B75195899DDB}" srcOrd="8" destOrd="0" presId="urn:microsoft.com/office/officeart/2005/8/layout/orgChart1"/>
    <dgm:cxn modelId="{22A5B490-9F44-4D3B-AD9F-9575A1C60141}" type="presParOf" srcId="{70F341E7-C28F-4D4F-B233-01C87B839D3B}" destId="{9CA5EDE8-0922-4916-8E88-A0FF855840FC}" srcOrd="9" destOrd="0" presId="urn:microsoft.com/office/officeart/2005/8/layout/orgChart1"/>
    <dgm:cxn modelId="{1D2E5F50-6E97-47D3-A53C-44718D30F20F}" type="presParOf" srcId="{9CA5EDE8-0922-4916-8E88-A0FF855840FC}" destId="{21C62502-3C3E-4CB1-8CDA-DAE6E8BEEE2F}" srcOrd="0" destOrd="0" presId="urn:microsoft.com/office/officeart/2005/8/layout/orgChart1"/>
    <dgm:cxn modelId="{9580D2D9-C5AD-454C-A819-8046B64317ED}" type="presParOf" srcId="{21C62502-3C3E-4CB1-8CDA-DAE6E8BEEE2F}" destId="{EE22BC92-E492-409C-9006-205A185C8394}" srcOrd="0" destOrd="0" presId="urn:microsoft.com/office/officeart/2005/8/layout/orgChart1"/>
    <dgm:cxn modelId="{5F4DD06F-0029-46C9-B52C-5AF926E8F258}" type="presParOf" srcId="{21C62502-3C3E-4CB1-8CDA-DAE6E8BEEE2F}" destId="{195E4ACA-2516-41F0-9D03-F34E406682ED}" srcOrd="1" destOrd="0" presId="urn:microsoft.com/office/officeart/2005/8/layout/orgChart1"/>
    <dgm:cxn modelId="{7F64B807-AB09-41D1-99BF-98C6E5B39C9E}" type="presParOf" srcId="{9CA5EDE8-0922-4916-8E88-A0FF855840FC}" destId="{01843C39-1713-45B9-9AB6-8B0BB8B4D7FA}" srcOrd="1" destOrd="0" presId="urn:microsoft.com/office/officeart/2005/8/layout/orgChart1"/>
    <dgm:cxn modelId="{4E1B42B9-FA62-4353-91A4-7E2C69CB880B}" type="presParOf" srcId="{9CA5EDE8-0922-4916-8E88-A0FF855840FC}" destId="{09768161-134B-4E51-91D6-682FEB64A2D0}" srcOrd="2" destOrd="0" presId="urn:microsoft.com/office/officeart/2005/8/layout/orgChart1"/>
    <dgm:cxn modelId="{20AEA1C4-B5E9-4B79-8EC0-42B71A653968}" type="presParOf" srcId="{D830B2C7-5A57-437D-B318-3BFB7B0F629B}" destId="{15E0B363-1B5C-47B0-BFE2-63C19F4EB7F7}" srcOrd="2" destOrd="0" presId="urn:microsoft.com/office/officeart/2005/8/layout/orgChart1"/>
    <dgm:cxn modelId="{DCE05F24-719A-4698-BC4C-FEB17DC0760F}" type="presParOf" srcId="{1F9148EA-0BE4-4142-A088-90CC021B5314}" destId="{F1199E75-2BBD-40C1-9324-3CA6E9897989}" srcOrd="14" destOrd="0" presId="urn:microsoft.com/office/officeart/2005/8/layout/orgChart1"/>
    <dgm:cxn modelId="{A08D8C21-2E11-44B5-9CDD-ABDDA4F14B4F}" type="presParOf" srcId="{1F9148EA-0BE4-4142-A088-90CC021B5314}" destId="{DDDA8514-9EE4-4758-AD83-049A647D8936}" srcOrd="15" destOrd="0" presId="urn:microsoft.com/office/officeart/2005/8/layout/orgChart1"/>
    <dgm:cxn modelId="{D01CD3EE-817C-4EC9-83AC-23FC20F86F70}" type="presParOf" srcId="{DDDA8514-9EE4-4758-AD83-049A647D8936}" destId="{42D744A4-00C7-479D-976D-BFC78E6FB01E}" srcOrd="0" destOrd="0" presId="urn:microsoft.com/office/officeart/2005/8/layout/orgChart1"/>
    <dgm:cxn modelId="{B7BDD9F9-7E2F-476B-8601-DDF36E5C41F9}" type="presParOf" srcId="{42D744A4-00C7-479D-976D-BFC78E6FB01E}" destId="{AF615BD7-19B8-4DF0-B22F-0DDABFD87CE8}" srcOrd="0" destOrd="0" presId="urn:microsoft.com/office/officeart/2005/8/layout/orgChart1"/>
    <dgm:cxn modelId="{95CA36CB-50EC-4E63-8F46-A141AC082427}" type="presParOf" srcId="{42D744A4-00C7-479D-976D-BFC78E6FB01E}" destId="{A2B89A92-D05E-4173-9DFA-4671AF3705F8}" srcOrd="1" destOrd="0" presId="urn:microsoft.com/office/officeart/2005/8/layout/orgChart1"/>
    <dgm:cxn modelId="{C7676342-7CD9-40B7-B43E-7252F53FA611}" type="presParOf" srcId="{DDDA8514-9EE4-4758-AD83-049A647D8936}" destId="{C115E7B2-33BD-4A17-8155-3B8205CAF96B}" srcOrd="1" destOrd="0" presId="urn:microsoft.com/office/officeart/2005/8/layout/orgChart1"/>
    <dgm:cxn modelId="{2D7AE809-E2A4-4F3A-BD7C-C7AD13E19E14}" type="presParOf" srcId="{C115E7B2-33BD-4A17-8155-3B8205CAF96B}" destId="{7527CCCF-5AAE-46B5-883C-0A452C12E1E5}" srcOrd="0" destOrd="0" presId="urn:microsoft.com/office/officeart/2005/8/layout/orgChart1"/>
    <dgm:cxn modelId="{7FCF426B-93F8-4D30-8A7A-64211607EFEE}" type="presParOf" srcId="{C115E7B2-33BD-4A17-8155-3B8205CAF96B}" destId="{A0F56158-5239-4E6E-BBAA-8274F23ABA13}" srcOrd="1" destOrd="0" presId="urn:microsoft.com/office/officeart/2005/8/layout/orgChart1"/>
    <dgm:cxn modelId="{AFCF5E14-FF8E-4302-ACE8-4E032F595FB0}" type="presParOf" srcId="{A0F56158-5239-4E6E-BBAA-8274F23ABA13}" destId="{EC199C1B-5248-4854-9327-3E833024FD84}" srcOrd="0" destOrd="0" presId="urn:microsoft.com/office/officeart/2005/8/layout/orgChart1"/>
    <dgm:cxn modelId="{B67B7E1A-E1D2-45C5-B2B5-96BEE1F881C3}" type="presParOf" srcId="{EC199C1B-5248-4854-9327-3E833024FD84}" destId="{6E0FC7B8-09C3-4268-BC05-40C29523B103}" srcOrd="0" destOrd="0" presId="urn:microsoft.com/office/officeart/2005/8/layout/orgChart1"/>
    <dgm:cxn modelId="{532B83A3-3439-42DE-9642-36A577B945D1}" type="presParOf" srcId="{EC199C1B-5248-4854-9327-3E833024FD84}" destId="{C4334F95-7ACE-4701-A4DC-A714AF622478}" srcOrd="1" destOrd="0" presId="urn:microsoft.com/office/officeart/2005/8/layout/orgChart1"/>
    <dgm:cxn modelId="{9974CCA4-4474-46DA-A740-840EFE1B2238}" type="presParOf" srcId="{A0F56158-5239-4E6E-BBAA-8274F23ABA13}" destId="{DC5AA7C0-E942-411C-BF74-40B4EA33DD01}" srcOrd="1" destOrd="0" presId="urn:microsoft.com/office/officeart/2005/8/layout/orgChart1"/>
    <dgm:cxn modelId="{F59F84D0-2380-4BA5-92F1-6A9CB0EAF66E}" type="presParOf" srcId="{A0F56158-5239-4E6E-BBAA-8274F23ABA13}" destId="{A2FC2CB4-A390-47BE-9798-788A49C5799C}" srcOrd="2" destOrd="0" presId="urn:microsoft.com/office/officeart/2005/8/layout/orgChart1"/>
    <dgm:cxn modelId="{506B6A35-6AC7-48D5-82E7-7C6698D8E099}" type="presParOf" srcId="{C115E7B2-33BD-4A17-8155-3B8205CAF96B}" destId="{AE155569-1982-4672-AB26-E97532025229}" srcOrd="2" destOrd="0" presId="urn:microsoft.com/office/officeart/2005/8/layout/orgChart1"/>
    <dgm:cxn modelId="{BBCCC2F5-8EE7-4C16-B7A9-09D35AF6CC57}" type="presParOf" srcId="{C115E7B2-33BD-4A17-8155-3B8205CAF96B}" destId="{584E40C6-B34E-4171-8C54-C9D84303301C}" srcOrd="3" destOrd="0" presId="urn:microsoft.com/office/officeart/2005/8/layout/orgChart1"/>
    <dgm:cxn modelId="{AB71D31B-A4C9-494C-BC2A-5F3B0A0108C0}" type="presParOf" srcId="{584E40C6-B34E-4171-8C54-C9D84303301C}" destId="{839A9F7B-26A0-44F6-BB9A-CF8A2E81BF4A}" srcOrd="0" destOrd="0" presId="urn:microsoft.com/office/officeart/2005/8/layout/orgChart1"/>
    <dgm:cxn modelId="{C3A0B3DE-AEED-49B3-991F-988B3F53F7C5}" type="presParOf" srcId="{839A9F7B-26A0-44F6-BB9A-CF8A2E81BF4A}" destId="{D7682E18-3468-455F-BEAD-AE021D4B8DAF}" srcOrd="0" destOrd="0" presId="urn:microsoft.com/office/officeart/2005/8/layout/orgChart1"/>
    <dgm:cxn modelId="{153C5167-E914-49D6-BFD5-DA3B7419E5D1}" type="presParOf" srcId="{839A9F7B-26A0-44F6-BB9A-CF8A2E81BF4A}" destId="{4723FB27-5160-4A26-8226-94C0DC5F5CAA}" srcOrd="1" destOrd="0" presId="urn:microsoft.com/office/officeart/2005/8/layout/orgChart1"/>
    <dgm:cxn modelId="{F402EF3F-5F25-4B07-9985-61FA88CC0657}" type="presParOf" srcId="{584E40C6-B34E-4171-8C54-C9D84303301C}" destId="{18895375-C440-4BC9-B680-974667D60335}" srcOrd="1" destOrd="0" presId="urn:microsoft.com/office/officeart/2005/8/layout/orgChart1"/>
    <dgm:cxn modelId="{FF820EA9-6C3F-487A-93E8-AF2BECDD0493}" type="presParOf" srcId="{584E40C6-B34E-4171-8C54-C9D84303301C}" destId="{52DFADD8-2EDB-4B78-8C20-139FE5C2EC22}" srcOrd="2" destOrd="0" presId="urn:microsoft.com/office/officeart/2005/8/layout/orgChart1"/>
    <dgm:cxn modelId="{2EEA8DBC-3C6B-44E9-B22C-A8DB5111BC19}" type="presParOf" srcId="{DDDA8514-9EE4-4758-AD83-049A647D8936}" destId="{AA928BBD-A85B-4258-896E-EB6995C97E2A}" srcOrd="2" destOrd="0" presId="urn:microsoft.com/office/officeart/2005/8/layout/orgChart1"/>
    <dgm:cxn modelId="{95F3E55B-D367-4E02-8DFA-4D84415D1C6A}" type="presParOf" srcId="{C06CDE1C-938F-41C0-877D-80B08C1AFE4D}" destId="{5711DC88-3980-4A7C-B6C5-66C75487E4D4}" srcOrd="2" destOrd="0" presId="urn:microsoft.com/office/officeart/2005/8/layout/orgChart1"/>
    <dgm:cxn modelId="{BBBF39D3-1892-456A-BB15-3895BD97D6EB}" type="presParOf" srcId="{5711DC88-3980-4A7C-B6C5-66C75487E4D4}" destId="{D8FDF953-FFC7-4BEB-8616-296601E0C269}" srcOrd="0" destOrd="0" presId="urn:microsoft.com/office/officeart/2005/8/layout/orgChart1"/>
    <dgm:cxn modelId="{C58319CB-E308-4500-87B2-CE01123E045F}" type="presParOf" srcId="{5711DC88-3980-4A7C-B6C5-66C75487E4D4}" destId="{F9ED0163-D2F3-4F7C-988A-7179603C71A1}" srcOrd="1" destOrd="0" presId="urn:microsoft.com/office/officeart/2005/8/layout/orgChart1"/>
    <dgm:cxn modelId="{AF77C402-AF42-4D5C-94AE-39DCD960DB0D}" type="presParOf" srcId="{F9ED0163-D2F3-4F7C-988A-7179603C71A1}" destId="{6847251A-004E-4557-B0BF-D64E838AE6A4}" srcOrd="0" destOrd="0" presId="urn:microsoft.com/office/officeart/2005/8/layout/orgChart1"/>
    <dgm:cxn modelId="{D0896022-84D8-494C-9BD8-28E91958327B}" type="presParOf" srcId="{6847251A-004E-4557-B0BF-D64E838AE6A4}" destId="{9808C454-5DFD-4726-874F-656E4D4A7050}" srcOrd="0" destOrd="0" presId="urn:microsoft.com/office/officeart/2005/8/layout/orgChart1"/>
    <dgm:cxn modelId="{A60047A4-D677-4A93-839D-4899FDD7D9C3}" type="presParOf" srcId="{6847251A-004E-4557-B0BF-D64E838AE6A4}" destId="{41F0B9D4-341B-4485-B072-DEE150DB355D}" srcOrd="1" destOrd="0" presId="urn:microsoft.com/office/officeart/2005/8/layout/orgChart1"/>
    <dgm:cxn modelId="{FC97788E-E8AD-4315-8BC6-02811EE245E6}" type="presParOf" srcId="{F9ED0163-D2F3-4F7C-988A-7179603C71A1}" destId="{1A41B951-3459-46EC-8C77-C83A12833D81}" srcOrd="1" destOrd="0" presId="urn:microsoft.com/office/officeart/2005/8/layout/orgChart1"/>
    <dgm:cxn modelId="{1DC38F52-BB59-497F-ADD5-E426AB4C7F5E}" type="presParOf" srcId="{F9ED0163-D2F3-4F7C-988A-7179603C71A1}" destId="{430B8021-A81E-4B53-B7DD-27B3650849B5}" srcOrd="2" destOrd="0" presId="urn:microsoft.com/office/officeart/2005/8/layout/orgChart1"/>
    <dgm:cxn modelId="{01364F4A-3C8F-4400-8D42-584C5F485916}" type="presParOf" srcId="{5711DC88-3980-4A7C-B6C5-66C75487E4D4}" destId="{30305D37-62BA-4158-9890-F221CF96EC7E}" srcOrd="2" destOrd="0" presId="urn:microsoft.com/office/officeart/2005/8/layout/orgChart1"/>
    <dgm:cxn modelId="{D3CEE61C-F3CB-46D9-9B7B-A8879BEFC63E}" type="presParOf" srcId="{5711DC88-3980-4A7C-B6C5-66C75487E4D4}" destId="{2E2F91C3-04A8-4DFB-BCB2-1CDC507B87D2}" srcOrd="3" destOrd="0" presId="urn:microsoft.com/office/officeart/2005/8/layout/orgChart1"/>
    <dgm:cxn modelId="{AD82AEDD-6C75-433C-B5BE-4909B11EC0E9}" type="presParOf" srcId="{2E2F91C3-04A8-4DFB-BCB2-1CDC507B87D2}" destId="{41DC07A1-1236-40D0-9E6F-9D85843EDC9F}" srcOrd="0" destOrd="0" presId="urn:microsoft.com/office/officeart/2005/8/layout/orgChart1"/>
    <dgm:cxn modelId="{62DAF6BF-221E-4B3D-B105-2093BA4D7BC7}" type="presParOf" srcId="{41DC07A1-1236-40D0-9E6F-9D85843EDC9F}" destId="{94A01C33-78C8-4344-9128-B55F3F2C9237}" srcOrd="0" destOrd="0" presId="urn:microsoft.com/office/officeart/2005/8/layout/orgChart1"/>
    <dgm:cxn modelId="{32FC87FF-BB89-4C73-8E0F-17BB5F173DEA}" type="presParOf" srcId="{41DC07A1-1236-40D0-9E6F-9D85843EDC9F}" destId="{87A6A014-612C-4826-B2AA-72A76B5DC66F}" srcOrd="1" destOrd="0" presId="urn:microsoft.com/office/officeart/2005/8/layout/orgChart1"/>
    <dgm:cxn modelId="{F7C88F84-38BE-4662-AFB8-6423CA2F53F1}" type="presParOf" srcId="{2E2F91C3-04A8-4DFB-BCB2-1CDC507B87D2}" destId="{6BFAA870-624A-4A50-9064-AC91F810C92B}" srcOrd="1" destOrd="0" presId="urn:microsoft.com/office/officeart/2005/8/layout/orgChart1"/>
    <dgm:cxn modelId="{62423DA7-44B5-41E0-B47C-B0E5D32D160C}" type="presParOf" srcId="{2E2F91C3-04A8-4DFB-BCB2-1CDC507B87D2}" destId="{35A5C548-184C-41F4-B086-C0E6C74AA2B7}" srcOrd="2" destOrd="0" presId="urn:microsoft.com/office/officeart/2005/8/layout/orgChart1"/>
    <dgm:cxn modelId="{70ACC8CB-F349-473F-B912-0C7C18AC78C5}" type="presParOf" srcId="{3380C2E4-9E32-4478-8697-9F36586B3FC8}" destId="{9EF989C3-0AD1-40DE-8068-72E0D9E7B6B1}" srcOrd="1" destOrd="0" presId="urn:microsoft.com/office/officeart/2005/8/layout/orgChart1"/>
    <dgm:cxn modelId="{81AE98F4-380C-4CC5-8BA1-A2720D179871}" type="presParOf" srcId="{9EF989C3-0AD1-40DE-8068-72E0D9E7B6B1}" destId="{763014A3-F98D-4735-A2FD-1962FFBF563A}" srcOrd="0" destOrd="0" presId="urn:microsoft.com/office/officeart/2005/8/layout/orgChart1"/>
    <dgm:cxn modelId="{FAB25AA2-C0A6-448F-A8A8-52E96BFFD97E}" type="presParOf" srcId="{763014A3-F98D-4735-A2FD-1962FFBF563A}" destId="{CC9145AF-5E6A-439C-B4E5-2555CB83F51C}" srcOrd="0" destOrd="0" presId="urn:microsoft.com/office/officeart/2005/8/layout/orgChart1"/>
    <dgm:cxn modelId="{33D52A32-2D6C-4353-9B64-F6EB1B6DA13C}" type="presParOf" srcId="{763014A3-F98D-4735-A2FD-1962FFBF563A}" destId="{9AC12ACB-7CE5-4D7D-84B7-C9EA2B741EAD}" srcOrd="1" destOrd="0" presId="urn:microsoft.com/office/officeart/2005/8/layout/orgChart1"/>
    <dgm:cxn modelId="{20F44F75-0A28-4DDF-B910-F3A9E4829A60}" type="presParOf" srcId="{9EF989C3-0AD1-40DE-8068-72E0D9E7B6B1}" destId="{A6901307-7DA6-462A-B2AE-5158ED1062F7}" srcOrd="1" destOrd="0" presId="urn:microsoft.com/office/officeart/2005/8/layout/orgChart1"/>
    <dgm:cxn modelId="{87AAADFA-A2E7-4608-9285-CDC41770F50E}" type="presParOf" srcId="{9EF989C3-0AD1-40DE-8068-72E0D9E7B6B1}" destId="{947FA39A-A355-48B6-82BF-766657FDC7E2}" srcOrd="2" destOrd="0" presId="urn:microsoft.com/office/officeart/2005/8/layout/orgChart1"/>
    <dgm:cxn modelId="{F2409A9F-CDD5-4A45-8151-697AAFC67E0D}" type="presParOf" srcId="{3380C2E4-9E32-4478-8697-9F36586B3FC8}" destId="{2F627456-6F41-4DC1-85B8-D7669BB64406}" srcOrd="2" destOrd="0" presId="urn:microsoft.com/office/officeart/2005/8/layout/orgChart1"/>
    <dgm:cxn modelId="{1BEB3AEB-932F-4D79-9FF9-F803316A81CF}" type="presParOf" srcId="{2F627456-6F41-4DC1-85B8-D7669BB64406}" destId="{CA02CB66-CE54-41A6-A9E5-95EC6BC2D6F1}" srcOrd="0" destOrd="0" presId="urn:microsoft.com/office/officeart/2005/8/layout/orgChart1"/>
    <dgm:cxn modelId="{6A00C5D1-B982-4417-84B1-BDAC314D86B1}" type="presParOf" srcId="{CA02CB66-CE54-41A6-A9E5-95EC6BC2D6F1}" destId="{0475B41C-164D-4F57-B9E3-EC24F93B0EA6}" srcOrd="0" destOrd="0" presId="urn:microsoft.com/office/officeart/2005/8/layout/orgChart1"/>
    <dgm:cxn modelId="{38343095-5CCF-4846-BD6D-7069057CCD3F}" type="presParOf" srcId="{CA02CB66-CE54-41A6-A9E5-95EC6BC2D6F1}" destId="{724D9F9C-CD94-444A-98EB-A47BC99F7B6E}" srcOrd="1" destOrd="0" presId="urn:microsoft.com/office/officeart/2005/8/layout/orgChart1"/>
    <dgm:cxn modelId="{BFB6D761-1C1F-4C77-8E62-CDA7BF96677F}" type="presParOf" srcId="{2F627456-6F41-4DC1-85B8-D7669BB64406}" destId="{C1C76DBD-7C52-4693-B1E8-E4B4056E13AD}" srcOrd="1" destOrd="0" presId="urn:microsoft.com/office/officeart/2005/8/layout/orgChart1"/>
    <dgm:cxn modelId="{B141C77A-E71D-4AD0-B55D-C4E0A81B8C92}" type="presParOf" srcId="{2F627456-6F41-4DC1-85B8-D7669BB64406}" destId="{0EC67C52-4802-42B5-97E7-0B0CD7D7AA3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9F3A58F-6DFC-40F2-89A0-4CC9FBAFDC8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4E5F29F-B495-4FAB-B254-631AEAD9696B}">
      <dgm:prSet phldrT="[Text]"/>
      <dgm:spPr>
        <a:solidFill>
          <a:srgbClr val="007698"/>
        </a:solidFill>
        <a:effectLst>
          <a:outerShdw blurRad="50800" dist="38100" dir="2700000" algn="tl" rotWithShape="0">
            <a:prstClr val="black">
              <a:alpha val="40000"/>
            </a:prstClr>
          </a:outerShdw>
        </a:effectLst>
      </dgm:spPr>
      <dgm:t>
        <a:bodyPr/>
        <a:lstStyle/>
        <a:p>
          <a:r>
            <a:rPr lang="en-US"/>
            <a:t>Recruiting</a:t>
          </a:r>
        </a:p>
      </dgm:t>
    </dgm:pt>
    <dgm:pt modelId="{4298CDA9-3AE3-4B19-B674-9EA813A2F10F}" type="parTrans" cxnId="{94CC5D4B-7234-4498-8CAB-9844AA7CC0F9}">
      <dgm:prSet/>
      <dgm:spPr/>
      <dgm:t>
        <a:bodyPr/>
        <a:lstStyle/>
        <a:p>
          <a:endParaRPr lang="en-US"/>
        </a:p>
      </dgm:t>
    </dgm:pt>
    <dgm:pt modelId="{D15BAE88-853C-4F6F-997D-82BB6FD74277}" type="sibTrans" cxnId="{94CC5D4B-7234-4498-8CAB-9844AA7CC0F9}">
      <dgm:prSet/>
      <dgm:spPr/>
      <dgm:t>
        <a:bodyPr/>
        <a:lstStyle/>
        <a:p>
          <a:endParaRPr lang="en-US"/>
        </a:p>
      </dgm:t>
    </dgm:pt>
    <dgm:pt modelId="{60FA421E-00BD-4F40-81C6-F2C8AFB4BFEB}">
      <dgm:prSet phldrT="[Text]"/>
      <dgm:spPr>
        <a:solidFill>
          <a:srgbClr val="5D87A1"/>
        </a:solidFill>
        <a:effectLst>
          <a:outerShdw blurRad="50800" dist="38100" dir="2700000" algn="tl" rotWithShape="0">
            <a:prstClr val="black">
              <a:alpha val="40000"/>
            </a:prstClr>
          </a:outerShdw>
        </a:effectLst>
      </dgm:spPr>
      <dgm:t>
        <a:bodyPr/>
        <a:lstStyle/>
        <a:p>
          <a:r>
            <a:rPr lang="en-US"/>
            <a:t>Compensation</a:t>
          </a:r>
        </a:p>
      </dgm:t>
    </dgm:pt>
    <dgm:pt modelId="{27710425-8F6A-4905-BF8E-7712B4CD8A9A}" type="parTrans" cxnId="{035E16E2-2A4C-4D07-BDB7-3763EDCEA893}">
      <dgm:prSet/>
      <dgm:spPr/>
      <dgm:t>
        <a:bodyPr/>
        <a:lstStyle/>
        <a:p>
          <a:endParaRPr lang="en-US"/>
        </a:p>
      </dgm:t>
    </dgm:pt>
    <dgm:pt modelId="{A7E39FC5-55DF-4F98-8549-0670ACAFF4CE}" type="sibTrans" cxnId="{035E16E2-2A4C-4D07-BDB7-3763EDCEA893}">
      <dgm:prSet/>
      <dgm:spPr/>
      <dgm:t>
        <a:bodyPr/>
        <a:lstStyle/>
        <a:p>
          <a:endParaRPr lang="en-US"/>
        </a:p>
      </dgm:t>
    </dgm:pt>
    <dgm:pt modelId="{66AFA225-D4F5-4F51-B085-49EB0677E772}">
      <dgm:prSet phldrT="[Text]"/>
      <dgm:spPr>
        <a:solidFill>
          <a:srgbClr val="95A0A9"/>
        </a:solidFill>
        <a:effectLst>
          <a:outerShdw blurRad="50800" dist="38100" dir="2700000" algn="tl" rotWithShape="0">
            <a:prstClr val="black">
              <a:alpha val="40000"/>
            </a:prstClr>
          </a:outerShdw>
        </a:effectLst>
      </dgm:spPr>
      <dgm:t>
        <a:bodyPr/>
        <a:lstStyle/>
        <a:p>
          <a:r>
            <a:rPr lang="en-US"/>
            <a:t>Talent Management</a:t>
          </a:r>
        </a:p>
      </dgm:t>
    </dgm:pt>
    <dgm:pt modelId="{41E84C2E-9D1D-4340-A12D-1A1CC9E8D648}" type="parTrans" cxnId="{5B4B698E-D531-48AD-992F-565812762844}">
      <dgm:prSet/>
      <dgm:spPr/>
      <dgm:t>
        <a:bodyPr/>
        <a:lstStyle/>
        <a:p>
          <a:endParaRPr lang="en-US"/>
        </a:p>
      </dgm:t>
    </dgm:pt>
    <dgm:pt modelId="{BC5EE1D5-EA97-46B4-B853-87BC9136861A}" type="sibTrans" cxnId="{5B4B698E-D531-48AD-992F-565812762844}">
      <dgm:prSet/>
      <dgm:spPr/>
      <dgm:t>
        <a:bodyPr/>
        <a:lstStyle/>
        <a:p>
          <a:endParaRPr lang="en-US"/>
        </a:p>
      </dgm:t>
    </dgm:pt>
    <dgm:pt modelId="{DEC803DF-E367-4729-88DB-3072E5895221}">
      <dgm:prSet phldrT="[Text]"/>
      <dgm:spPr>
        <a:solidFill>
          <a:srgbClr val="C8102E"/>
        </a:solidFill>
        <a:effectLst>
          <a:outerShdw blurRad="50800" dist="38100" dir="2700000" algn="tl" rotWithShape="0">
            <a:prstClr val="black">
              <a:alpha val="40000"/>
            </a:prstClr>
          </a:outerShdw>
        </a:effectLst>
      </dgm:spPr>
      <dgm:t>
        <a:bodyPr/>
        <a:lstStyle/>
        <a:p>
          <a:r>
            <a:rPr lang="en-US"/>
            <a:t>Learning</a:t>
          </a:r>
        </a:p>
      </dgm:t>
    </dgm:pt>
    <dgm:pt modelId="{8B417F42-FAB5-47E8-A1D8-A34D1533E4D9}" type="parTrans" cxnId="{FC6E38E6-1F14-4E26-9D2C-B43E6FCE0F32}">
      <dgm:prSet/>
      <dgm:spPr/>
      <dgm:t>
        <a:bodyPr/>
        <a:lstStyle/>
        <a:p>
          <a:endParaRPr lang="en-US"/>
        </a:p>
      </dgm:t>
    </dgm:pt>
    <dgm:pt modelId="{88F8DBBF-6AB3-42F8-8CC5-2B3EBF188D37}" type="sibTrans" cxnId="{FC6E38E6-1F14-4E26-9D2C-B43E6FCE0F32}">
      <dgm:prSet/>
      <dgm:spPr/>
      <dgm:t>
        <a:bodyPr/>
        <a:lstStyle/>
        <a:p>
          <a:endParaRPr lang="en-US"/>
        </a:p>
      </dgm:t>
    </dgm:pt>
    <dgm:pt modelId="{E328EB0D-E424-4FF9-9229-D0FBC3704289}">
      <dgm:prSet phldrT="[Text]"/>
      <dgm:spPr>
        <a:solidFill>
          <a:srgbClr val="C8102E"/>
        </a:solidFill>
        <a:effectLst>
          <a:outerShdw blurRad="50800" dist="38100" dir="2700000" algn="tl" rotWithShape="0">
            <a:prstClr val="black">
              <a:alpha val="40000"/>
            </a:prstClr>
          </a:outerShdw>
        </a:effectLst>
      </dgm:spPr>
      <dgm:t>
        <a:bodyPr/>
        <a:lstStyle/>
        <a:p>
          <a:r>
            <a:rPr lang="en-US"/>
            <a:t>Onboarding/ Offboarding</a:t>
          </a:r>
        </a:p>
      </dgm:t>
    </dgm:pt>
    <dgm:pt modelId="{1DD3F867-7B2F-49CC-B284-3CAA9C543D92}" type="parTrans" cxnId="{DA47B3A8-C882-4534-9A45-2E6F3D304111}">
      <dgm:prSet/>
      <dgm:spPr/>
      <dgm:t>
        <a:bodyPr/>
        <a:lstStyle/>
        <a:p>
          <a:endParaRPr lang="en-US"/>
        </a:p>
      </dgm:t>
    </dgm:pt>
    <dgm:pt modelId="{91BE0124-272B-4DE8-83ED-7CCEC317A1B7}" type="sibTrans" cxnId="{DA47B3A8-C882-4534-9A45-2E6F3D304111}">
      <dgm:prSet/>
      <dgm:spPr/>
      <dgm:t>
        <a:bodyPr/>
        <a:lstStyle/>
        <a:p>
          <a:endParaRPr lang="en-US"/>
        </a:p>
      </dgm:t>
    </dgm:pt>
    <dgm:pt modelId="{2A85D735-1473-438E-8383-55F1B8C28E0A}">
      <dgm:prSet/>
      <dgm:spPr>
        <a:solidFill>
          <a:srgbClr val="33460D"/>
        </a:solidFill>
        <a:effectLst>
          <a:outerShdw blurRad="50800" dist="38100" dir="2700000" algn="tl" rotWithShape="0">
            <a:prstClr val="black">
              <a:alpha val="40000"/>
            </a:prstClr>
          </a:outerShdw>
        </a:effectLst>
      </dgm:spPr>
      <dgm:t>
        <a:bodyPr/>
        <a:lstStyle/>
        <a:p>
          <a:r>
            <a:rPr lang="en-US"/>
            <a:t>Labor Distribution</a:t>
          </a:r>
        </a:p>
      </dgm:t>
    </dgm:pt>
    <dgm:pt modelId="{1A8A6281-4139-4537-99B3-92BEC02CD564}" type="parTrans" cxnId="{918B8664-A305-4E26-90C4-CC64E1EE096E}">
      <dgm:prSet/>
      <dgm:spPr/>
      <dgm:t>
        <a:bodyPr/>
        <a:lstStyle/>
        <a:p>
          <a:endParaRPr lang="en-US"/>
        </a:p>
      </dgm:t>
    </dgm:pt>
    <dgm:pt modelId="{0422C781-2776-4956-AE6B-7D991B081F49}" type="sibTrans" cxnId="{918B8664-A305-4E26-90C4-CC64E1EE096E}">
      <dgm:prSet/>
      <dgm:spPr/>
      <dgm:t>
        <a:bodyPr/>
        <a:lstStyle/>
        <a:p>
          <a:endParaRPr lang="en-US"/>
        </a:p>
      </dgm:t>
    </dgm:pt>
    <dgm:pt modelId="{FBE8F5EC-0DC6-457C-8CC1-747AE65D7F1F}">
      <dgm:prSet/>
      <dgm:spPr>
        <a:solidFill>
          <a:srgbClr val="B4CC95"/>
        </a:solidFill>
        <a:effectLst>
          <a:outerShdw blurRad="50800" dist="38100" dir="2700000" algn="tl" rotWithShape="0">
            <a:prstClr val="black">
              <a:alpha val="40000"/>
            </a:prstClr>
          </a:outerShdw>
        </a:effectLst>
      </dgm:spPr>
      <dgm:t>
        <a:bodyPr/>
        <a:lstStyle/>
        <a:p>
          <a:r>
            <a:rPr lang="en-US"/>
            <a:t>Core HR</a:t>
          </a:r>
        </a:p>
      </dgm:t>
    </dgm:pt>
    <dgm:pt modelId="{21F3A39D-4135-4655-8EC1-AE3BA7400CD8}" type="parTrans" cxnId="{A2A0F853-3A9F-436E-975D-CFC8168D194D}">
      <dgm:prSet/>
      <dgm:spPr/>
      <dgm:t>
        <a:bodyPr/>
        <a:lstStyle/>
        <a:p>
          <a:endParaRPr lang="en-US"/>
        </a:p>
      </dgm:t>
    </dgm:pt>
    <dgm:pt modelId="{06D5BCE1-3EBA-4E4C-8D84-31CD51461820}" type="sibTrans" cxnId="{A2A0F853-3A9F-436E-975D-CFC8168D194D}">
      <dgm:prSet/>
      <dgm:spPr/>
      <dgm:t>
        <a:bodyPr/>
        <a:lstStyle/>
        <a:p>
          <a:endParaRPr lang="en-US"/>
        </a:p>
      </dgm:t>
    </dgm:pt>
    <dgm:pt modelId="{5404FD92-CE9A-4C6F-BC52-25AEE4E5921E}">
      <dgm:prSet/>
      <dgm:spPr>
        <a:solidFill>
          <a:srgbClr val="C8B18B"/>
        </a:solidFill>
        <a:effectLst>
          <a:outerShdw blurRad="50800" dist="38100" dir="2700000" algn="tl" rotWithShape="0">
            <a:prstClr val="black">
              <a:alpha val="40000"/>
            </a:prstClr>
          </a:outerShdw>
        </a:effectLst>
      </dgm:spPr>
      <dgm:t>
        <a:bodyPr/>
        <a:lstStyle/>
        <a:p>
          <a:r>
            <a:rPr lang="en-US"/>
            <a:t>Payroll</a:t>
          </a:r>
        </a:p>
      </dgm:t>
    </dgm:pt>
    <dgm:pt modelId="{3ACB7DB5-7A10-4C9C-AFB8-59931279BFA5}" type="parTrans" cxnId="{FDC94476-A4FA-40DE-A5F8-8238983B4A76}">
      <dgm:prSet/>
      <dgm:spPr/>
      <dgm:t>
        <a:bodyPr/>
        <a:lstStyle/>
        <a:p>
          <a:endParaRPr lang="en-US"/>
        </a:p>
      </dgm:t>
    </dgm:pt>
    <dgm:pt modelId="{15F26193-E8B5-44F6-A1A9-C8EAFB6A8136}" type="sibTrans" cxnId="{FDC94476-A4FA-40DE-A5F8-8238983B4A76}">
      <dgm:prSet/>
      <dgm:spPr/>
      <dgm:t>
        <a:bodyPr/>
        <a:lstStyle/>
        <a:p>
          <a:endParaRPr lang="en-US"/>
        </a:p>
      </dgm:t>
    </dgm:pt>
    <dgm:pt modelId="{FFB9516A-89F8-4110-BEAC-05902151B338}">
      <dgm:prSet/>
      <dgm:spPr>
        <a:solidFill>
          <a:srgbClr val="95A0A9"/>
        </a:solidFill>
        <a:effectLst>
          <a:outerShdw blurRad="50800" dist="38100" dir="2700000" algn="tl" rotWithShape="0">
            <a:prstClr val="black">
              <a:alpha val="40000"/>
            </a:prstClr>
          </a:outerShdw>
        </a:effectLst>
      </dgm:spPr>
      <dgm:t>
        <a:bodyPr/>
        <a:lstStyle/>
        <a:p>
          <a:pPr rtl="0"/>
          <a:r>
            <a:rPr lang="en-US"/>
            <a:t>Absence</a:t>
          </a:r>
          <a:r>
            <a:rPr lang="en-US">
              <a:latin typeface="Calibri Light" panose="020F0302020204030204"/>
            </a:rPr>
            <a:t> </a:t>
          </a:r>
          <a:endParaRPr lang="en-US"/>
        </a:p>
      </dgm:t>
    </dgm:pt>
    <dgm:pt modelId="{6AD7EC6E-733D-47DD-8EBF-EFBC692FF8BA}" type="parTrans" cxnId="{2F59333A-735F-46A9-B793-1D540C33D795}">
      <dgm:prSet/>
      <dgm:spPr/>
      <dgm:t>
        <a:bodyPr/>
        <a:lstStyle/>
        <a:p>
          <a:endParaRPr lang="en-US"/>
        </a:p>
      </dgm:t>
    </dgm:pt>
    <dgm:pt modelId="{335D659B-8761-448C-9E39-053B6B2FB1C7}" type="sibTrans" cxnId="{2F59333A-735F-46A9-B793-1D540C33D795}">
      <dgm:prSet/>
      <dgm:spPr/>
      <dgm:t>
        <a:bodyPr/>
        <a:lstStyle/>
        <a:p>
          <a:endParaRPr lang="en-US"/>
        </a:p>
      </dgm:t>
    </dgm:pt>
    <dgm:pt modelId="{EC9B0D3D-0E09-4FEA-8153-DCEC0EC3A9C6}">
      <dgm:prSet/>
      <dgm:spPr>
        <a:solidFill>
          <a:srgbClr val="007698"/>
        </a:solidFill>
        <a:effectLst>
          <a:outerShdw blurRad="50800" dist="38100" dir="2700000" algn="tl" rotWithShape="0">
            <a:prstClr val="black">
              <a:alpha val="40000"/>
            </a:prstClr>
          </a:outerShdw>
        </a:effectLst>
      </dgm:spPr>
      <dgm:t>
        <a:bodyPr/>
        <a:lstStyle/>
        <a:p>
          <a:r>
            <a:rPr lang="en-US"/>
            <a:t>Reporting and Analytics</a:t>
          </a:r>
        </a:p>
      </dgm:t>
    </dgm:pt>
    <dgm:pt modelId="{9E581437-509B-40BD-B3B7-6A8B8EE5223E}" type="parTrans" cxnId="{D31ABDD8-C9B9-465F-B34A-C5C6C2F462D0}">
      <dgm:prSet/>
      <dgm:spPr/>
      <dgm:t>
        <a:bodyPr/>
        <a:lstStyle/>
        <a:p>
          <a:endParaRPr lang="en-US"/>
        </a:p>
      </dgm:t>
    </dgm:pt>
    <dgm:pt modelId="{D56CBD4A-52AB-4CBE-B54D-DFAD39CF5A61}" type="sibTrans" cxnId="{D31ABDD8-C9B9-465F-B34A-C5C6C2F462D0}">
      <dgm:prSet/>
      <dgm:spPr/>
      <dgm:t>
        <a:bodyPr/>
        <a:lstStyle/>
        <a:p>
          <a:endParaRPr lang="en-US"/>
        </a:p>
      </dgm:t>
    </dgm:pt>
    <dgm:pt modelId="{AB46B427-65E7-4B13-BED6-3B164235B0A7}">
      <dgm:prSet phldrT="[Text]"/>
      <dgm:spPr>
        <a:solidFill>
          <a:srgbClr val="33460D"/>
        </a:solidFill>
        <a:effectLst>
          <a:outerShdw blurRad="50800" dist="38100" dir="2700000" algn="tl" rotWithShape="0">
            <a:prstClr val="black">
              <a:alpha val="40000"/>
            </a:prstClr>
          </a:outerShdw>
        </a:effectLst>
      </dgm:spPr>
      <dgm:t>
        <a:bodyPr/>
        <a:lstStyle/>
        <a:p>
          <a:r>
            <a:rPr lang="en-US"/>
            <a:t>Position Management</a:t>
          </a:r>
        </a:p>
      </dgm:t>
    </dgm:pt>
    <dgm:pt modelId="{51F60A5D-21A2-4021-87DD-B24248A2945E}" type="parTrans" cxnId="{8C4C6265-2741-49CE-A1D6-826EF60D5222}">
      <dgm:prSet/>
      <dgm:spPr/>
      <dgm:t>
        <a:bodyPr/>
        <a:lstStyle/>
        <a:p>
          <a:endParaRPr lang="en-US"/>
        </a:p>
      </dgm:t>
    </dgm:pt>
    <dgm:pt modelId="{410BE179-1E07-49B3-90D4-F3EE234769FE}" type="sibTrans" cxnId="{8C4C6265-2741-49CE-A1D6-826EF60D5222}">
      <dgm:prSet/>
      <dgm:spPr/>
      <dgm:t>
        <a:bodyPr/>
        <a:lstStyle/>
        <a:p>
          <a:endParaRPr lang="en-US"/>
        </a:p>
      </dgm:t>
    </dgm:pt>
    <dgm:pt modelId="{62A0D8F4-0C6B-40C1-ABC2-280862844AB6}">
      <dgm:prSet phldrT="[Text]"/>
      <dgm:spPr>
        <a:solidFill>
          <a:srgbClr val="5D87A1"/>
        </a:solidFill>
        <a:effectLst>
          <a:outerShdw blurRad="50800" dist="38100" dir="2700000" algn="tl" rotWithShape="0">
            <a:prstClr val="black">
              <a:alpha val="40000"/>
            </a:prstClr>
          </a:outerShdw>
        </a:effectLst>
      </dgm:spPr>
      <dgm:t>
        <a:bodyPr/>
        <a:lstStyle/>
        <a:p>
          <a:r>
            <a:rPr lang="en-US"/>
            <a:t>Benefits</a:t>
          </a:r>
        </a:p>
      </dgm:t>
    </dgm:pt>
    <dgm:pt modelId="{E92B27E3-A7E7-41A8-BD3D-35E495AD0180}" type="parTrans" cxnId="{0F7D0A0C-D14E-4E9F-A99C-B144720BA380}">
      <dgm:prSet/>
      <dgm:spPr/>
      <dgm:t>
        <a:bodyPr/>
        <a:lstStyle/>
        <a:p>
          <a:endParaRPr lang="en-US"/>
        </a:p>
      </dgm:t>
    </dgm:pt>
    <dgm:pt modelId="{322E674D-E2FB-4492-85BF-BAD109F0C0A6}" type="sibTrans" cxnId="{0F7D0A0C-D14E-4E9F-A99C-B144720BA380}">
      <dgm:prSet/>
      <dgm:spPr/>
      <dgm:t>
        <a:bodyPr/>
        <a:lstStyle/>
        <a:p>
          <a:endParaRPr lang="en-US"/>
        </a:p>
      </dgm:t>
    </dgm:pt>
    <dgm:pt modelId="{F921EAA8-8401-4E9E-95E9-02724D995A62}">
      <dgm:prSet phldrT="[Text]"/>
      <dgm:spPr>
        <a:solidFill>
          <a:srgbClr val="D6AD00"/>
        </a:solidFill>
        <a:effectLst>
          <a:outerShdw blurRad="50800" dist="38100" dir="2700000" algn="tl" rotWithShape="0">
            <a:prstClr val="black">
              <a:alpha val="40000"/>
            </a:prstClr>
          </a:outerShdw>
        </a:effectLst>
      </dgm:spPr>
      <dgm:t>
        <a:bodyPr/>
        <a:lstStyle/>
        <a:p>
          <a:r>
            <a:rPr lang="en-US" dirty="0"/>
            <a:t>Guided Learning</a:t>
          </a:r>
        </a:p>
      </dgm:t>
    </dgm:pt>
    <dgm:pt modelId="{6155E9D6-E510-4B24-ACE4-A3B57FD65B49}" type="parTrans" cxnId="{D5E59FAF-DF8C-4CB9-8F0D-4C611110391C}">
      <dgm:prSet/>
      <dgm:spPr/>
      <dgm:t>
        <a:bodyPr/>
        <a:lstStyle/>
        <a:p>
          <a:endParaRPr lang="en-US"/>
        </a:p>
      </dgm:t>
    </dgm:pt>
    <dgm:pt modelId="{E3E6484A-CED3-4F1A-B274-9870C3A6096D}" type="sibTrans" cxnId="{D5E59FAF-DF8C-4CB9-8F0D-4C611110391C}">
      <dgm:prSet/>
      <dgm:spPr/>
      <dgm:t>
        <a:bodyPr/>
        <a:lstStyle/>
        <a:p>
          <a:endParaRPr lang="en-US"/>
        </a:p>
      </dgm:t>
    </dgm:pt>
    <dgm:pt modelId="{7FAC36F0-13A3-4496-A488-EA5DCA5C7884}">
      <dgm:prSet phldrT="[Text]"/>
      <dgm:spPr>
        <a:solidFill>
          <a:srgbClr val="C8102E"/>
        </a:solidFill>
        <a:effectLst>
          <a:outerShdw blurRad="50800" dist="38100" dir="2700000" algn="tl" rotWithShape="0">
            <a:prstClr val="black">
              <a:alpha val="40000"/>
            </a:prstClr>
          </a:outerShdw>
        </a:effectLst>
      </dgm:spPr>
      <dgm:t>
        <a:bodyPr/>
        <a:lstStyle/>
        <a:p>
          <a:r>
            <a:rPr lang="en-US" dirty="0"/>
            <a:t>Time and Labor</a:t>
          </a:r>
        </a:p>
      </dgm:t>
    </dgm:pt>
    <dgm:pt modelId="{A4F54C30-0939-450D-AE92-C91EB39DE3AA}" type="parTrans" cxnId="{1DE3D3E2-39B8-4ABD-A14B-1C1FC7FBC518}">
      <dgm:prSet/>
      <dgm:spPr/>
      <dgm:t>
        <a:bodyPr/>
        <a:lstStyle/>
        <a:p>
          <a:endParaRPr lang="en-US"/>
        </a:p>
      </dgm:t>
    </dgm:pt>
    <dgm:pt modelId="{DACC5663-236B-468C-B3E6-E68F85EFAFBB}" type="sibTrans" cxnId="{1DE3D3E2-39B8-4ABD-A14B-1C1FC7FBC518}">
      <dgm:prSet/>
      <dgm:spPr/>
      <dgm:t>
        <a:bodyPr/>
        <a:lstStyle/>
        <a:p>
          <a:endParaRPr lang="en-US"/>
        </a:p>
      </dgm:t>
    </dgm:pt>
    <dgm:pt modelId="{5453A371-AB40-4FAD-B586-B1F4A9C8ACB9}">
      <dgm:prSet phldr="0"/>
      <dgm:spPr>
        <a:solidFill>
          <a:srgbClr val="007698"/>
        </a:solidFill>
        <a:effectLst>
          <a:outerShdw blurRad="50800" dist="38100" dir="2700000" algn="tl" rotWithShape="0">
            <a:prstClr val="black">
              <a:alpha val="40000"/>
            </a:prstClr>
          </a:outerShdw>
        </a:effectLst>
      </dgm:spPr>
      <dgm:t>
        <a:bodyPr/>
        <a:lstStyle/>
        <a:p>
          <a:pPr rtl="0"/>
          <a:r>
            <a:rPr lang="en-US" b="1" dirty="0">
              <a:latin typeface="Calibri Light" panose="020F0302020204030204"/>
            </a:rPr>
            <a:t>Position Budgeting</a:t>
          </a:r>
        </a:p>
      </dgm:t>
    </dgm:pt>
    <dgm:pt modelId="{91E41BC4-D649-4C33-A26B-FF4DAD4675F1}" type="parTrans" cxnId="{4CC9BE9C-7BA6-4A86-BFF8-72ED400641B1}">
      <dgm:prSet/>
      <dgm:spPr/>
      <dgm:t>
        <a:bodyPr/>
        <a:lstStyle/>
        <a:p>
          <a:endParaRPr lang="en-US"/>
        </a:p>
      </dgm:t>
    </dgm:pt>
    <dgm:pt modelId="{D8E7C279-C679-4B09-A6FB-080F2187C4B8}" type="sibTrans" cxnId="{4CC9BE9C-7BA6-4A86-BFF8-72ED400641B1}">
      <dgm:prSet/>
      <dgm:spPr/>
      <dgm:t>
        <a:bodyPr/>
        <a:lstStyle/>
        <a:p>
          <a:endParaRPr lang="en-US"/>
        </a:p>
      </dgm:t>
    </dgm:pt>
    <dgm:pt modelId="{DE472815-1FD5-4254-8B66-29B78D676F9F}">
      <dgm:prSet phldr="0"/>
      <dgm:spPr>
        <a:solidFill>
          <a:srgbClr val="007698"/>
        </a:solidFill>
        <a:effectLst>
          <a:outerShdw blurRad="50800" dist="38100" dir="2700000" algn="tl" rotWithShape="0">
            <a:prstClr val="black">
              <a:alpha val="40000"/>
            </a:prstClr>
          </a:outerShdw>
        </a:effectLst>
      </dgm:spPr>
      <dgm:t>
        <a:bodyPr/>
        <a:lstStyle/>
        <a:p>
          <a:pPr rtl="0"/>
          <a:r>
            <a:rPr lang="en-US" b="1" dirty="0">
              <a:latin typeface="Calibri Light" panose="020F0302020204030204"/>
            </a:rPr>
            <a:t>Digital Assistant</a:t>
          </a:r>
        </a:p>
      </dgm:t>
    </dgm:pt>
    <dgm:pt modelId="{C35A07CC-FF7F-46F6-BBAC-70797E035FEB}" type="parTrans" cxnId="{A9F580BF-1BD3-4911-9160-FF16F150AF65}">
      <dgm:prSet/>
      <dgm:spPr/>
      <dgm:t>
        <a:bodyPr/>
        <a:lstStyle/>
        <a:p>
          <a:endParaRPr lang="en-US"/>
        </a:p>
      </dgm:t>
    </dgm:pt>
    <dgm:pt modelId="{F0C68565-BD7B-4FCC-8C52-A7AAB65F51C9}" type="sibTrans" cxnId="{A9F580BF-1BD3-4911-9160-FF16F150AF65}">
      <dgm:prSet/>
      <dgm:spPr/>
      <dgm:t>
        <a:bodyPr/>
        <a:lstStyle/>
        <a:p>
          <a:endParaRPr lang="en-US"/>
        </a:p>
      </dgm:t>
    </dgm:pt>
    <dgm:pt modelId="{CAEE13C2-C859-4832-B08D-9AB8D5E7BAD1}" type="pres">
      <dgm:prSet presAssocID="{D9F3A58F-6DFC-40F2-89A0-4CC9FBAFDC82}" presName="diagram" presStyleCnt="0">
        <dgm:presLayoutVars>
          <dgm:dir/>
          <dgm:resizeHandles val="exact"/>
        </dgm:presLayoutVars>
      </dgm:prSet>
      <dgm:spPr/>
    </dgm:pt>
    <dgm:pt modelId="{696C4590-B7DE-424A-BD7C-6F24E2950481}" type="pres">
      <dgm:prSet presAssocID="{74E5F29F-B495-4FAB-B254-631AEAD9696B}" presName="node" presStyleLbl="node1" presStyleIdx="0" presStyleCnt="16">
        <dgm:presLayoutVars>
          <dgm:bulletEnabled val="1"/>
        </dgm:presLayoutVars>
      </dgm:prSet>
      <dgm:spPr/>
    </dgm:pt>
    <dgm:pt modelId="{F212F6EC-1506-42F6-A380-4D29A02A7F38}" type="pres">
      <dgm:prSet presAssocID="{D15BAE88-853C-4F6F-997D-82BB6FD74277}" presName="sibTrans" presStyleCnt="0"/>
      <dgm:spPr/>
    </dgm:pt>
    <dgm:pt modelId="{BF629517-73A6-4FF0-BB75-91D82D579B7F}" type="pres">
      <dgm:prSet presAssocID="{60FA421E-00BD-4F40-81C6-F2C8AFB4BFEB}" presName="node" presStyleLbl="node1" presStyleIdx="1" presStyleCnt="16">
        <dgm:presLayoutVars>
          <dgm:bulletEnabled val="1"/>
        </dgm:presLayoutVars>
      </dgm:prSet>
      <dgm:spPr/>
    </dgm:pt>
    <dgm:pt modelId="{EC1D03BD-EB8D-4498-985E-893C7A65BB6B}" type="pres">
      <dgm:prSet presAssocID="{A7E39FC5-55DF-4F98-8549-0670ACAFF4CE}" presName="sibTrans" presStyleCnt="0"/>
      <dgm:spPr/>
    </dgm:pt>
    <dgm:pt modelId="{F39A8EF6-9988-466A-92A8-A81175C30E76}" type="pres">
      <dgm:prSet presAssocID="{66AFA225-D4F5-4F51-B085-49EB0677E772}" presName="node" presStyleLbl="node1" presStyleIdx="2" presStyleCnt="16">
        <dgm:presLayoutVars>
          <dgm:bulletEnabled val="1"/>
        </dgm:presLayoutVars>
      </dgm:prSet>
      <dgm:spPr/>
    </dgm:pt>
    <dgm:pt modelId="{A072CBF3-9102-4B4F-AB27-AEAEEC63E865}" type="pres">
      <dgm:prSet presAssocID="{BC5EE1D5-EA97-46B4-B853-87BC9136861A}" presName="sibTrans" presStyleCnt="0"/>
      <dgm:spPr/>
    </dgm:pt>
    <dgm:pt modelId="{9FF2CBD1-0AEF-430C-8C5C-3F675E3A7428}" type="pres">
      <dgm:prSet presAssocID="{DEC803DF-E367-4729-88DB-3072E5895221}" presName="node" presStyleLbl="node1" presStyleIdx="3" presStyleCnt="16">
        <dgm:presLayoutVars>
          <dgm:bulletEnabled val="1"/>
        </dgm:presLayoutVars>
      </dgm:prSet>
      <dgm:spPr/>
    </dgm:pt>
    <dgm:pt modelId="{13AB712F-D66F-4CA7-B001-171467003609}" type="pres">
      <dgm:prSet presAssocID="{88F8DBBF-6AB3-42F8-8CC5-2B3EBF188D37}" presName="sibTrans" presStyleCnt="0"/>
      <dgm:spPr/>
    </dgm:pt>
    <dgm:pt modelId="{F21F2259-DB73-4901-8FDE-5488C5AF9C8C}" type="pres">
      <dgm:prSet presAssocID="{E328EB0D-E424-4FF9-9229-D0FBC3704289}" presName="node" presStyleLbl="node1" presStyleIdx="4" presStyleCnt="16">
        <dgm:presLayoutVars>
          <dgm:bulletEnabled val="1"/>
        </dgm:presLayoutVars>
      </dgm:prSet>
      <dgm:spPr/>
    </dgm:pt>
    <dgm:pt modelId="{ACB89AED-568F-4FF4-8BFF-FFF950C8CFBC}" type="pres">
      <dgm:prSet presAssocID="{91BE0124-272B-4DE8-83ED-7CCEC317A1B7}" presName="sibTrans" presStyleCnt="0"/>
      <dgm:spPr/>
    </dgm:pt>
    <dgm:pt modelId="{2A4EB527-0FBE-4937-A5A8-8065A171832A}" type="pres">
      <dgm:prSet presAssocID="{2A85D735-1473-438E-8383-55F1B8C28E0A}" presName="node" presStyleLbl="node1" presStyleIdx="5" presStyleCnt="16">
        <dgm:presLayoutVars>
          <dgm:bulletEnabled val="1"/>
        </dgm:presLayoutVars>
      </dgm:prSet>
      <dgm:spPr/>
    </dgm:pt>
    <dgm:pt modelId="{8491E2C0-CF11-464F-9C51-D7E56AB34411}" type="pres">
      <dgm:prSet presAssocID="{0422C781-2776-4956-AE6B-7D991B081F49}" presName="sibTrans" presStyleCnt="0"/>
      <dgm:spPr/>
    </dgm:pt>
    <dgm:pt modelId="{013C39AD-B303-456C-875F-1F4E675A9EC2}" type="pres">
      <dgm:prSet presAssocID="{FBE8F5EC-0DC6-457C-8CC1-747AE65D7F1F}" presName="node" presStyleLbl="node1" presStyleIdx="6" presStyleCnt="16">
        <dgm:presLayoutVars>
          <dgm:bulletEnabled val="1"/>
        </dgm:presLayoutVars>
      </dgm:prSet>
      <dgm:spPr/>
    </dgm:pt>
    <dgm:pt modelId="{BFA57B53-B984-45E4-B183-B6BAF0106626}" type="pres">
      <dgm:prSet presAssocID="{06D5BCE1-3EBA-4E4C-8D84-31CD51461820}" presName="sibTrans" presStyleCnt="0"/>
      <dgm:spPr/>
    </dgm:pt>
    <dgm:pt modelId="{96AA7E87-7635-466F-A050-167BEF060705}" type="pres">
      <dgm:prSet presAssocID="{5404FD92-CE9A-4C6F-BC52-25AEE4E5921E}" presName="node" presStyleLbl="node1" presStyleIdx="7" presStyleCnt="16">
        <dgm:presLayoutVars>
          <dgm:bulletEnabled val="1"/>
        </dgm:presLayoutVars>
      </dgm:prSet>
      <dgm:spPr/>
    </dgm:pt>
    <dgm:pt modelId="{1B1AA742-13ED-46E5-B447-41576474EE04}" type="pres">
      <dgm:prSet presAssocID="{15F26193-E8B5-44F6-A1A9-C8EAFB6A8136}" presName="sibTrans" presStyleCnt="0"/>
      <dgm:spPr/>
    </dgm:pt>
    <dgm:pt modelId="{4A96B7B3-FE9A-49BC-9D01-FE505C3ADB72}" type="pres">
      <dgm:prSet presAssocID="{FFB9516A-89F8-4110-BEAC-05902151B338}" presName="node" presStyleLbl="node1" presStyleIdx="8" presStyleCnt="16">
        <dgm:presLayoutVars>
          <dgm:bulletEnabled val="1"/>
        </dgm:presLayoutVars>
      </dgm:prSet>
      <dgm:spPr/>
    </dgm:pt>
    <dgm:pt modelId="{5018CC54-FD57-4F8F-AC37-BE3E8B3CB22F}" type="pres">
      <dgm:prSet presAssocID="{335D659B-8761-448C-9E39-053B6B2FB1C7}" presName="sibTrans" presStyleCnt="0"/>
      <dgm:spPr/>
    </dgm:pt>
    <dgm:pt modelId="{41D1E9FC-7820-4864-AEDE-C69EB471212E}" type="pres">
      <dgm:prSet presAssocID="{EC9B0D3D-0E09-4FEA-8153-DCEC0EC3A9C6}" presName="node" presStyleLbl="node1" presStyleIdx="9" presStyleCnt="16">
        <dgm:presLayoutVars>
          <dgm:bulletEnabled val="1"/>
        </dgm:presLayoutVars>
      </dgm:prSet>
      <dgm:spPr/>
    </dgm:pt>
    <dgm:pt modelId="{B18AC22F-555B-418E-89DE-7D04CB32C28F}" type="pres">
      <dgm:prSet presAssocID="{D56CBD4A-52AB-4CBE-B54D-DFAD39CF5A61}" presName="sibTrans" presStyleCnt="0"/>
      <dgm:spPr/>
    </dgm:pt>
    <dgm:pt modelId="{A70BBF37-7CF6-46DD-9D16-064D2B262F96}" type="pres">
      <dgm:prSet presAssocID="{AB46B427-65E7-4B13-BED6-3B164235B0A7}" presName="node" presStyleLbl="node1" presStyleIdx="10" presStyleCnt="16">
        <dgm:presLayoutVars>
          <dgm:bulletEnabled val="1"/>
        </dgm:presLayoutVars>
      </dgm:prSet>
      <dgm:spPr/>
    </dgm:pt>
    <dgm:pt modelId="{E2DC6BE6-B7F6-420D-9387-D09A810B78DF}" type="pres">
      <dgm:prSet presAssocID="{410BE179-1E07-49B3-90D4-F3EE234769FE}" presName="sibTrans" presStyleCnt="0"/>
      <dgm:spPr/>
    </dgm:pt>
    <dgm:pt modelId="{FFEFF8D2-7BDF-46DD-9B96-4F019C998051}" type="pres">
      <dgm:prSet presAssocID="{62A0D8F4-0C6B-40C1-ABC2-280862844AB6}" presName="node" presStyleLbl="node1" presStyleIdx="11" presStyleCnt="16" custLinFactNeighborX="1379" custLinFactNeighborY="127">
        <dgm:presLayoutVars>
          <dgm:bulletEnabled val="1"/>
        </dgm:presLayoutVars>
      </dgm:prSet>
      <dgm:spPr/>
    </dgm:pt>
    <dgm:pt modelId="{99398107-1140-437C-8A49-14DC56BE14AC}" type="pres">
      <dgm:prSet presAssocID="{322E674D-E2FB-4492-85BF-BAD109F0C0A6}" presName="sibTrans" presStyleCnt="0"/>
      <dgm:spPr/>
    </dgm:pt>
    <dgm:pt modelId="{80120CA8-3740-449F-ADA3-5A61C4C4A31C}" type="pres">
      <dgm:prSet presAssocID="{F921EAA8-8401-4E9E-95E9-02724D995A62}" presName="node" presStyleLbl="node1" presStyleIdx="12" presStyleCnt="16" custLinFactX="100000" custLinFactNeighborX="122089" custLinFactNeighborY="424">
        <dgm:presLayoutVars>
          <dgm:bulletEnabled val="1"/>
        </dgm:presLayoutVars>
      </dgm:prSet>
      <dgm:spPr/>
    </dgm:pt>
    <dgm:pt modelId="{7CA2BA4A-6444-48D6-985A-B74C218F2523}" type="pres">
      <dgm:prSet presAssocID="{E3E6484A-CED3-4F1A-B274-9870C3A6096D}" presName="sibTrans" presStyleCnt="0"/>
      <dgm:spPr/>
    </dgm:pt>
    <dgm:pt modelId="{890F52CF-9977-4111-BF2E-824DA3B4254C}" type="pres">
      <dgm:prSet presAssocID="{7FAC36F0-13A3-4496-A488-EA5DCA5C7884}" presName="node" presStyleLbl="node1" presStyleIdx="13" presStyleCnt="16" custLinFactX="-9755" custLinFactNeighborX="-100000" custLinFactNeighborY="-1502">
        <dgm:presLayoutVars>
          <dgm:bulletEnabled val="1"/>
        </dgm:presLayoutVars>
      </dgm:prSet>
      <dgm:spPr/>
    </dgm:pt>
    <dgm:pt modelId="{BF25EEAA-BDDC-4299-AB69-C108B2E563F6}" type="pres">
      <dgm:prSet presAssocID="{DACC5663-236B-468C-B3E6-E68F85EFAFBB}" presName="sibTrans" presStyleCnt="0"/>
      <dgm:spPr/>
    </dgm:pt>
    <dgm:pt modelId="{D912F420-6B45-4A30-BEC1-65B659E926B0}" type="pres">
      <dgm:prSet presAssocID="{5453A371-AB40-4FAD-B586-B1F4A9C8ACB9}" presName="node" presStyleLbl="node1" presStyleIdx="14" presStyleCnt="16" custLinFactX="-8078" custLinFactNeighborX="-100000" custLinFactNeighborY="915">
        <dgm:presLayoutVars>
          <dgm:bulletEnabled val="1"/>
        </dgm:presLayoutVars>
      </dgm:prSet>
      <dgm:spPr/>
    </dgm:pt>
    <dgm:pt modelId="{F7CA2FC9-793C-493C-B67A-72BCCB1EC70F}" type="pres">
      <dgm:prSet presAssocID="{D8E7C279-C679-4B09-A6FB-080F2187C4B8}" presName="sibTrans" presStyleCnt="0"/>
      <dgm:spPr/>
    </dgm:pt>
    <dgm:pt modelId="{D250575B-B05E-436F-B5D6-3889DE08BE0D}" type="pres">
      <dgm:prSet presAssocID="{DE472815-1FD5-4254-8B66-29B78D676F9F}" presName="node" presStyleLbl="node1" presStyleIdx="15" presStyleCnt="16">
        <dgm:presLayoutVars>
          <dgm:bulletEnabled val="1"/>
        </dgm:presLayoutVars>
      </dgm:prSet>
      <dgm:spPr/>
    </dgm:pt>
  </dgm:ptLst>
  <dgm:cxnLst>
    <dgm:cxn modelId="{8EE0F206-BFD5-459D-88E3-701CC5F3D3E0}" type="presOf" srcId="{E328EB0D-E424-4FF9-9229-D0FBC3704289}" destId="{F21F2259-DB73-4901-8FDE-5488C5AF9C8C}" srcOrd="0" destOrd="0" presId="urn:microsoft.com/office/officeart/2005/8/layout/default"/>
    <dgm:cxn modelId="{0F7D0A0C-D14E-4E9F-A99C-B144720BA380}" srcId="{D9F3A58F-6DFC-40F2-89A0-4CC9FBAFDC82}" destId="{62A0D8F4-0C6B-40C1-ABC2-280862844AB6}" srcOrd="11" destOrd="0" parTransId="{E92B27E3-A7E7-41A8-BD3D-35E495AD0180}" sibTransId="{322E674D-E2FB-4492-85BF-BAD109F0C0A6}"/>
    <dgm:cxn modelId="{AEF8890E-CEF7-4F13-98C5-59B8BEBFF549}" type="presOf" srcId="{FBE8F5EC-0DC6-457C-8CC1-747AE65D7F1F}" destId="{013C39AD-B303-456C-875F-1F4E675A9EC2}" srcOrd="0" destOrd="0" presId="urn:microsoft.com/office/officeart/2005/8/layout/default"/>
    <dgm:cxn modelId="{31A17713-6D12-4882-A226-B8ECF4940854}" type="presOf" srcId="{60FA421E-00BD-4F40-81C6-F2C8AFB4BFEB}" destId="{BF629517-73A6-4FF0-BB75-91D82D579B7F}" srcOrd="0" destOrd="0" presId="urn:microsoft.com/office/officeart/2005/8/layout/default"/>
    <dgm:cxn modelId="{88966B24-5148-462B-A0CA-DB0D73067F00}" type="presOf" srcId="{F921EAA8-8401-4E9E-95E9-02724D995A62}" destId="{80120CA8-3740-449F-ADA3-5A61C4C4A31C}" srcOrd="0" destOrd="0" presId="urn:microsoft.com/office/officeart/2005/8/layout/default"/>
    <dgm:cxn modelId="{2F59333A-735F-46A9-B793-1D540C33D795}" srcId="{D9F3A58F-6DFC-40F2-89A0-4CC9FBAFDC82}" destId="{FFB9516A-89F8-4110-BEAC-05902151B338}" srcOrd="8" destOrd="0" parTransId="{6AD7EC6E-733D-47DD-8EBF-EFBC692FF8BA}" sibTransId="{335D659B-8761-448C-9E39-053B6B2FB1C7}"/>
    <dgm:cxn modelId="{D5C0663A-8B26-4E08-AB42-1101F104B8F3}" type="presOf" srcId="{EC9B0D3D-0E09-4FEA-8153-DCEC0EC3A9C6}" destId="{41D1E9FC-7820-4864-AEDE-C69EB471212E}" srcOrd="0" destOrd="0" presId="urn:microsoft.com/office/officeart/2005/8/layout/default"/>
    <dgm:cxn modelId="{45F6C642-2AEC-49C4-A618-9EB83323E5EF}" type="presOf" srcId="{2A85D735-1473-438E-8383-55F1B8C28E0A}" destId="{2A4EB527-0FBE-4937-A5A8-8065A171832A}" srcOrd="0" destOrd="0" presId="urn:microsoft.com/office/officeart/2005/8/layout/default"/>
    <dgm:cxn modelId="{8A419A43-B9CB-45EB-B162-C6D505C81A69}" type="presOf" srcId="{62A0D8F4-0C6B-40C1-ABC2-280862844AB6}" destId="{FFEFF8D2-7BDF-46DD-9B96-4F019C998051}" srcOrd="0" destOrd="0" presId="urn:microsoft.com/office/officeart/2005/8/layout/default"/>
    <dgm:cxn modelId="{918B8664-A305-4E26-90C4-CC64E1EE096E}" srcId="{D9F3A58F-6DFC-40F2-89A0-4CC9FBAFDC82}" destId="{2A85D735-1473-438E-8383-55F1B8C28E0A}" srcOrd="5" destOrd="0" parTransId="{1A8A6281-4139-4537-99B3-92BEC02CD564}" sibTransId="{0422C781-2776-4956-AE6B-7D991B081F49}"/>
    <dgm:cxn modelId="{8C4C6265-2741-49CE-A1D6-826EF60D5222}" srcId="{D9F3A58F-6DFC-40F2-89A0-4CC9FBAFDC82}" destId="{AB46B427-65E7-4B13-BED6-3B164235B0A7}" srcOrd="10" destOrd="0" parTransId="{51F60A5D-21A2-4021-87DD-B24248A2945E}" sibTransId="{410BE179-1E07-49B3-90D4-F3EE234769FE}"/>
    <dgm:cxn modelId="{94CC5D4B-7234-4498-8CAB-9844AA7CC0F9}" srcId="{D9F3A58F-6DFC-40F2-89A0-4CC9FBAFDC82}" destId="{74E5F29F-B495-4FAB-B254-631AEAD9696B}" srcOrd="0" destOrd="0" parTransId="{4298CDA9-3AE3-4B19-B674-9EA813A2F10F}" sibTransId="{D15BAE88-853C-4F6F-997D-82BB6FD74277}"/>
    <dgm:cxn modelId="{CE94956F-BC3F-4C10-9632-752B7DFA05F4}" type="presOf" srcId="{66AFA225-D4F5-4F51-B085-49EB0677E772}" destId="{F39A8EF6-9988-466A-92A8-A81175C30E76}" srcOrd="0" destOrd="0" presId="urn:microsoft.com/office/officeart/2005/8/layout/default"/>
    <dgm:cxn modelId="{A2A0F853-3A9F-436E-975D-CFC8168D194D}" srcId="{D9F3A58F-6DFC-40F2-89A0-4CC9FBAFDC82}" destId="{FBE8F5EC-0DC6-457C-8CC1-747AE65D7F1F}" srcOrd="6" destOrd="0" parTransId="{21F3A39D-4135-4655-8EC1-AE3BA7400CD8}" sibTransId="{06D5BCE1-3EBA-4E4C-8D84-31CD51461820}"/>
    <dgm:cxn modelId="{5F173476-763B-4840-8D61-65807A40180F}" type="presOf" srcId="{74E5F29F-B495-4FAB-B254-631AEAD9696B}" destId="{696C4590-B7DE-424A-BD7C-6F24E2950481}" srcOrd="0" destOrd="0" presId="urn:microsoft.com/office/officeart/2005/8/layout/default"/>
    <dgm:cxn modelId="{FDC94476-A4FA-40DE-A5F8-8238983B4A76}" srcId="{D9F3A58F-6DFC-40F2-89A0-4CC9FBAFDC82}" destId="{5404FD92-CE9A-4C6F-BC52-25AEE4E5921E}" srcOrd="7" destOrd="0" parTransId="{3ACB7DB5-7A10-4C9C-AFB8-59931279BFA5}" sibTransId="{15F26193-E8B5-44F6-A1A9-C8EAFB6A8136}"/>
    <dgm:cxn modelId="{58B1977F-D797-460B-97EB-6B50D997431D}" type="presOf" srcId="{7FAC36F0-13A3-4496-A488-EA5DCA5C7884}" destId="{890F52CF-9977-4111-BF2E-824DA3B4254C}" srcOrd="0" destOrd="0" presId="urn:microsoft.com/office/officeart/2005/8/layout/default"/>
    <dgm:cxn modelId="{5B4B698E-D531-48AD-992F-565812762844}" srcId="{D9F3A58F-6DFC-40F2-89A0-4CC9FBAFDC82}" destId="{66AFA225-D4F5-4F51-B085-49EB0677E772}" srcOrd="2" destOrd="0" parTransId="{41E84C2E-9D1D-4340-A12D-1A1CC9E8D648}" sibTransId="{BC5EE1D5-EA97-46B4-B853-87BC9136861A}"/>
    <dgm:cxn modelId="{13521593-A0A9-437C-9881-54A0381C0E53}" type="presOf" srcId="{DEC803DF-E367-4729-88DB-3072E5895221}" destId="{9FF2CBD1-0AEF-430C-8C5C-3F675E3A7428}" srcOrd="0" destOrd="0" presId="urn:microsoft.com/office/officeart/2005/8/layout/default"/>
    <dgm:cxn modelId="{4CC9BE9C-7BA6-4A86-BFF8-72ED400641B1}" srcId="{D9F3A58F-6DFC-40F2-89A0-4CC9FBAFDC82}" destId="{5453A371-AB40-4FAD-B586-B1F4A9C8ACB9}" srcOrd="14" destOrd="0" parTransId="{91E41BC4-D649-4C33-A26B-FF4DAD4675F1}" sibTransId="{D8E7C279-C679-4B09-A6FB-080F2187C4B8}"/>
    <dgm:cxn modelId="{660A639F-B23F-4D4A-890C-72FE9B38EC4F}" type="presOf" srcId="{5404FD92-CE9A-4C6F-BC52-25AEE4E5921E}" destId="{96AA7E87-7635-466F-A050-167BEF060705}" srcOrd="0" destOrd="0" presId="urn:microsoft.com/office/officeart/2005/8/layout/default"/>
    <dgm:cxn modelId="{481955A5-3648-4DD1-9966-06D465E68501}" type="presOf" srcId="{DE472815-1FD5-4254-8B66-29B78D676F9F}" destId="{D250575B-B05E-436F-B5D6-3889DE08BE0D}" srcOrd="0" destOrd="0" presId="urn:microsoft.com/office/officeart/2005/8/layout/default"/>
    <dgm:cxn modelId="{DA47B3A8-C882-4534-9A45-2E6F3D304111}" srcId="{D9F3A58F-6DFC-40F2-89A0-4CC9FBAFDC82}" destId="{E328EB0D-E424-4FF9-9229-D0FBC3704289}" srcOrd="4" destOrd="0" parTransId="{1DD3F867-7B2F-49CC-B284-3CAA9C543D92}" sibTransId="{91BE0124-272B-4DE8-83ED-7CCEC317A1B7}"/>
    <dgm:cxn modelId="{D5E59FAF-DF8C-4CB9-8F0D-4C611110391C}" srcId="{D9F3A58F-6DFC-40F2-89A0-4CC9FBAFDC82}" destId="{F921EAA8-8401-4E9E-95E9-02724D995A62}" srcOrd="12" destOrd="0" parTransId="{6155E9D6-E510-4B24-ACE4-A3B57FD65B49}" sibTransId="{E3E6484A-CED3-4F1A-B274-9870C3A6096D}"/>
    <dgm:cxn modelId="{D4E360B5-44A6-4C67-B9DA-2E2EE319AD17}" type="presOf" srcId="{D9F3A58F-6DFC-40F2-89A0-4CC9FBAFDC82}" destId="{CAEE13C2-C859-4832-B08D-9AB8D5E7BAD1}" srcOrd="0" destOrd="0" presId="urn:microsoft.com/office/officeart/2005/8/layout/default"/>
    <dgm:cxn modelId="{A9F580BF-1BD3-4911-9160-FF16F150AF65}" srcId="{D9F3A58F-6DFC-40F2-89A0-4CC9FBAFDC82}" destId="{DE472815-1FD5-4254-8B66-29B78D676F9F}" srcOrd="15" destOrd="0" parTransId="{C35A07CC-FF7F-46F6-BBAC-70797E035FEB}" sibTransId="{F0C68565-BD7B-4FCC-8C52-A7AAB65F51C9}"/>
    <dgm:cxn modelId="{F71D66C4-2B23-4FFC-AC31-C2AC3FA539B4}" type="presOf" srcId="{5453A371-AB40-4FAD-B586-B1F4A9C8ACB9}" destId="{D912F420-6B45-4A30-BEC1-65B659E926B0}" srcOrd="0" destOrd="0" presId="urn:microsoft.com/office/officeart/2005/8/layout/default"/>
    <dgm:cxn modelId="{2F68FDCD-A931-45DE-B9BC-F2E693F966AD}" type="presOf" srcId="{AB46B427-65E7-4B13-BED6-3B164235B0A7}" destId="{A70BBF37-7CF6-46DD-9D16-064D2B262F96}" srcOrd="0" destOrd="0" presId="urn:microsoft.com/office/officeart/2005/8/layout/default"/>
    <dgm:cxn modelId="{AC9152D0-8F26-458C-B492-66D7D2AB2A2A}" type="presOf" srcId="{FFB9516A-89F8-4110-BEAC-05902151B338}" destId="{4A96B7B3-FE9A-49BC-9D01-FE505C3ADB72}" srcOrd="0" destOrd="0" presId="urn:microsoft.com/office/officeart/2005/8/layout/default"/>
    <dgm:cxn modelId="{D31ABDD8-C9B9-465F-B34A-C5C6C2F462D0}" srcId="{D9F3A58F-6DFC-40F2-89A0-4CC9FBAFDC82}" destId="{EC9B0D3D-0E09-4FEA-8153-DCEC0EC3A9C6}" srcOrd="9" destOrd="0" parTransId="{9E581437-509B-40BD-B3B7-6A8B8EE5223E}" sibTransId="{D56CBD4A-52AB-4CBE-B54D-DFAD39CF5A61}"/>
    <dgm:cxn modelId="{035E16E2-2A4C-4D07-BDB7-3763EDCEA893}" srcId="{D9F3A58F-6DFC-40F2-89A0-4CC9FBAFDC82}" destId="{60FA421E-00BD-4F40-81C6-F2C8AFB4BFEB}" srcOrd="1" destOrd="0" parTransId="{27710425-8F6A-4905-BF8E-7712B4CD8A9A}" sibTransId="{A7E39FC5-55DF-4F98-8549-0670ACAFF4CE}"/>
    <dgm:cxn modelId="{1DE3D3E2-39B8-4ABD-A14B-1C1FC7FBC518}" srcId="{D9F3A58F-6DFC-40F2-89A0-4CC9FBAFDC82}" destId="{7FAC36F0-13A3-4496-A488-EA5DCA5C7884}" srcOrd="13" destOrd="0" parTransId="{A4F54C30-0939-450D-AE92-C91EB39DE3AA}" sibTransId="{DACC5663-236B-468C-B3E6-E68F85EFAFBB}"/>
    <dgm:cxn modelId="{FC6E38E6-1F14-4E26-9D2C-B43E6FCE0F32}" srcId="{D9F3A58F-6DFC-40F2-89A0-4CC9FBAFDC82}" destId="{DEC803DF-E367-4729-88DB-3072E5895221}" srcOrd="3" destOrd="0" parTransId="{8B417F42-FAB5-47E8-A1D8-A34D1533E4D9}" sibTransId="{88F8DBBF-6AB3-42F8-8CC5-2B3EBF188D37}"/>
    <dgm:cxn modelId="{6BCC1FA4-3FE1-4977-8CA4-CD921823B5D9}" type="presParOf" srcId="{CAEE13C2-C859-4832-B08D-9AB8D5E7BAD1}" destId="{696C4590-B7DE-424A-BD7C-6F24E2950481}" srcOrd="0" destOrd="0" presId="urn:microsoft.com/office/officeart/2005/8/layout/default"/>
    <dgm:cxn modelId="{EE10F3BD-4C39-4305-A4BA-A7C817D89AA2}" type="presParOf" srcId="{CAEE13C2-C859-4832-B08D-9AB8D5E7BAD1}" destId="{F212F6EC-1506-42F6-A380-4D29A02A7F38}" srcOrd="1" destOrd="0" presId="urn:microsoft.com/office/officeart/2005/8/layout/default"/>
    <dgm:cxn modelId="{52804EFE-E7C4-4B51-B39A-562A78D51D07}" type="presParOf" srcId="{CAEE13C2-C859-4832-B08D-9AB8D5E7BAD1}" destId="{BF629517-73A6-4FF0-BB75-91D82D579B7F}" srcOrd="2" destOrd="0" presId="urn:microsoft.com/office/officeart/2005/8/layout/default"/>
    <dgm:cxn modelId="{208C235C-C802-4CE7-A7AD-122C551A656D}" type="presParOf" srcId="{CAEE13C2-C859-4832-B08D-9AB8D5E7BAD1}" destId="{EC1D03BD-EB8D-4498-985E-893C7A65BB6B}" srcOrd="3" destOrd="0" presId="urn:microsoft.com/office/officeart/2005/8/layout/default"/>
    <dgm:cxn modelId="{D2876BA4-9774-409F-96B2-E92FFC96304F}" type="presParOf" srcId="{CAEE13C2-C859-4832-B08D-9AB8D5E7BAD1}" destId="{F39A8EF6-9988-466A-92A8-A81175C30E76}" srcOrd="4" destOrd="0" presId="urn:microsoft.com/office/officeart/2005/8/layout/default"/>
    <dgm:cxn modelId="{060680AF-8D2B-4089-ADA4-A1B797A0CC76}" type="presParOf" srcId="{CAEE13C2-C859-4832-B08D-9AB8D5E7BAD1}" destId="{A072CBF3-9102-4B4F-AB27-AEAEEC63E865}" srcOrd="5" destOrd="0" presId="urn:microsoft.com/office/officeart/2005/8/layout/default"/>
    <dgm:cxn modelId="{C771F1BF-C192-4522-9861-812397D33C01}" type="presParOf" srcId="{CAEE13C2-C859-4832-B08D-9AB8D5E7BAD1}" destId="{9FF2CBD1-0AEF-430C-8C5C-3F675E3A7428}" srcOrd="6" destOrd="0" presId="urn:microsoft.com/office/officeart/2005/8/layout/default"/>
    <dgm:cxn modelId="{54B40113-8E21-4AF6-8BAF-1CE92CA71925}" type="presParOf" srcId="{CAEE13C2-C859-4832-B08D-9AB8D5E7BAD1}" destId="{13AB712F-D66F-4CA7-B001-171467003609}" srcOrd="7" destOrd="0" presId="urn:microsoft.com/office/officeart/2005/8/layout/default"/>
    <dgm:cxn modelId="{7DDB40E0-FF12-41A9-BADD-6AA47EF53CFE}" type="presParOf" srcId="{CAEE13C2-C859-4832-B08D-9AB8D5E7BAD1}" destId="{F21F2259-DB73-4901-8FDE-5488C5AF9C8C}" srcOrd="8" destOrd="0" presId="urn:microsoft.com/office/officeart/2005/8/layout/default"/>
    <dgm:cxn modelId="{7E74CF3E-8D49-475E-B605-D4BACB0FFA74}" type="presParOf" srcId="{CAEE13C2-C859-4832-B08D-9AB8D5E7BAD1}" destId="{ACB89AED-568F-4FF4-8BFF-FFF950C8CFBC}" srcOrd="9" destOrd="0" presId="urn:microsoft.com/office/officeart/2005/8/layout/default"/>
    <dgm:cxn modelId="{B6741C33-8791-45FF-A4FD-DF2EF5ABCBC8}" type="presParOf" srcId="{CAEE13C2-C859-4832-B08D-9AB8D5E7BAD1}" destId="{2A4EB527-0FBE-4937-A5A8-8065A171832A}" srcOrd="10" destOrd="0" presId="urn:microsoft.com/office/officeart/2005/8/layout/default"/>
    <dgm:cxn modelId="{062CF41F-1A4D-488C-BCEB-9DD0A4D27699}" type="presParOf" srcId="{CAEE13C2-C859-4832-B08D-9AB8D5E7BAD1}" destId="{8491E2C0-CF11-464F-9C51-D7E56AB34411}" srcOrd="11" destOrd="0" presId="urn:microsoft.com/office/officeart/2005/8/layout/default"/>
    <dgm:cxn modelId="{E60F4EB9-A7D5-4274-9503-A84ECAFF4255}" type="presParOf" srcId="{CAEE13C2-C859-4832-B08D-9AB8D5E7BAD1}" destId="{013C39AD-B303-456C-875F-1F4E675A9EC2}" srcOrd="12" destOrd="0" presId="urn:microsoft.com/office/officeart/2005/8/layout/default"/>
    <dgm:cxn modelId="{FA0F5ECD-0506-41F4-BC34-82AF1AA7E396}" type="presParOf" srcId="{CAEE13C2-C859-4832-B08D-9AB8D5E7BAD1}" destId="{BFA57B53-B984-45E4-B183-B6BAF0106626}" srcOrd="13" destOrd="0" presId="urn:microsoft.com/office/officeart/2005/8/layout/default"/>
    <dgm:cxn modelId="{000D1A02-9041-4A6B-9A0C-B5802BBE6D5B}" type="presParOf" srcId="{CAEE13C2-C859-4832-B08D-9AB8D5E7BAD1}" destId="{96AA7E87-7635-466F-A050-167BEF060705}" srcOrd="14" destOrd="0" presId="urn:microsoft.com/office/officeart/2005/8/layout/default"/>
    <dgm:cxn modelId="{B53231E9-F45F-4F8C-8EDA-BAF6E1BA8048}" type="presParOf" srcId="{CAEE13C2-C859-4832-B08D-9AB8D5E7BAD1}" destId="{1B1AA742-13ED-46E5-B447-41576474EE04}" srcOrd="15" destOrd="0" presId="urn:microsoft.com/office/officeart/2005/8/layout/default"/>
    <dgm:cxn modelId="{92D24D92-05A2-466A-8127-C3DC877A969D}" type="presParOf" srcId="{CAEE13C2-C859-4832-B08D-9AB8D5E7BAD1}" destId="{4A96B7B3-FE9A-49BC-9D01-FE505C3ADB72}" srcOrd="16" destOrd="0" presId="urn:microsoft.com/office/officeart/2005/8/layout/default"/>
    <dgm:cxn modelId="{0A4FBAFB-F144-4858-A150-CABC24FD8EDF}" type="presParOf" srcId="{CAEE13C2-C859-4832-B08D-9AB8D5E7BAD1}" destId="{5018CC54-FD57-4F8F-AC37-BE3E8B3CB22F}" srcOrd="17" destOrd="0" presId="urn:microsoft.com/office/officeart/2005/8/layout/default"/>
    <dgm:cxn modelId="{051D7749-0D2B-4A23-A6F2-CF29BBF2E2FE}" type="presParOf" srcId="{CAEE13C2-C859-4832-B08D-9AB8D5E7BAD1}" destId="{41D1E9FC-7820-4864-AEDE-C69EB471212E}" srcOrd="18" destOrd="0" presId="urn:microsoft.com/office/officeart/2005/8/layout/default"/>
    <dgm:cxn modelId="{A7EFC858-456B-4940-A7E9-34E405405D58}" type="presParOf" srcId="{CAEE13C2-C859-4832-B08D-9AB8D5E7BAD1}" destId="{B18AC22F-555B-418E-89DE-7D04CB32C28F}" srcOrd="19" destOrd="0" presId="urn:microsoft.com/office/officeart/2005/8/layout/default"/>
    <dgm:cxn modelId="{32E3F331-AF8E-4B62-BF8A-13423A18E6D9}" type="presParOf" srcId="{CAEE13C2-C859-4832-B08D-9AB8D5E7BAD1}" destId="{A70BBF37-7CF6-46DD-9D16-064D2B262F96}" srcOrd="20" destOrd="0" presId="urn:microsoft.com/office/officeart/2005/8/layout/default"/>
    <dgm:cxn modelId="{A235256A-8C31-469C-9555-798C0E1F6654}" type="presParOf" srcId="{CAEE13C2-C859-4832-B08D-9AB8D5E7BAD1}" destId="{E2DC6BE6-B7F6-420D-9387-D09A810B78DF}" srcOrd="21" destOrd="0" presId="urn:microsoft.com/office/officeart/2005/8/layout/default"/>
    <dgm:cxn modelId="{2D42BE7F-245C-45CA-8535-EE29ED954DF1}" type="presParOf" srcId="{CAEE13C2-C859-4832-B08D-9AB8D5E7BAD1}" destId="{FFEFF8D2-7BDF-46DD-9B96-4F019C998051}" srcOrd="22" destOrd="0" presId="urn:microsoft.com/office/officeart/2005/8/layout/default"/>
    <dgm:cxn modelId="{9D727B66-F327-41AF-8ABD-35FDE1C7D015}" type="presParOf" srcId="{CAEE13C2-C859-4832-B08D-9AB8D5E7BAD1}" destId="{99398107-1140-437C-8A49-14DC56BE14AC}" srcOrd="23" destOrd="0" presId="urn:microsoft.com/office/officeart/2005/8/layout/default"/>
    <dgm:cxn modelId="{656DCCE6-F5BE-4236-BB29-545816D52513}" type="presParOf" srcId="{CAEE13C2-C859-4832-B08D-9AB8D5E7BAD1}" destId="{80120CA8-3740-449F-ADA3-5A61C4C4A31C}" srcOrd="24" destOrd="0" presId="urn:microsoft.com/office/officeart/2005/8/layout/default"/>
    <dgm:cxn modelId="{DD2D7197-902D-4AA6-BB7D-51D4516D35D0}" type="presParOf" srcId="{CAEE13C2-C859-4832-B08D-9AB8D5E7BAD1}" destId="{7CA2BA4A-6444-48D6-985A-B74C218F2523}" srcOrd="25" destOrd="0" presId="urn:microsoft.com/office/officeart/2005/8/layout/default"/>
    <dgm:cxn modelId="{9542FB1C-0B0E-48E7-878F-A3D283522AA0}" type="presParOf" srcId="{CAEE13C2-C859-4832-B08D-9AB8D5E7BAD1}" destId="{890F52CF-9977-4111-BF2E-824DA3B4254C}" srcOrd="26" destOrd="0" presId="urn:microsoft.com/office/officeart/2005/8/layout/default"/>
    <dgm:cxn modelId="{4D7F7EE3-25D0-4A43-A8F2-660ED50FA8A3}" type="presParOf" srcId="{CAEE13C2-C859-4832-B08D-9AB8D5E7BAD1}" destId="{BF25EEAA-BDDC-4299-AB69-C108B2E563F6}" srcOrd="27" destOrd="0" presId="urn:microsoft.com/office/officeart/2005/8/layout/default"/>
    <dgm:cxn modelId="{CB454FD2-6AF9-411C-870D-9DDF66B86B41}" type="presParOf" srcId="{CAEE13C2-C859-4832-B08D-9AB8D5E7BAD1}" destId="{D912F420-6B45-4A30-BEC1-65B659E926B0}" srcOrd="28" destOrd="0" presId="urn:microsoft.com/office/officeart/2005/8/layout/default"/>
    <dgm:cxn modelId="{D4BD7670-92F4-4AF6-872E-25AD09D85B9D}" type="presParOf" srcId="{CAEE13C2-C859-4832-B08D-9AB8D5E7BAD1}" destId="{F7CA2FC9-793C-493C-B67A-72BCCB1EC70F}" srcOrd="29" destOrd="0" presId="urn:microsoft.com/office/officeart/2005/8/layout/default"/>
    <dgm:cxn modelId="{C1787A86-CDC1-42FE-A9BE-E356C7C5C92B}" type="presParOf" srcId="{CAEE13C2-C859-4832-B08D-9AB8D5E7BAD1}" destId="{D250575B-B05E-436F-B5D6-3889DE08BE0D}"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9EE110-734E-4880-A28F-F96D0DFCFD5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196BD77-2EDD-4981-A0C4-53B049AB11EC}">
      <dgm:prSet custT="1"/>
      <dgm:spPr/>
      <dgm:t>
        <a:bodyPr/>
        <a:lstStyle/>
        <a:p>
          <a:r>
            <a:rPr lang="en-US" sz="2400" dirty="0"/>
            <a:t>Setup Projects</a:t>
          </a:r>
        </a:p>
      </dgm:t>
    </dgm:pt>
    <dgm:pt modelId="{7E140474-20FB-4BB6-8DCA-78D493389F57}" type="parTrans" cxnId="{A5645D54-BC2E-48AE-9B30-E08130737EC1}">
      <dgm:prSet/>
      <dgm:spPr/>
      <dgm:t>
        <a:bodyPr/>
        <a:lstStyle/>
        <a:p>
          <a:endParaRPr lang="en-US"/>
        </a:p>
      </dgm:t>
    </dgm:pt>
    <dgm:pt modelId="{DFB989A4-39F4-4738-BF15-C5881B4992FB}" type="sibTrans" cxnId="{A5645D54-BC2E-48AE-9B30-E08130737EC1}">
      <dgm:prSet/>
      <dgm:spPr/>
      <dgm:t>
        <a:bodyPr/>
        <a:lstStyle/>
        <a:p>
          <a:endParaRPr lang="en-US"/>
        </a:p>
      </dgm:t>
    </dgm:pt>
    <dgm:pt modelId="{EDCD34F4-1A08-4889-B4DA-1A9D313C215E}">
      <dgm:prSet custT="1"/>
      <dgm:spPr/>
      <dgm:t>
        <a:bodyPr/>
        <a:lstStyle/>
        <a:p>
          <a:r>
            <a:rPr lang="en-US" sz="2400" dirty="0"/>
            <a:t>Bill Non-Federal Projects</a:t>
          </a:r>
        </a:p>
      </dgm:t>
    </dgm:pt>
    <dgm:pt modelId="{5D52FE31-9ADE-4E1E-B0D7-459240AB3532}" type="parTrans" cxnId="{450CFC1F-F1EA-4F41-B4CE-74A29D234DD1}">
      <dgm:prSet/>
      <dgm:spPr/>
      <dgm:t>
        <a:bodyPr/>
        <a:lstStyle/>
        <a:p>
          <a:endParaRPr lang="en-US"/>
        </a:p>
      </dgm:t>
    </dgm:pt>
    <dgm:pt modelId="{5242C1B9-8D3B-490C-A861-05116283D2F5}" type="sibTrans" cxnId="{450CFC1F-F1EA-4F41-B4CE-74A29D234DD1}">
      <dgm:prSet/>
      <dgm:spPr/>
      <dgm:t>
        <a:bodyPr/>
        <a:lstStyle/>
        <a:p>
          <a:endParaRPr lang="en-US"/>
        </a:p>
      </dgm:t>
    </dgm:pt>
    <dgm:pt modelId="{89FACECA-5FC8-47F4-A910-83DD5E906743}">
      <dgm:prSet custT="1"/>
      <dgm:spPr/>
      <dgm:t>
        <a:bodyPr/>
        <a:lstStyle/>
        <a:p>
          <a:r>
            <a:rPr lang="en-US" sz="2400" dirty="0"/>
            <a:t>Bill Volume/Milestone/Schedule</a:t>
          </a:r>
        </a:p>
      </dgm:t>
    </dgm:pt>
    <dgm:pt modelId="{D16633DC-2091-49A1-88EB-CEAA6CFBE582}" type="parTrans" cxnId="{508B52E6-B624-41BD-B7E7-CD6E4EB8B0B9}">
      <dgm:prSet/>
      <dgm:spPr/>
      <dgm:t>
        <a:bodyPr/>
        <a:lstStyle/>
        <a:p>
          <a:endParaRPr lang="en-US"/>
        </a:p>
      </dgm:t>
    </dgm:pt>
    <dgm:pt modelId="{196477D7-95ED-43DC-BB91-4CF86504C28D}" type="sibTrans" cxnId="{508B52E6-B624-41BD-B7E7-CD6E4EB8B0B9}">
      <dgm:prSet/>
      <dgm:spPr/>
      <dgm:t>
        <a:bodyPr/>
        <a:lstStyle/>
        <a:p>
          <a:endParaRPr lang="en-US"/>
        </a:p>
      </dgm:t>
    </dgm:pt>
    <dgm:pt modelId="{DDBF50DE-7A46-4A8C-8B89-BC0852329830}">
      <dgm:prSet custT="1"/>
      <dgm:spPr/>
      <dgm:t>
        <a:bodyPr/>
        <a:lstStyle/>
        <a:p>
          <a:r>
            <a:rPr lang="en-US" sz="2400" dirty="0"/>
            <a:t>Bill Fed award (not LOC)</a:t>
          </a:r>
        </a:p>
      </dgm:t>
    </dgm:pt>
    <dgm:pt modelId="{E9CF5E07-1D56-4118-AFB6-6C134C37EF06}" type="parTrans" cxnId="{8487B437-1BAB-4C32-8E73-C5910D5C10B8}">
      <dgm:prSet/>
      <dgm:spPr/>
      <dgm:t>
        <a:bodyPr/>
        <a:lstStyle/>
        <a:p>
          <a:endParaRPr lang="en-US"/>
        </a:p>
      </dgm:t>
    </dgm:pt>
    <dgm:pt modelId="{4A75EFE9-A2DC-4D47-BD08-3C0968B0559C}" type="sibTrans" cxnId="{8487B437-1BAB-4C32-8E73-C5910D5C10B8}">
      <dgm:prSet/>
      <dgm:spPr/>
      <dgm:t>
        <a:bodyPr/>
        <a:lstStyle/>
        <a:p>
          <a:endParaRPr lang="en-US"/>
        </a:p>
      </dgm:t>
    </dgm:pt>
    <dgm:pt modelId="{0758DBEE-5DF7-4C6D-90CE-DC6AA53C3519}">
      <dgm:prSet custT="1"/>
      <dgm:spPr/>
      <dgm:t>
        <a:bodyPr/>
        <a:lstStyle/>
        <a:p>
          <a:r>
            <a:rPr lang="en-US" sz="2400" dirty="0"/>
            <a:t>Federal Financial Reporting (LOC) &amp; Quality Assurance</a:t>
          </a:r>
        </a:p>
      </dgm:t>
    </dgm:pt>
    <dgm:pt modelId="{8A80DD5D-87BC-4C3B-80E1-09C48E643478}" type="parTrans" cxnId="{2E8F0515-8B35-4B0C-BBFA-C12B69C4D851}">
      <dgm:prSet/>
      <dgm:spPr/>
      <dgm:t>
        <a:bodyPr/>
        <a:lstStyle/>
        <a:p>
          <a:endParaRPr lang="en-US"/>
        </a:p>
      </dgm:t>
    </dgm:pt>
    <dgm:pt modelId="{7B3AE249-9B4F-49D1-96FF-13136FB0688B}" type="sibTrans" cxnId="{2E8F0515-8B35-4B0C-BBFA-C12B69C4D851}">
      <dgm:prSet/>
      <dgm:spPr/>
      <dgm:t>
        <a:bodyPr/>
        <a:lstStyle/>
        <a:p>
          <a:endParaRPr lang="en-US"/>
        </a:p>
      </dgm:t>
    </dgm:pt>
    <dgm:pt modelId="{16E9F74E-0740-4370-9341-9A592478EAEF}">
      <dgm:prSet custT="1"/>
      <dgm:spPr/>
      <dgm:t>
        <a:bodyPr/>
        <a:lstStyle/>
        <a:p>
          <a:r>
            <a:rPr lang="en-US" sz="2400" dirty="0"/>
            <a:t>Collections &amp; Accounts Receivable</a:t>
          </a:r>
        </a:p>
      </dgm:t>
    </dgm:pt>
    <dgm:pt modelId="{DDD38A22-5D7A-47C1-AB66-86F94BECA876}" type="parTrans" cxnId="{5649A206-C4ED-475C-9BE8-1190C381E6D8}">
      <dgm:prSet/>
      <dgm:spPr/>
      <dgm:t>
        <a:bodyPr/>
        <a:lstStyle/>
        <a:p>
          <a:endParaRPr lang="en-US"/>
        </a:p>
      </dgm:t>
    </dgm:pt>
    <dgm:pt modelId="{1696A303-0152-4DC1-9D00-334B002281E5}" type="sibTrans" cxnId="{5649A206-C4ED-475C-9BE8-1190C381E6D8}">
      <dgm:prSet/>
      <dgm:spPr/>
      <dgm:t>
        <a:bodyPr/>
        <a:lstStyle/>
        <a:p>
          <a:endParaRPr lang="en-US"/>
        </a:p>
      </dgm:t>
    </dgm:pt>
    <dgm:pt modelId="{335EA4FB-2CA7-42BC-89D4-965A74EDC5F3}">
      <dgm:prSet custT="1"/>
      <dgm:spPr/>
      <dgm:t>
        <a:bodyPr/>
        <a:lstStyle/>
        <a:p>
          <a:r>
            <a:rPr lang="en-US" sz="2400" dirty="0"/>
            <a:t>Cost Analysis &amp; Compliance</a:t>
          </a:r>
        </a:p>
      </dgm:t>
    </dgm:pt>
    <dgm:pt modelId="{5E41BA8C-BD85-40ED-AF7A-54894BCC4112}" type="parTrans" cxnId="{1D5E728D-ACCB-48CF-982E-E196C086BD13}">
      <dgm:prSet/>
      <dgm:spPr/>
      <dgm:t>
        <a:bodyPr/>
        <a:lstStyle/>
        <a:p>
          <a:endParaRPr lang="en-US"/>
        </a:p>
      </dgm:t>
    </dgm:pt>
    <dgm:pt modelId="{40B6D0CA-F286-4707-B94E-C26DF67ECC71}" type="sibTrans" cxnId="{1D5E728D-ACCB-48CF-982E-E196C086BD13}">
      <dgm:prSet/>
      <dgm:spPr/>
      <dgm:t>
        <a:bodyPr/>
        <a:lstStyle/>
        <a:p>
          <a:endParaRPr lang="en-US"/>
        </a:p>
      </dgm:t>
    </dgm:pt>
    <dgm:pt modelId="{198079F8-5110-4CB4-80B9-FE463A324923}" type="pres">
      <dgm:prSet presAssocID="{799EE110-734E-4880-A28F-F96D0DFCFD59}" presName="linear" presStyleCnt="0">
        <dgm:presLayoutVars>
          <dgm:animLvl val="lvl"/>
          <dgm:resizeHandles val="exact"/>
        </dgm:presLayoutVars>
      </dgm:prSet>
      <dgm:spPr/>
    </dgm:pt>
    <dgm:pt modelId="{E5DC1353-90C5-442A-B40A-71177BA98BD0}" type="pres">
      <dgm:prSet presAssocID="{E196BD77-2EDD-4981-A0C4-53B049AB11EC}" presName="parentText" presStyleLbl="node1" presStyleIdx="0" presStyleCnt="7" custLinFactY="-1669" custLinFactNeighborX="-33967" custLinFactNeighborY="-100000">
        <dgm:presLayoutVars>
          <dgm:chMax val="0"/>
          <dgm:bulletEnabled val="1"/>
        </dgm:presLayoutVars>
      </dgm:prSet>
      <dgm:spPr/>
    </dgm:pt>
    <dgm:pt modelId="{D7180421-56F6-4E46-8A70-39580E0D1CF0}" type="pres">
      <dgm:prSet presAssocID="{DFB989A4-39F4-4738-BF15-C5881B4992FB}" presName="spacer" presStyleCnt="0"/>
      <dgm:spPr/>
    </dgm:pt>
    <dgm:pt modelId="{DCC5EA94-1DF4-49A3-A37C-276B0C2B3930}" type="pres">
      <dgm:prSet presAssocID="{EDCD34F4-1A08-4889-B4DA-1A9D313C215E}" presName="parentText" presStyleLbl="node1" presStyleIdx="1" presStyleCnt="7">
        <dgm:presLayoutVars>
          <dgm:chMax val="0"/>
          <dgm:bulletEnabled val="1"/>
        </dgm:presLayoutVars>
      </dgm:prSet>
      <dgm:spPr/>
    </dgm:pt>
    <dgm:pt modelId="{45338DE5-E3B4-4165-B1E4-56785A41525C}" type="pres">
      <dgm:prSet presAssocID="{5242C1B9-8D3B-490C-A861-05116283D2F5}" presName="spacer" presStyleCnt="0"/>
      <dgm:spPr/>
    </dgm:pt>
    <dgm:pt modelId="{CE397281-560C-46A5-B3C2-BFACC717AAFE}" type="pres">
      <dgm:prSet presAssocID="{89FACECA-5FC8-47F4-A910-83DD5E906743}" presName="parentText" presStyleLbl="node1" presStyleIdx="2" presStyleCnt="7">
        <dgm:presLayoutVars>
          <dgm:chMax val="0"/>
          <dgm:bulletEnabled val="1"/>
        </dgm:presLayoutVars>
      </dgm:prSet>
      <dgm:spPr/>
    </dgm:pt>
    <dgm:pt modelId="{8F9FF960-3F25-4368-8CDD-C7F69667EC36}" type="pres">
      <dgm:prSet presAssocID="{196477D7-95ED-43DC-BB91-4CF86504C28D}" presName="spacer" presStyleCnt="0"/>
      <dgm:spPr/>
    </dgm:pt>
    <dgm:pt modelId="{671DF196-8C0E-4BE5-AEAE-4DB62E39F2FD}" type="pres">
      <dgm:prSet presAssocID="{DDBF50DE-7A46-4A8C-8B89-BC0852329830}" presName="parentText" presStyleLbl="node1" presStyleIdx="3" presStyleCnt="7">
        <dgm:presLayoutVars>
          <dgm:chMax val="0"/>
          <dgm:bulletEnabled val="1"/>
        </dgm:presLayoutVars>
      </dgm:prSet>
      <dgm:spPr/>
    </dgm:pt>
    <dgm:pt modelId="{24F64038-4F73-4976-B598-3DAAA8258D33}" type="pres">
      <dgm:prSet presAssocID="{4A75EFE9-A2DC-4D47-BD08-3C0968B0559C}" presName="spacer" presStyleCnt="0"/>
      <dgm:spPr/>
    </dgm:pt>
    <dgm:pt modelId="{EA29892B-10EB-4822-98BC-3F7B2B45E2AB}" type="pres">
      <dgm:prSet presAssocID="{0758DBEE-5DF7-4C6D-90CE-DC6AA53C3519}" presName="parentText" presStyleLbl="node1" presStyleIdx="4" presStyleCnt="7">
        <dgm:presLayoutVars>
          <dgm:chMax val="0"/>
          <dgm:bulletEnabled val="1"/>
        </dgm:presLayoutVars>
      </dgm:prSet>
      <dgm:spPr/>
    </dgm:pt>
    <dgm:pt modelId="{69F89037-31E6-41D9-90F2-524BDA3F1A73}" type="pres">
      <dgm:prSet presAssocID="{7B3AE249-9B4F-49D1-96FF-13136FB0688B}" presName="spacer" presStyleCnt="0"/>
      <dgm:spPr/>
    </dgm:pt>
    <dgm:pt modelId="{E1FE9EB3-B3FC-45BF-A1C2-86CAC47A8EE6}" type="pres">
      <dgm:prSet presAssocID="{16E9F74E-0740-4370-9341-9A592478EAEF}" presName="parentText" presStyleLbl="node1" presStyleIdx="5" presStyleCnt="7" custLinFactNeighborX="156" custLinFactNeighborY="-60939">
        <dgm:presLayoutVars>
          <dgm:chMax val="0"/>
          <dgm:bulletEnabled val="1"/>
        </dgm:presLayoutVars>
      </dgm:prSet>
      <dgm:spPr/>
    </dgm:pt>
    <dgm:pt modelId="{01133E46-4A05-4B7C-B370-E1806E8A92C3}" type="pres">
      <dgm:prSet presAssocID="{1696A303-0152-4DC1-9D00-334B002281E5}" presName="spacer" presStyleCnt="0"/>
      <dgm:spPr/>
    </dgm:pt>
    <dgm:pt modelId="{FCB8140A-AB17-4761-A797-7150EE2EE610}" type="pres">
      <dgm:prSet presAssocID="{335EA4FB-2CA7-42BC-89D4-965A74EDC5F3}" presName="parentText" presStyleLbl="node1" presStyleIdx="6" presStyleCnt="7" custLinFactY="-672" custLinFactNeighborX="1014" custLinFactNeighborY="-100000">
        <dgm:presLayoutVars>
          <dgm:chMax val="0"/>
          <dgm:bulletEnabled val="1"/>
        </dgm:presLayoutVars>
      </dgm:prSet>
      <dgm:spPr/>
    </dgm:pt>
  </dgm:ptLst>
  <dgm:cxnLst>
    <dgm:cxn modelId="{5649A206-C4ED-475C-9BE8-1190C381E6D8}" srcId="{799EE110-734E-4880-A28F-F96D0DFCFD59}" destId="{16E9F74E-0740-4370-9341-9A592478EAEF}" srcOrd="5" destOrd="0" parTransId="{DDD38A22-5D7A-47C1-AB66-86F94BECA876}" sibTransId="{1696A303-0152-4DC1-9D00-334B002281E5}"/>
    <dgm:cxn modelId="{BB88F613-2D4E-48EC-AEE4-A8575063B40E}" type="presOf" srcId="{EDCD34F4-1A08-4889-B4DA-1A9D313C215E}" destId="{DCC5EA94-1DF4-49A3-A37C-276B0C2B3930}" srcOrd="0" destOrd="0" presId="urn:microsoft.com/office/officeart/2005/8/layout/vList2"/>
    <dgm:cxn modelId="{2E8F0515-8B35-4B0C-BBFA-C12B69C4D851}" srcId="{799EE110-734E-4880-A28F-F96D0DFCFD59}" destId="{0758DBEE-5DF7-4C6D-90CE-DC6AA53C3519}" srcOrd="4" destOrd="0" parTransId="{8A80DD5D-87BC-4C3B-80E1-09C48E643478}" sibTransId="{7B3AE249-9B4F-49D1-96FF-13136FB0688B}"/>
    <dgm:cxn modelId="{450CFC1F-F1EA-4F41-B4CE-74A29D234DD1}" srcId="{799EE110-734E-4880-A28F-F96D0DFCFD59}" destId="{EDCD34F4-1A08-4889-B4DA-1A9D313C215E}" srcOrd="1" destOrd="0" parTransId="{5D52FE31-9ADE-4E1E-B0D7-459240AB3532}" sibTransId="{5242C1B9-8D3B-490C-A861-05116283D2F5}"/>
    <dgm:cxn modelId="{F1B0B532-B804-44F3-BEEB-81467AB4A230}" type="presOf" srcId="{16E9F74E-0740-4370-9341-9A592478EAEF}" destId="{E1FE9EB3-B3FC-45BF-A1C2-86CAC47A8EE6}" srcOrd="0" destOrd="0" presId="urn:microsoft.com/office/officeart/2005/8/layout/vList2"/>
    <dgm:cxn modelId="{8487B437-1BAB-4C32-8E73-C5910D5C10B8}" srcId="{799EE110-734E-4880-A28F-F96D0DFCFD59}" destId="{DDBF50DE-7A46-4A8C-8B89-BC0852329830}" srcOrd="3" destOrd="0" parTransId="{E9CF5E07-1D56-4118-AFB6-6C134C37EF06}" sibTransId="{4A75EFE9-A2DC-4D47-BD08-3C0968B0559C}"/>
    <dgm:cxn modelId="{D1D41A54-8767-4C2F-8AF7-2A5DE38C369E}" type="presOf" srcId="{DDBF50DE-7A46-4A8C-8B89-BC0852329830}" destId="{671DF196-8C0E-4BE5-AEAE-4DB62E39F2FD}" srcOrd="0" destOrd="0" presId="urn:microsoft.com/office/officeart/2005/8/layout/vList2"/>
    <dgm:cxn modelId="{A5645D54-BC2E-48AE-9B30-E08130737EC1}" srcId="{799EE110-734E-4880-A28F-F96D0DFCFD59}" destId="{E196BD77-2EDD-4981-A0C4-53B049AB11EC}" srcOrd="0" destOrd="0" parTransId="{7E140474-20FB-4BB6-8DCA-78D493389F57}" sibTransId="{DFB989A4-39F4-4738-BF15-C5881B4992FB}"/>
    <dgm:cxn modelId="{01346B88-0D8D-4258-B1A2-7322F5B34DB4}" type="presOf" srcId="{335EA4FB-2CA7-42BC-89D4-965A74EDC5F3}" destId="{FCB8140A-AB17-4761-A797-7150EE2EE610}" srcOrd="0" destOrd="0" presId="urn:microsoft.com/office/officeart/2005/8/layout/vList2"/>
    <dgm:cxn modelId="{1D5E728D-ACCB-48CF-982E-E196C086BD13}" srcId="{799EE110-734E-4880-A28F-F96D0DFCFD59}" destId="{335EA4FB-2CA7-42BC-89D4-965A74EDC5F3}" srcOrd="6" destOrd="0" parTransId="{5E41BA8C-BD85-40ED-AF7A-54894BCC4112}" sibTransId="{40B6D0CA-F286-4707-B94E-C26DF67ECC71}"/>
    <dgm:cxn modelId="{40FE4491-A59F-4AEB-9C89-85A05AEF9A4B}" type="presOf" srcId="{0758DBEE-5DF7-4C6D-90CE-DC6AA53C3519}" destId="{EA29892B-10EB-4822-98BC-3F7B2B45E2AB}" srcOrd="0" destOrd="0" presId="urn:microsoft.com/office/officeart/2005/8/layout/vList2"/>
    <dgm:cxn modelId="{8CEBE4B4-02AE-4389-A17D-66CBF7479A51}" type="presOf" srcId="{E196BD77-2EDD-4981-A0C4-53B049AB11EC}" destId="{E5DC1353-90C5-442A-B40A-71177BA98BD0}" srcOrd="0" destOrd="0" presId="urn:microsoft.com/office/officeart/2005/8/layout/vList2"/>
    <dgm:cxn modelId="{2E4C4FBE-C260-4A10-9B03-369F4E6A031C}" type="presOf" srcId="{89FACECA-5FC8-47F4-A910-83DD5E906743}" destId="{CE397281-560C-46A5-B3C2-BFACC717AAFE}" srcOrd="0" destOrd="0" presId="urn:microsoft.com/office/officeart/2005/8/layout/vList2"/>
    <dgm:cxn modelId="{508B52E6-B624-41BD-B7E7-CD6E4EB8B0B9}" srcId="{799EE110-734E-4880-A28F-F96D0DFCFD59}" destId="{89FACECA-5FC8-47F4-A910-83DD5E906743}" srcOrd="2" destOrd="0" parTransId="{D16633DC-2091-49A1-88EB-CEAA6CFBE582}" sibTransId="{196477D7-95ED-43DC-BB91-4CF86504C28D}"/>
    <dgm:cxn modelId="{3926A5FF-F55C-4479-B4A7-3FF306CFCAEA}" type="presOf" srcId="{799EE110-734E-4880-A28F-F96D0DFCFD59}" destId="{198079F8-5110-4CB4-80B9-FE463A324923}" srcOrd="0" destOrd="0" presId="urn:microsoft.com/office/officeart/2005/8/layout/vList2"/>
    <dgm:cxn modelId="{914C2925-709D-4A2C-8BA1-EA5754FA893F}" type="presParOf" srcId="{198079F8-5110-4CB4-80B9-FE463A324923}" destId="{E5DC1353-90C5-442A-B40A-71177BA98BD0}" srcOrd="0" destOrd="0" presId="urn:microsoft.com/office/officeart/2005/8/layout/vList2"/>
    <dgm:cxn modelId="{3AA8D429-180C-4165-9969-B86ACAC4E7D9}" type="presParOf" srcId="{198079F8-5110-4CB4-80B9-FE463A324923}" destId="{D7180421-56F6-4E46-8A70-39580E0D1CF0}" srcOrd="1" destOrd="0" presId="urn:microsoft.com/office/officeart/2005/8/layout/vList2"/>
    <dgm:cxn modelId="{256405F1-F700-499F-8C9B-D8D33C079360}" type="presParOf" srcId="{198079F8-5110-4CB4-80B9-FE463A324923}" destId="{DCC5EA94-1DF4-49A3-A37C-276B0C2B3930}" srcOrd="2" destOrd="0" presId="urn:microsoft.com/office/officeart/2005/8/layout/vList2"/>
    <dgm:cxn modelId="{513304B9-E0A5-4F55-A74A-6AABFC7D4C4F}" type="presParOf" srcId="{198079F8-5110-4CB4-80B9-FE463A324923}" destId="{45338DE5-E3B4-4165-B1E4-56785A41525C}" srcOrd="3" destOrd="0" presId="urn:microsoft.com/office/officeart/2005/8/layout/vList2"/>
    <dgm:cxn modelId="{DC893474-E2F0-428E-8CA5-52612E752DE0}" type="presParOf" srcId="{198079F8-5110-4CB4-80B9-FE463A324923}" destId="{CE397281-560C-46A5-B3C2-BFACC717AAFE}" srcOrd="4" destOrd="0" presId="urn:microsoft.com/office/officeart/2005/8/layout/vList2"/>
    <dgm:cxn modelId="{F8DA95D1-BFBF-4578-9928-F9C206C1978F}" type="presParOf" srcId="{198079F8-5110-4CB4-80B9-FE463A324923}" destId="{8F9FF960-3F25-4368-8CDD-C7F69667EC36}" srcOrd="5" destOrd="0" presId="urn:microsoft.com/office/officeart/2005/8/layout/vList2"/>
    <dgm:cxn modelId="{80CA5D61-91DF-4E1E-BDBA-F1CDF8D81192}" type="presParOf" srcId="{198079F8-5110-4CB4-80B9-FE463A324923}" destId="{671DF196-8C0E-4BE5-AEAE-4DB62E39F2FD}" srcOrd="6" destOrd="0" presId="urn:microsoft.com/office/officeart/2005/8/layout/vList2"/>
    <dgm:cxn modelId="{311FE3D0-D191-4D6C-B391-7190B940FBAB}" type="presParOf" srcId="{198079F8-5110-4CB4-80B9-FE463A324923}" destId="{24F64038-4F73-4976-B598-3DAAA8258D33}" srcOrd="7" destOrd="0" presId="urn:microsoft.com/office/officeart/2005/8/layout/vList2"/>
    <dgm:cxn modelId="{73262DE6-BB3A-4A2A-A227-10FD27B914FF}" type="presParOf" srcId="{198079F8-5110-4CB4-80B9-FE463A324923}" destId="{EA29892B-10EB-4822-98BC-3F7B2B45E2AB}" srcOrd="8" destOrd="0" presId="urn:microsoft.com/office/officeart/2005/8/layout/vList2"/>
    <dgm:cxn modelId="{EEC69152-0320-496A-89FA-8B84F0D55061}" type="presParOf" srcId="{198079F8-5110-4CB4-80B9-FE463A324923}" destId="{69F89037-31E6-41D9-90F2-524BDA3F1A73}" srcOrd="9" destOrd="0" presId="urn:microsoft.com/office/officeart/2005/8/layout/vList2"/>
    <dgm:cxn modelId="{1456B3B6-D205-4917-8DAC-2906B233B266}" type="presParOf" srcId="{198079F8-5110-4CB4-80B9-FE463A324923}" destId="{E1FE9EB3-B3FC-45BF-A1C2-86CAC47A8EE6}" srcOrd="10" destOrd="0" presId="urn:microsoft.com/office/officeart/2005/8/layout/vList2"/>
    <dgm:cxn modelId="{08211EF1-8D90-4EDA-8023-4F6296F346E4}" type="presParOf" srcId="{198079F8-5110-4CB4-80B9-FE463A324923}" destId="{01133E46-4A05-4B7C-B370-E1806E8A92C3}" srcOrd="11" destOrd="0" presId="urn:microsoft.com/office/officeart/2005/8/layout/vList2"/>
    <dgm:cxn modelId="{08EDE19B-ED19-4362-82A7-4238D4148C91}" type="presParOf" srcId="{198079F8-5110-4CB4-80B9-FE463A324923}" destId="{FCB8140A-AB17-4761-A797-7150EE2EE610}"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728B51-063D-4811-9D1D-47246CA7C1B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C030B51-7436-4EBF-93FD-456FD4D62B5B}">
      <dgm:prSet/>
      <dgm:spPr/>
      <dgm:t>
        <a:bodyPr/>
        <a:lstStyle/>
        <a:p>
          <a:pPr>
            <a:lnSpc>
              <a:spcPct val="100000"/>
            </a:lnSpc>
          </a:pPr>
          <a:r>
            <a:rPr lang="en-US" b="0" i="0" dirty="0"/>
            <a:t>It develops effective communication within a department </a:t>
          </a:r>
          <a:endParaRPr lang="en-US" dirty="0"/>
        </a:p>
      </dgm:t>
    </dgm:pt>
    <dgm:pt modelId="{0C4A7A9E-54C3-4780-9A4F-24766B10583C}" type="parTrans" cxnId="{3172CCCB-294D-46AE-B255-99A86BF1C622}">
      <dgm:prSet/>
      <dgm:spPr/>
      <dgm:t>
        <a:bodyPr/>
        <a:lstStyle/>
        <a:p>
          <a:endParaRPr lang="en-US"/>
        </a:p>
      </dgm:t>
    </dgm:pt>
    <dgm:pt modelId="{7730D6DC-D0CF-4F7B-80AE-BAF339A1C51A}" type="sibTrans" cxnId="{3172CCCB-294D-46AE-B255-99A86BF1C622}">
      <dgm:prSet/>
      <dgm:spPr/>
      <dgm:t>
        <a:bodyPr/>
        <a:lstStyle/>
        <a:p>
          <a:pPr>
            <a:lnSpc>
              <a:spcPct val="100000"/>
            </a:lnSpc>
          </a:pPr>
          <a:endParaRPr lang="en-US"/>
        </a:p>
      </dgm:t>
    </dgm:pt>
    <dgm:pt modelId="{B67A44AC-E402-4EA3-B34C-CABC2CD00B8B}">
      <dgm:prSet/>
      <dgm:spPr/>
      <dgm:t>
        <a:bodyPr/>
        <a:lstStyle/>
        <a:p>
          <a:pPr>
            <a:lnSpc>
              <a:spcPct val="100000"/>
            </a:lnSpc>
          </a:pPr>
          <a:r>
            <a:rPr lang="en-US" dirty="0"/>
            <a:t>M</a:t>
          </a:r>
          <a:r>
            <a:rPr lang="en-US" b="0" i="0" dirty="0"/>
            <a:t>embers of a silo know exactly what work you are undertaking </a:t>
          </a:r>
          <a:endParaRPr lang="en-US" dirty="0"/>
        </a:p>
      </dgm:t>
    </dgm:pt>
    <dgm:pt modelId="{40B5F2D0-BA31-4268-B449-B3A2217609E7}" type="parTrans" cxnId="{A560A421-CEF2-402B-B499-7577C3C86C4F}">
      <dgm:prSet/>
      <dgm:spPr/>
      <dgm:t>
        <a:bodyPr/>
        <a:lstStyle/>
        <a:p>
          <a:endParaRPr lang="en-US"/>
        </a:p>
      </dgm:t>
    </dgm:pt>
    <dgm:pt modelId="{0C2CE0B6-BB91-4229-B62C-9C1EBB3CE8AB}" type="sibTrans" cxnId="{A560A421-CEF2-402B-B499-7577C3C86C4F}">
      <dgm:prSet/>
      <dgm:spPr/>
      <dgm:t>
        <a:bodyPr/>
        <a:lstStyle/>
        <a:p>
          <a:pPr>
            <a:lnSpc>
              <a:spcPct val="100000"/>
            </a:lnSpc>
          </a:pPr>
          <a:endParaRPr lang="en-US"/>
        </a:p>
      </dgm:t>
    </dgm:pt>
    <dgm:pt modelId="{6F353CE2-A7A0-47F7-B398-44C20FA37A85}">
      <dgm:prSet/>
      <dgm:spPr/>
      <dgm:t>
        <a:bodyPr/>
        <a:lstStyle/>
        <a:p>
          <a:pPr>
            <a:lnSpc>
              <a:spcPct val="100000"/>
            </a:lnSpc>
          </a:pPr>
          <a:r>
            <a:rPr lang="en-US" b="0" i="0" dirty="0"/>
            <a:t>Helps identify improvements required and the resources needed </a:t>
          </a:r>
          <a:endParaRPr lang="en-US" dirty="0"/>
        </a:p>
      </dgm:t>
    </dgm:pt>
    <dgm:pt modelId="{D26109D3-0B6B-4070-A8FB-05C33E82DE3A}" type="parTrans" cxnId="{904A96EB-B603-41D8-A1D6-5A4FFD68BA12}">
      <dgm:prSet/>
      <dgm:spPr/>
      <dgm:t>
        <a:bodyPr/>
        <a:lstStyle/>
        <a:p>
          <a:endParaRPr lang="en-US"/>
        </a:p>
      </dgm:t>
    </dgm:pt>
    <dgm:pt modelId="{FB6D3F40-3142-468E-9A1C-ADFEAC2FD10D}" type="sibTrans" cxnId="{904A96EB-B603-41D8-A1D6-5A4FFD68BA12}">
      <dgm:prSet/>
      <dgm:spPr/>
      <dgm:t>
        <a:bodyPr/>
        <a:lstStyle/>
        <a:p>
          <a:pPr>
            <a:lnSpc>
              <a:spcPct val="100000"/>
            </a:lnSpc>
          </a:pPr>
          <a:endParaRPr lang="en-US"/>
        </a:p>
      </dgm:t>
    </dgm:pt>
    <dgm:pt modelId="{79B8D92C-C1D9-436E-90D8-F278DF580937}">
      <dgm:prSet/>
      <dgm:spPr/>
      <dgm:t>
        <a:bodyPr/>
        <a:lstStyle/>
        <a:p>
          <a:pPr>
            <a:lnSpc>
              <a:spcPct val="100000"/>
            </a:lnSpc>
          </a:pPr>
          <a:r>
            <a:rPr lang="en-US" b="0" i="0" dirty="0"/>
            <a:t>It fosters a community of individuals that will look out for each other </a:t>
          </a:r>
          <a:endParaRPr lang="en-US" dirty="0"/>
        </a:p>
      </dgm:t>
    </dgm:pt>
    <dgm:pt modelId="{5A8BEE0B-6586-43DD-917F-A77327766462}" type="parTrans" cxnId="{A2A38521-A08B-4D6F-85B8-E9D924BE7BA0}">
      <dgm:prSet/>
      <dgm:spPr/>
      <dgm:t>
        <a:bodyPr/>
        <a:lstStyle/>
        <a:p>
          <a:endParaRPr lang="en-US"/>
        </a:p>
      </dgm:t>
    </dgm:pt>
    <dgm:pt modelId="{8BB199DF-A664-4E9D-BD07-2A59E5BDCCD9}" type="sibTrans" cxnId="{A2A38521-A08B-4D6F-85B8-E9D924BE7BA0}">
      <dgm:prSet/>
      <dgm:spPr/>
      <dgm:t>
        <a:bodyPr/>
        <a:lstStyle/>
        <a:p>
          <a:pPr>
            <a:lnSpc>
              <a:spcPct val="100000"/>
            </a:lnSpc>
          </a:pPr>
          <a:endParaRPr lang="en-US"/>
        </a:p>
      </dgm:t>
    </dgm:pt>
    <dgm:pt modelId="{58AA993F-CD43-432A-AAF4-FB4A61FD7841}">
      <dgm:prSet/>
      <dgm:spPr/>
      <dgm:t>
        <a:bodyPr/>
        <a:lstStyle/>
        <a:p>
          <a:pPr>
            <a:lnSpc>
              <a:spcPct val="100000"/>
            </a:lnSpc>
          </a:pPr>
          <a:r>
            <a:rPr lang="en-US" b="0" i="0" dirty="0"/>
            <a:t>The end goal is to improve the department as a whole.</a:t>
          </a:r>
          <a:endParaRPr lang="en-US" dirty="0"/>
        </a:p>
      </dgm:t>
    </dgm:pt>
    <dgm:pt modelId="{DEC2FD16-122B-480B-BC60-1FD10354C9F4}" type="parTrans" cxnId="{498E433C-9F33-4360-A78D-D134305EEAF5}">
      <dgm:prSet/>
      <dgm:spPr/>
      <dgm:t>
        <a:bodyPr/>
        <a:lstStyle/>
        <a:p>
          <a:endParaRPr lang="en-US"/>
        </a:p>
      </dgm:t>
    </dgm:pt>
    <dgm:pt modelId="{D92EF18F-C66C-4F05-A32E-2AF98860C6C2}" type="sibTrans" cxnId="{498E433C-9F33-4360-A78D-D134305EEAF5}">
      <dgm:prSet/>
      <dgm:spPr/>
      <dgm:t>
        <a:bodyPr/>
        <a:lstStyle/>
        <a:p>
          <a:endParaRPr lang="en-US"/>
        </a:p>
      </dgm:t>
    </dgm:pt>
    <dgm:pt modelId="{64BFD1FF-98F9-44BE-8B75-8D038B67484E}" type="pres">
      <dgm:prSet presAssocID="{E0728B51-063D-4811-9D1D-47246CA7C1BF}" presName="root" presStyleCnt="0">
        <dgm:presLayoutVars>
          <dgm:dir/>
          <dgm:resizeHandles val="exact"/>
        </dgm:presLayoutVars>
      </dgm:prSet>
      <dgm:spPr/>
    </dgm:pt>
    <dgm:pt modelId="{C0FB0F18-36CD-4398-84DC-5FE907891654}" type="pres">
      <dgm:prSet presAssocID="{E0728B51-063D-4811-9D1D-47246CA7C1BF}" presName="container" presStyleCnt="0">
        <dgm:presLayoutVars>
          <dgm:dir/>
          <dgm:resizeHandles val="exact"/>
        </dgm:presLayoutVars>
      </dgm:prSet>
      <dgm:spPr/>
    </dgm:pt>
    <dgm:pt modelId="{D7C36C48-AB72-4CC7-B8E0-F225687CCBDC}" type="pres">
      <dgm:prSet presAssocID="{0C030B51-7436-4EBF-93FD-456FD4D62B5B}" presName="compNode" presStyleCnt="0"/>
      <dgm:spPr/>
    </dgm:pt>
    <dgm:pt modelId="{AEA194DF-E5E6-4FEA-9E40-1A18DC91C43E}" type="pres">
      <dgm:prSet presAssocID="{0C030B51-7436-4EBF-93FD-456FD4D62B5B}" presName="iconBgRect" presStyleLbl="bgShp" presStyleIdx="0" presStyleCnt="5"/>
      <dgm:spPr/>
    </dgm:pt>
    <dgm:pt modelId="{35E6C983-87AB-4C07-99A1-041FF75B3D05}" type="pres">
      <dgm:prSet presAssocID="{0C030B51-7436-4EBF-93FD-456FD4D62B5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754F5C37-1FAF-49FB-8DAF-9B228336657F}" type="pres">
      <dgm:prSet presAssocID="{0C030B51-7436-4EBF-93FD-456FD4D62B5B}" presName="spaceRect" presStyleCnt="0"/>
      <dgm:spPr/>
    </dgm:pt>
    <dgm:pt modelId="{8CB17EFD-28BF-4E60-A640-45A59EC5E6A6}" type="pres">
      <dgm:prSet presAssocID="{0C030B51-7436-4EBF-93FD-456FD4D62B5B}" presName="textRect" presStyleLbl="revTx" presStyleIdx="0" presStyleCnt="5">
        <dgm:presLayoutVars>
          <dgm:chMax val="1"/>
          <dgm:chPref val="1"/>
        </dgm:presLayoutVars>
      </dgm:prSet>
      <dgm:spPr/>
    </dgm:pt>
    <dgm:pt modelId="{83B59C6E-0064-4501-AB34-D3A3585F7FE8}" type="pres">
      <dgm:prSet presAssocID="{7730D6DC-D0CF-4F7B-80AE-BAF339A1C51A}" presName="sibTrans" presStyleLbl="sibTrans2D1" presStyleIdx="0" presStyleCnt="0"/>
      <dgm:spPr/>
    </dgm:pt>
    <dgm:pt modelId="{5BCC766E-F511-46AC-A158-162EE6F3A78F}" type="pres">
      <dgm:prSet presAssocID="{B67A44AC-E402-4EA3-B34C-CABC2CD00B8B}" presName="compNode" presStyleCnt="0"/>
      <dgm:spPr/>
    </dgm:pt>
    <dgm:pt modelId="{73EFADFE-03E6-4570-A33D-7CB3B0C1A052}" type="pres">
      <dgm:prSet presAssocID="{B67A44AC-E402-4EA3-B34C-CABC2CD00B8B}" presName="iconBgRect" presStyleLbl="bgShp" presStyleIdx="1" presStyleCnt="5"/>
      <dgm:spPr/>
    </dgm:pt>
    <dgm:pt modelId="{435F4C9C-5C7F-4106-9A17-171D2269ED96}" type="pres">
      <dgm:prSet presAssocID="{B67A44AC-E402-4EA3-B34C-CABC2CD00B8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9567FC39-B541-436F-BB89-3E2771219931}" type="pres">
      <dgm:prSet presAssocID="{B67A44AC-E402-4EA3-B34C-CABC2CD00B8B}" presName="spaceRect" presStyleCnt="0"/>
      <dgm:spPr/>
    </dgm:pt>
    <dgm:pt modelId="{A190D22F-A005-4270-9419-752E16BFB1A7}" type="pres">
      <dgm:prSet presAssocID="{B67A44AC-E402-4EA3-B34C-CABC2CD00B8B}" presName="textRect" presStyleLbl="revTx" presStyleIdx="1" presStyleCnt="5">
        <dgm:presLayoutVars>
          <dgm:chMax val="1"/>
          <dgm:chPref val="1"/>
        </dgm:presLayoutVars>
      </dgm:prSet>
      <dgm:spPr/>
    </dgm:pt>
    <dgm:pt modelId="{892A0D6A-7B58-4AEB-91F7-7BD3BD68B32B}" type="pres">
      <dgm:prSet presAssocID="{0C2CE0B6-BB91-4229-B62C-9C1EBB3CE8AB}" presName="sibTrans" presStyleLbl="sibTrans2D1" presStyleIdx="0" presStyleCnt="0"/>
      <dgm:spPr/>
    </dgm:pt>
    <dgm:pt modelId="{3432D09C-DDE1-457E-B8F2-0942E847A635}" type="pres">
      <dgm:prSet presAssocID="{6F353CE2-A7A0-47F7-B398-44C20FA37A85}" presName="compNode" presStyleCnt="0"/>
      <dgm:spPr/>
    </dgm:pt>
    <dgm:pt modelId="{D57C2739-CAD6-48AA-BD81-1BE485A73AFA}" type="pres">
      <dgm:prSet presAssocID="{6F353CE2-A7A0-47F7-B398-44C20FA37A85}" presName="iconBgRect" presStyleLbl="bgShp" presStyleIdx="2" presStyleCnt="5"/>
      <dgm:spPr/>
    </dgm:pt>
    <dgm:pt modelId="{BAFC12EB-D461-492B-A13D-1E84C17D0AE1}" type="pres">
      <dgm:prSet presAssocID="{6F353CE2-A7A0-47F7-B398-44C20FA37A8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ADE07210-7C02-4451-9FDC-F953162DE0C0}" type="pres">
      <dgm:prSet presAssocID="{6F353CE2-A7A0-47F7-B398-44C20FA37A85}" presName="spaceRect" presStyleCnt="0"/>
      <dgm:spPr/>
    </dgm:pt>
    <dgm:pt modelId="{1A67F04E-AF75-4B47-9A79-ADD90B279491}" type="pres">
      <dgm:prSet presAssocID="{6F353CE2-A7A0-47F7-B398-44C20FA37A85}" presName="textRect" presStyleLbl="revTx" presStyleIdx="2" presStyleCnt="5">
        <dgm:presLayoutVars>
          <dgm:chMax val="1"/>
          <dgm:chPref val="1"/>
        </dgm:presLayoutVars>
      </dgm:prSet>
      <dgm:spPr/>
    </dgm:pt>
    <dgm:pt modelId="{6139B3CC-1B8C-4644-9F1C-BC18F86A5E5F}" type="pres">
      <dgm:prSet presAssocID="{FB6D3F40-3142-468E-9A1C-ADFEAC2FD10D}" presName="sibTrans" presStyleLbl="sibTrans2D1" presStyleIdx="0" presStyleCnt="0"/>
      <dgm:spPr/>
    </dgm:pt>
    <dgm:pt modelId="{8F7E9326-899E-4A6E-A166-56670554D8AB}" type="pres">
      <dgm:prSet presAssocID="{79B8D92C-C1D9-436E-90D8-F278DF580937}" presName="compNode" presStyleCnt="0"/>
      <dgm:spPr/>
    </dgm:pt>
    <dgm:pt modelId="{DB4E1496-BA3C-4BAF-BB87-21B8A423B378}" type="pres">
      <dgm:prSet presAssocID="{79B8D92C-C1D9-436E-90D8-F278DF580937}" presName="iconBgRect" presStyleLbl="bgShp" presStyleIdx="3" presStyleCnt="5"/>
      <dgm:spPr/>
    </dgm:pt>
    <dgm:pt modelId="{74552EF0-F3E6-4E3A-ABA9-C8A6CD606EF6}" type="pres">
      <dgm:prSet presAssocID="{79B8D92C-C1D9-436E-90D8-F278DF58093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a:ext>
      </dgm:extLst>
    </dgm:pt>
    <dgm:pt modelId="{E2C54145-91BC-4A07-A605-98D997BE943F}" type="pres">
      <dgm:prSet presAssocID="{79B8D92C-C1D9-436E-90D8-F278DF580937}" presName="spaceRect" presStyleCnt="0"/>
      <dgm:spPr/>
    </dgm:pt>
    <dgm:pt modelId="{3965D820-7646-49F4-BDE9-02117ABEDFA3}" type="pres">
      <dgm:prSet presAssocID="{79B8D92C-C1D9-436E-90D8-F278DF580937}" presName="textRect" presStyleLbl="revTx" presStyleIdx="3" presStyleCnt="5">
        <dgm:presLayoutVars>
          <dgm:chMax val="1"/>
          <dgm:chPref val="1"/>
        </dgm:presLayoutVars>
      </dgm:prSet>
      <dgm:spPr/>
    </dgm:pt>
    <dgm:pt modelId="{9A477793-A877-45FF-A7A0-67918ABB8130}" type="pres">
      <dgm:prSet presAssocID="{8BB199DF-A664-4E9D-BD07-2A59E5BDCCD9}" presName="sibTrans" presStyleLbl="sibTrans2D1" presStyleIdx="0" presStyleCnt="0"/>
      <dgm:spPr/>
    </dgm:pt>
    <dgm:pt modelId="{E4F8DD92-A756-4993-8B78-06C8BF07BD9D}" type="pres">
      <dgm:prSet presAssocID="{58AA993F-CD43-432A-AAF4-FB4A61FD7841}" presName="compNode" presStyleCnt="0"/>
      <dgm:spPr/>
    </dgm:pt>
    <dgm:pt modelId="{D2164439-4C62-42D5-A2A9-5B8E6B50AC26}" type="pres">
      <dgm:prSet presAssocID="{58AA993F-CD43-432A-AAF4-FB4A61FD7841}" presName="iconBgRect" presStyleLbl="bgShp" presStyleIdx="4" presStyleCnt="5"/>
      <dgm:spPr/>
    </dgm:pt>
    <dgm:pt modelId="{C7C70E03-82E7-4850-845A-8B41C2C9DDE5}" type="pres">
      <dgm:prSet presAssocID="{58AA993F-CD43-432A-AAF4-FB4A61FD784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llseye"/>
        </a:ext>
      </dgm:extLst>
    </dgm:pt>
    <dgm:pt modelId="{5F77AA5D-F471-4BDD-B173-55A99F534C11}" type="pres">
      <dgm:prSet presAssocID="{58AA993F-CD43-432A-AAF4-FB4A61FD7841}" presName="spaceRect" presStyleCnt="0"/>
      <dgm:spPr/>
    </dgm:pt>
    <dgm:pt modelId="{19726E46-B6B6-48ED-A6CA-9D20189AE73D}" type="pres">
      <dgm:prSet presAssocID="{58AA993F-CD43-432A-AAF4-FB4A61FD7841}" presName="textRect" presStyleLbl="revTx" presStyleIdx="4" presStyleCnt="5">
        <dgm:presLayoutVars>
          <dgm:chMax val="1"/>
          <dgm:chPref val="1"/>
        </dgm:presLayoutVars>
      </dgm:prSet>
      <dgm:spPr/>
    </dgm:pt>
  </dgm:ptLst>
  <dgm:cxnLst>
    <dgm:cxn modelId="{85C8480A-BFEA-4A59-A8A3-74899C350510}" type="presOf" srcId="{58AA993F-CD43-432A-AAF4-FB4A61FD7841}" destId="{19726E46-B6B6-48ED-A6CA-9D20189AE73D}" srcOrd="0" destOrd="0" presId="urn:microsoft.com/office/officeart/2018/2/layout/IconCircleList"/>
    <dgm:cxn modelId="{A2A38521-A08B-4D6F-85B8-E9D924BE7BA0}" srcId="{E0728B51-063D-4811-9D1D-47246CA7C1BF}" destId="{79B8D92C-C1D9-436E-90D8-F278DF580937}" srcOrd="3" destOrd="0" parTransId="{5A8BEE0B-6586-43DD-917F-A77327766462}" sibTransId="{8BB199DF-A664-4E9D-BD07-2A59E5BDCCD9}"/>
    <dgm:cxn modelId="{A560A421-CEF2-402B-B499-7577C3C86C4F}" srcId="{E0728B51-063D-4811-9D1D-47246CA7C1BF}" destId="{B67A44AC-E402-4EA3-B34C-CABC2CD00B8B}" srcOrd="1" destOrd="0" parTransId="{40B5F2D0-BA31-4268-B449-B3A2217609E7}" sibTransId="{0C2CE0B6-BB91-4229-B62C-9C1EBB3CE8AB}"/>
    <dgm:cxn modelId="{498E433C-9F33-4360-A78D-D134305EEAF5}" srcId="{E0728B51-063D-4811-9D1D-47246CA7C1BF}" destId="{58AA993F-CD43-432A-AAF4-FB4A61FD7841}" srcOrd="4" destOrd="0" parTransId="{DEC2FD16-122B-480B-BC60-1FD10354C9F4}" sibTransId="{D92EF18F-C66C-4F05-A32E-2AF98860C6C2}"/>
    <dgm:cxn modelId="{B9DCA141-0BC4-46C4-8C36-B3BA2083003D}" type="presOf" srcId="{7730D6DC-D0CF-4F7B-80AE-BAF339A1C51A}" destId="{83B59C6E-0064-4501-AB34-D3A3585F7FE8}" srcOrd="0" destOrd="0" presId="urn:microsoft.com/office/officeart/2018/2/layout/IconCircleList"/>
    <dgm:cxn modelId="{75E24F4F-6048-47A1-8512-CA5C04FB58FF}" type="presOf" srcId="{8BB199DF-A664-4E9D-BD07-2A59E5BDCCD9}" destId="{9A477793-A877-45FF-A7A0-67918ABB8130}" srcOrd="0" destOrd="0" presId="urn:microsoft.com/office/officeart/2018/2/layout/IconCircleList"/>
    <dgm:cxn modelId="{37845083-CDF2-405A-8831-924BF71ACEC4}" type="presOf" srcId="{FB6D3F40-3142-468E-9A1C-ADFEAC2FD10D}" destId="{6139B3CC-1B8C-4644-9F1C-BC18F86A5E5F}" srcOrd="0" destOrd="0" presId="urn:microsoft.com/office/officeart/2018/2/layout/IconCircleList"/>
    <dgm:cxn modelId="{5608E18F-6C59-4DD5-BE85-3EDBC731A1E0}" type="presOf" srcId="{0C030B51-7436-4EBF-93FD-456FD4D62B5B}" destId="{8CB17EFD-28BF-4E60-A640-45A59EC5E6A6}" srcOrd="0" destOrd="0" presId="urn:microsoft.com/office/officeart/2018/2/layout/IconCircleList"/>
    <dgm:cxn modelId="{13611EB5-574B-40A3-BF06-EFF81DDE3121}" type="presOf" srcId="{E0728B51-063D-4811-9D1D-47246CA7C1BF}" destId="{64BFD1FF-98F9-44BE-8B75-8D038B67484E}" srcOrd="0" destOrd="0" presId="urn:microsoft.com/office/officeart/2018/2/layout/IconCircleList"/>
    <dgm:cxn modelId="{C406D1C4-7E86-49C3-BF42-01CF475579FB}" type="presOf" srcId="{6F353CE2-A7A0-47F7-B398-44C20FA37A85}" destId="{1A67F04E-AF75-4B47-9A79-ADD90B279491}" srcOrd="0" destOrd="0" presId="urn:microsoft.com/office/officeart/2018/2/layout/IconCircleList"/>
    <dgm:cxn modelId="{3172CCCB-294D-46AE-B255-99A86BF1C622}" srcId="{E0728B51-063D-4811-9D1D-47246CA7C1BF}" destId="{0C030B51-7436-4EBF-93FD-456FD4D62B5B}" srcOrd="0" destOrd="0" parTransId="{0C4A7A9E-54C3-4780-9A4F-24766B10583C}" sibTransId="{7730D6DC-D0CF-4F7B-80AE-BAF339A1C51A}"/>
    <dgm:cxn modelId="{E328A8DF-7A53-48C9-AF21-CAD10A73E8BD}" type="presOf" srcId="{79B8D92C-C1D9-436E-90D8-F278DF580937}" destId="{3965D820-7646-49F4-BDE9-02117ABEDFA3}" srcOrd="0" destOrd="0" presId="urn:microsoft.com/office/officeart/2018/2/layout/IconCircleList"/>
    <dgm:cxn modelId="{904A96EB-B603-41D8-A1D6-5A4FFD68BA12}" srcId="{E0728B51-063D-4811-9D1D-47246CA7C1BF}" destId="{6F353CE2-A7A0-47F7-B398-44C20FA37A85}" srcOrd="2" destOrd="0" parTransId="{D26109D3-0B6B-4070-A8FB-05C33E82DE3A}" sibTransId="{FB6D3F40-3142-468E-9A1C-ADFEAC2FD10D}"/>
    <dgm:cxn modelId="{E65789F2-62B7-4F91-8097-AF73679D09EB}" type="presOf" srcId="{B67A44AC-E402-4EA3-B34C-CABC2CD00B8B}" destId="{A190D22F-A005-4270-9419-752E16BFB1A7}" srcOrd="0" destOrd="0" presId="urn:microsoft.com/office/officeart/2018/2/layout/IconCircleList"/>
    <dgm:cxn modelId="{5BE899FE-E607-4573-9FA4-B5609001DA2C}" type="presOf" srcId="{0C2CE0B6-BB91-4229-B62C-9C1EBB3CE8AB}" destId="{892A0D6A-7B58-4AEB-91F7-7BD3BD68B32B}" srcOrd="0" destOrd="0" presId="urn:microsoft.com/office/officeart/2018/2/layout/IconCircleList"/>
    <dgm:cxn modelId="{C9B58A7B-CA52-431A-B783-982965C47EA5}" type="presParOf" srcId="{64BFD1FF-98F9-44BE-8B75-8D038B67484E}" destId="{C0FB0F18-36CD-4398-84DC-5FE907891654}" srcOrd="0" destOrd="0" presId="urn:microsoft.com/office/officeart/2018/2/layout/IconCircleList"/>
    <dgm:cxn modelId="{56954806-8E82-4F93-A6BE-EAFDA0456C8E}" type="presParOf" srcId="{C0FB0F18-36CD-4398-84DC-5FE907891654}" destId="{D7C36C48-AB72-4CC7-B8E0-F225687CCBDC}" srcOrd="0" destOrd="0" presId="urn:microsoft.com/office/officeart/2018/2/layout/IconCircleList"/>
    <dgm:cxn modelId="{A83C729E-12AD-4EF9-AF4F-A72F4460A89E}" type="presParOf" srcId="{D7C36C48-AB72-4CC7-B8E0-F225687CCBDC}" destId="{AEA194DF-E5E6-4FEA-9E40-1A18DC91C43E}" srcOrd="0" destOrd="0" presId="urn:microsoft.com/office/officeart/2018/2/layout/IconCircleList"/>
    <dgm:cxn modelId="{E08AB55D-6626-4E0B-A940-B24FEFBC6B97}" type="presParOf" srcId="{D7C36C48-AB72-4CC7-B8E0-F225687CCBDC}" destId="{35E6C983-87AB-4C07-99A1-041FF75B3D05}" srcOrd="1" destOrd="0" presId="urn:microsoft.com/office/officeart/2018/2/layout/IconCircleList"/>
    <dgm:cxn modelId="{8DCD6282-7756-465C-AD97-B41336235B10}" type="presParOf" srcId="{D7C36C48-AB72-4CC7-B8E0-F225687CCBDC}" destId="{754F5C37-1FAF-49FB-8DAF-9B228336657F}" srcOrd="2" destOrd="0" presId="urn:microsoft.com/office/officeart/2018/2/layout/IconCircleList"/>
    <dgm:cxn modelId="{C0C3885A-5561-40C2-A470-4770537E85D4}" type="presParOf" srcId="{D7C36C48-AB72-4CC7-B8E0-F225687CCBDC}" destId="{8CB17EFD-28BF-4E60-A640-45A59EC5E6A6}" srcOrd="3" destOrd="0" presId="urn:microsoft.com/office/officeart/2018/2/layout/IconCircleList"/>
    <dgm:cxn modelId="{8ED3C4EA-F501-414B-AD68-9F86D1F0D9DE}" type="presParOf" srcId="{C0FB0F18-36CD-4398-84DC-5FE907891654}" destId="{83B59C6E-0064-4501-AB34-D3A3585F7FE8}" srcOrd="1" destOrd="0" presId="urn:microsoft.com/office/officeart/2018/2/layout/IconCircleList"/>
    <dgm:cxn modelId="{BADF3830-64A7-497C-AE2D-9717FCA84580}" type="presParOf" srcId="{C0FB0F18-36CD-4398-84DC-5FE907891654}" destId="{5BCC766E-F511-46AC-A158-162EE6F3A78F}" srcOrd="2" destOrd="0" presId="urn:microsoft.com/office/officeart/2018/2/layout/IconCircleList"/>
    <dgm:cxn modelId="{D37E34C1-608E-4C4D-84E2-78D4D85DF795}" type="presParOf" srcId="{5BCC766E-F511-46AC-A158-162EE6F3A78F}" destId="{73EFADFE-03E6-4570-A33D-7CB3B0C1A052}" srcOrd="0" destOrd="0" presId="urn:microsoft.com/office/officeart/2018/2/layout/IconCircleList"/>
    <dgm:cxn modelId="{5C735CD8-10BE-42B3-B36A-E342B71A388B}" type="presParOf" srcId="{5BCC766E-F511-46AC-A158-162EE6F3A78F}" destId="{435F4C9C-5C7F-4106-9A17-171D2269ED96}" srcOrd="1" destOrd="0" presId="urn:microsoft.com/office/officeart/2018/2/layout/IconCircleList"/>
    <dgm:cxn modelId="{6DE60889-6610-451F-AE11-1E686E90BBD1}" type="presParOf" srcId="{5BCC766E-F511-46AC-A158-162EE6F3A78F}" destId="{9567FC39-B541-436F-BB89-3E2771219931}" srcOrd="2" destOrd="0" presId="urn:microsoft.com/office/officeart/2018/2/layout/IconCircleList"/>
    <dgm:cxn modelId="{4C1C4FC5-4F3A-4B3A-9560-5E705FA40E55}" type="presParOf" srcId="{5BCC766E-F511-46AC-A158-162EE6F3A78F}" destId="{A190D22F-A005-4270-9419-752E16BFB1A7}" srcOrd="3" destOrd="0" presId="urn:microsoft.com/office/officeart/2018/2/layout/IconCircleList"/>
    <dgm:cxn modelId="{AFCE0FB5-C878-41BB-BF29-1C09D6BCB3C5}" type="presParOf" srcId="{C0FB0F18-36CD-4398-84DC-5FE907891654}" destId="{892A0D6A-7B58-4AEB-91F7-7BD3BD68B32B}" srcOrd="3" destOrd="0" presId="urn:microsoft.com/office/officeart/2018/2/layout/IconCircleList"/>
    <dgm:cxn modelId="{AEC3FB31-888A-4E25-929E-171EB658E874}" type="presParOf" srcId="{C0FB0F18-36CD-4398-84DC-5FE907891654}" destId="{3432D09C-DDE1-457E-B8F2-0942E847A635}" srcOrd="4" destOrd="0" presId="urn:microsoft.com/office/officeart/2018/2/layout/IconCircleList"/>
    <dgm:cxn modelId="{359A66B4-AA51-45CF-B3A6-A223BFAC03A2}" type="presParOf" srcId="{3432D09C-DDE1-457E-B8F2-0942E847A635}" destId="{D57C2739-CAD6-48AA-BD81-1BE485A73AFA}" srcOrd="0" destOrd="0" presId="urn:microsoft.com/office/officeart/2018/2/layout/IconCircleList"/>
    <dgm:cxn modelId="{59D2FA0C-44BE-498F-A7E6-CF721EE6BEA0}" type="presParOf" srcId="{3432D09C-DDE1-457E-B8F2-0942E847A635}" destId="{BAFC12EB-D461-492B-A13D-1E84C17D0AE1}" srcOrd="1" destOrd="0" presId="urn:microsoft.com/office/officeart/2018/2/layout/IconCircleList"/>
    <dgm:cxn modelId="{77578171-5BA8-4241-B038-FCE868CE9DB4}" type="presParOf" srcId="{3432D09C-DDE1-457E-B8F2-0942E847A635}" destId="{ADE07210-7C02-4451-9FDC-F953162DE0C0}" srcOrd="2" destOrd="0" presId="urn:microsoft.com/office/officeart/2018/2/layout/IconCircleList"/>
    <dgm:cxn modelId="{7C5E197A-14DB-4BC0-ACBB-F3440B735F9F}" type="presParOf" srcId="{3432D09C-DDE1-457E-B8F2-0942E847A635}" destId="{1A67F04E-AF75-4B47-9A79-ADD90B279491}" srcOrd="3" destOrd="0" presId="urn:microsoft.com/office/officeart/2018/2/layout/IconCircleList"/>
    <dgm:cxn modelId="{B92C87AD-D59C-4CBE-A448-796F4DE8384E}" type="presParOf" srcId="{C0FB0F18-36CD-4398-84DC-5FE907891654}" destId="{6139B3CC-1B8C-4644-9F1C-BC18F86A5E5F}" srcOrd="5" destOrd="0" presId="urn:microsoft.com/office/officeart/2018/2/layout/IconCircleList"/>
    <dgm:cxn modelId="{B456267F-BFB1-4869-9E58-E9EBE94A2A8B}" type="presParOf" srcId="{C0FB0F18-36CD-4398-84DC-5FE907891654}" destId="{8F7E9326-899E-4A6E-A166-56670554D8AB}" srcOrd="6" destOrd="0" presId="urn:microsoft.com/office/officeart/2018/2/layout/IconCircleList"/>
    <dgm:cxn modelId="{380C0FA8-DE14-425A-B336-87E156757632}" type="presParOf" srcId="{8F7E9326-899E-4A6E-A166-56670554D8AB}" destId="{DB4E1496-BA3C-4BAF-BB87-21B8A423B378}" srcOrd="0" destOrd="0" presId="urn:microsoft.com/office/officeart/2018/2/layout/IconCircleList"/>
    <dgm:cxn modelId="{AEE7AC86-22E1-47C4-ADC2-837CC55FB49D}" type="presParOf" srcId="{8F7E9326-899E-4A6E-A166-56670554D8AB}" destId="{74552EF0-F3E6-4E3A-ABA9-C8A6CD606EF6}" srcOrd="1" destOrd="0" presId="urn:microsoft.com/office/officeart/2018/2/layout/IconCircleList"/>
    <dgm:cxn modelId="{F261B6EC-C756-4B37-80C9-F64CF91D50F8}" type="presParOf" srcId="{8F7E9326-899E-4A6E-A166-56670554D8AB}" destId="{E2C54145-91BC-4A07-A605-98D997BE943F}" srcOrd="2" destOrd="0" presId="urn:microsoft.com/office/officeart/2018/2/layout/IconCircleList"/>
    <dgm:cxn modelId="{19DFC61C-5272-407C-AB89-37C37A43252D}" type="presParOf" srcId="{8F7E9326-899E-4A6E-A166-56670554D8AB}" destId="{3965D820-7646-49F4-BDE9-02117ABEDFA3}" srcOrd="3" destOrd="0" presId="urn:microsoft.com/office/officeart/2018/2/layout/IconCircleList"/>
    <dgm:cxn modelId="{A473D518-1E16-4E6A-B19A-0821BDD4EC56}" type="presParOf" srcId="{C0FB0F18-36CD-4398-84DC-5FE907891654}" destId="{9A477793-A877-45FF-A7A0-67918ABB8130}" srcOrd="7" destOrd="0" presId="urn:microsoft.com/office/officeart/2018/2/layout/IconCircleList"/>
    <dgm:cxn modelId="{5E524754-C84D-4EC9-A5C8-5B45B3B216F9}" type="presParOf" srcId="{C0FB0F18-36CD-4398-84DC-5FE907891654}" destId="{E4F8DD92-A756-4993-8B78-06C8BF07BD9D}" srcOrd="8" destOrd="0" presId="urn:microsoft.com/office/officeart/2018/2/layout/IconCircleList"/>
    <dgm:cxn modelId="{0B705BD2-2B47-46CE-BF2E-7D56C304F73F}" type="presParOf" srcId="{E4F8DD92-A756-4993-8B78-06C8BF07BD9D}" destId="{D2164439-4C62-42D5-A2A9-5B8E6B50AC26}" srcOrd="0" destOrd="0" presId="urn:microsoft.com/office/officeart/2018/2/layout/IconCircleList"/>
    <dgm:cxn modelId="{9FFED09F-15E1-4147-83AD-AF26E0AD6DE4}" type="presParOf" srcId="{E4F8DD92-A756-4993-8B78-06C8BF07BD9D}" destId="{C7C70E03-82E7-4850-845A-8B41C2C9DDE5}" srcOrd="1" destOrd="0" presId="urn:microsoft.com/office/officeart/2018/2/layout/IconCircleList"/>
    <dgm:cxn modelId="{C84DADB1-53E2-4582-80E5-0FCB62084E9B}" type="presParOf" srcId="{E4F8DD92-A756-4993-8B78-06C8BF07BD9D}" destId="{5F77AA5D-F471-4BDD-B173-55A99F534C11}" srcOrd="2" destOrd="0" presId="urn:microsoft.com/office/officeart/2018/2/layout/IconCircleList"/>
    <dgm:cxn modelId="{67B93A0B-3A7C-4B74-8A2D-48833315215D}" type="presParOf" srcId="{E4F8DD92-A756-4993-8B78-06C8BF07BD9D}" destId="{19726E46-B6B6-48ED-A6CA-9D20189AE73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1EE724-89D9-4662-B5D2-50168B3B0CC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B7739A0-E13E-408C-A40B-FBDE7FBD47DE}">
      <dgm:prSet/>
      <dgm:spPr/>
      <dgm:t>
        <a:bodyPr/>
        <a:lstStyle/>
        <a:p>
          <a:pPr>
            <a:lnSpc>
              <a:spcPct val="100000"/>
            </a:lnSpc>
          </a:pPr>
          <a:r>
            <a:rPr lang="en-US" b="0" i="0" dirty="0"/>
            <a:t>Understand Your Objectives.</a:t>
          </a:r>
          <a:endParaRPr lang="en-US" dirty="0"/>
        </a:p>
      </dgm:t>
    </dgm:pt>
    <dgm:pt modelId="{51F7DF3A-E505-4DD3-A69B-2784D97C3240}" type="parTrans" cxnId="{761287CE-55EA-4BBB-890B-711FDDFD47AD}">
      <dgm:prSet/>
      <dgm:spPr/>
      <dgm:t>
        <a:bodyPr/>
        <a:lstStyle/>
        <a:p>
          <a:endParaRPr lang="en-US"/>
        </a:p>
      </dgm:t>
    </dgm:pt>
    <dgm:pt modelId="{4DB2C5DD-8F3D-4018-88AB-D952F26DA2FE}" type="sibTrans" cxnId="{761287CE-55EA-4BBB-890B-711FDDFD47AD}">
      <dgm:prSet/>
      <dgm:spPr/>
      <dgm:t>
        <a:bodyPr/>
        <a:lstStyle/>
        <a:p>
          <a:endParaRPr lang="en-US"/>
        </a:p>
      </dgm:t>
    </dgm:pt>
    <dgm:pt modelId="{6943C9AE-29CC-4D5E-986F-550C9D9103FA}">
      <dgm:prSet/>
      <dgm:spPr/>
      <dgm:t>
        <a:bodyPr/>
        <a:lstStyle/>
        <a:p>
          <a:pPr>
            <a:lnSpc>
              <a:spcPct val="100000"/>
            </a:lnSpc>
          </a:pPr>
          <a:r>
            <a:rPr lang="en-US" b="0" i="0"/>
            <a:t>Be clear about your overall communication objectives. </a:t>
          </a:r>
          <a:endParaRPr lang="en-US"/>
        </a:p>
      </dgm:t>
    </dgm:pt>
    <dgm:pt modelId="{2825E227-6B92-4216-AD50-BB0A909E3A66}" type="parTrans" cxnId="{CE16B1E2-98E7-45AC-BBA2-2569E50AD8FF}">
      <dgm:prSet/>
      <dgm:spPr/>
      <dgm:t>
        <a:bodyPr/>
        <a:lstStyle/>
        <a:p>
          <a:endParaRPr lang="en-US"/>
        </a:p>
      </dgm:t>
    </dgm:pt>
    <dgm:pt modelId="{D197E8CC-8FE1-4B3E-BAF2-EF6C68C56133}" type="sibTrans" cxnId="{CE16B1E2-98E7-45AC-BBA2-2569E50AD8FF}">
      <dgm:prSet/>
      <dgm:spPr/>
      <dgm:t>
        <a:bodyPr/>
        <a:lstStyle/>
        <a:p>
          <a:endParaRPr lang="en-US"/>
        </a:p>
      </dgm:t>
    </dgm:pt>
    <dgm:pt modelId="{E6B86ED5-7DCF-4B1E-80B2-011E6AE88C75}">
      <dgm:prSet/>
      <dgm:spPr/>
      <dgm:t>
        <a:bodyPr/>
        <a:lstStyle/>
        <a:p>
          <a:pPr>
            <a:lnSpc>
              <a:spcPct val="100000"/>
            </a:lnSpc>
          </a:pPr>
          <a:r>
            <a:rPr lang="en-US" b="0" i="0"/>
            <a:t>Understand Your Audiences. Now identify and list your different audiences. Choose the Right Channels. </a:t>
          </a:r>
          <a:endParaRPr lang="en-US"/>
        </a:p>
      </dgm:t>
    </dgm:pt>
    <dgm:pt modelId="{274815A6-FD73-44D8-98E9-00C723DA661D}" type="parTrans" cxnId="{48171C3C-B71D-47AB-8CF6-96E95688FAE8}">
      <dgm:prSet/>
      <dgm:spPr/>
      <dgm:t>
        <a:bodyPr/>
        <a:lstStyle/>
        <a:p>
          <a:endParaRPr lang="en-US"/>
        </a:p>
      </dgm:t>
    </dgm:pt>
    <dgm:pt modelId="{E88A151C-37EC-44AF-9276-929E87D647A0}" type="sibTrans" cxnId="{48171C3C-B71D-47AB-8CF6-96E95688FAE8}">
      <dgm:prSet/>
      <dgm:spPr/>
      <dgm:t>
        <a:bodyPr/>
        <a:lstStyle/>
        <a:p>
          <a:endParaRPr lang="en-US"/>
        </a:p>
      </dgm:t>
    </dgm:pt>
    <dgm:pt modelId="{77574D38-F8D4-4AA2-B2F7-5FD4E076C902}">
      <dgm:prSet/>
      <dgm:spPr/>
      <dgm:t>
        <a:bodyPr/>
        <a:lstStyle/>
        <a:p>
          <a:pPr>
            <a:lnSpc>
              <a:spcPct val="100000"/>
            </a:lnSpc>
          </a:pPr>
          <a:r>
            <a:rPr lang="en-US" b="0" i="0"/>
            <a:t>Planning Your Message. </a:t>
          </a:r>
          <a:endParaRPr lang="en-US"/>
        </a:p>
      </dgm:t>
    </dgm:pt>
    <dgm:pt modelId="{5BD7E2E0-B8C1-4FD6-B3D7-3AB77747560E}" type="parTrans" cxnId="{3E6FCBEA-4763-4EFB-8C07-54690597F3D1}">
      <dgm:prSet/>
      <dgm:spPr/>
      <dgm:t>
        <a:bodyPr/>
        <a:lstStyle/>
        <a:p>
          <a:endParaRPr lang="en-US"/>
        </a:p>
      </dgm:t>
    </dgm:pt>
    <dgm:pt modelId="{2CD0F624-C993-40DA-824F-CA343DE820B4}" type="sibTrans" cxnId="{3E6FCBEA-4763-4EFB-8C07-54690597F3D1}">
      <dgm:prSet/>
      <dgm:spPr/>
      <dgm:t>
        <a:bodyPr/>
        <a:lstStyle/>
        <a:p>
          <a:endParaRPr lang="en-US"/>
        </a:p>
      </dgm:t>
    </dgm:pt>
    <dgm:pt modelId="{55030699-F976-462A-9B63-FA0C6D245FF4}">
      <dgm:prSet/>
      <dgm:spPr/>
      <dgm:t>
        <a:bodyPr/>
        <a:lstStyle/>
        <a:p>
          <a:pPr>
            <a:lnSpc>
              <a:spcPct val="100000"/>
            </a:lnSpc>
          </a:pPr>
          <a:r>
            <a:rPr lang="en-US" b="0" i="0"/>
            <a:t>Monitor Effectiveness.</a:t>
          </a:r>
          <a:endParaRPr lang="en-US"/>
        </a:p>
      </dgm:t>
    </dgm:pt>
    <dgm:pt modelId="{37226A6E-6962-4615-84D9-87016EF7CDCD}" type="parTrans" cxnId="{CD545E7C-5E53-40CD-90E1-77767045C10C}">
      <dgm:prSet/>
      <dgm:spPr/>
      <dgm:t>
        <a:bodyPr/>
        <a:lstStyle/>
        <a:p>
          <a:endParaRPr lang="en-US"/>
        </a:p>
      </dgm:t>
    </dgm:pt>
    <dgm:pt modelId="{21A86A6A-F976-4B2D-8412-7608C76DC07E}" type="sibTrans" cxnId="{CD545E7C-5E53-40CD-90E1-77767045C10C}">
      <dgm:prSet/>
      <dgm:spPr/>
      <dgm:t>
        <a:bodyPr/>
        <a:lstStyle/>
        <a:p>
          <a:endParaRPr lang="en-US"/>
        </a:p>
      </dgm:t>
    </dgm:pt>
    <dgm:pt modelId="{0A332D6F-3B94-481F-9436-10CFAE9E6770}" type="pres">
      <dgm:prSet presAssocID="{811EE724-89D9-4662-B5D2-50168B3B0CCD}" presName="root" presStyleCnt="0">
        <dgm:presLayoutVars>
          <dgm:dir/>
          <dgm:resizeHandles val="exact"/>
        </dgm:presLayoutVars>
      </dgm:prSet>
      <dgm:spPr/>
    </dgm:pt>
    <dgm:pt modelId="{DB0D9CBC-5F9F-415F-82AF-7B805A4ED87E}" type="pres">
      <dgm:prSet presAssocID="{4B7739A0-E13E-408C-A40B-FBDE7FBD47DE}" presName="compNode" presStyleCnt="0"/>
      <dgm:spPr/>
    </dgm:pt>
    <dgm:pt modelId="{14DE2E00-C588-47BA-8B77-B590313B2E5E}" type="pres">
      <dgm:prSet presAssocID="{4B7739A0-E13E-408C-A40B-FBDE7FBD47DE}" presName="bgRect" presStyleLbl="bgShp" presStyleIdx="0" presStyleCnt="5"/>
      <dgm:spPr/>
    </dgm:pt>
    <dgm:pt modelId="{60DB78F3-6326-4A18-8DE4-55F4F05065F3}" type="pres">
      <dgm:prSet presAssocID="{4B7739A0-E13E-408C-A40B-FBDE7FBD47D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F29F486A-0C16-4785-94F0-D013C5E07448}" type="pres">
      <dgm:prSet presAssocID="{4B7739A0-E13E-408C-A40B-FBDE7FBD47DE}" presName="spaceRect" presStyleCnt="0"/>
      <dgm:spPr/>
    </dgm:pt>
    <dgm:pt modelId="{1C7C2E26-4123-4C25-B571-66C05201C195}" type="pres">
      <dgm:prSet presAssocID="{4B7739A0-E13E-408C-A40B-FBDE7FBD47DE}" presName="parTx" presStyleLbl="revTx" presStyleIdx="0" presStyleCnt="5">
        <dgm:presLayoutVars>
          <dgm:chMax val="0"/>
          <dgm:chPref val="0"/>
        </dgm:presLayoutVars>
      </dgm:prSet>
      <dgm:spPr/>
    </dgm:pt>
    <dgm:pt modelId="{F08E7CBF-0E48-4897-B96F-8289D89C6564}" type="pres">
      <dgm:prSet presAssocID="{4DB2C5DD-8F3D-4018-88AB-D952F26DA2FE}" presName="sibTrans" presStyleCnt="0"/>
      <dgm:spPr/>
    </dgm:pt>
    <dgm:pt modelId="{299489B7-2E8E-4CCC-933B-2721D1B23B16}" type="pres">
      <dgm:prSet presAssocID="{6943C9AE-29CC-4D5E-986F-550C9D9103FA}" presName="compNode" presStyleCnt="0"/>
      <dgm:spPr/>
    </dgm:pt>
    <dgm:pt modelId="{4ADFD107-29A4-484B-B368-ADD5D785D12D}" type="pres">
      <dgm:prSet presAssocID="{6943C9AE-29CC-4D5E-986F-550C9D9103FA}" presName="bgRect" presStyleLbl="bgShp" presStyleIdx="1" presStyleCnt="5"/>
      <dgm:spPr/>
    </dgm:pt>
    <dgm:pt modelId="{592DD249-944B-49A8-83B4-0570544C8357}" type="pres">
      <dgm:prSet presAssocID="{6943C9AE-29CC-4D5E-986F-550C9D9103F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D27817AF-8C93-4742-8A80-BDE6475E87C7}" type="pres">
      <dgm:prSet presAssocID="{6943C9AE-29CC-4D5E-986F-550C9D9103FA}" presName="spaceRect" presStyleCnt="0"/>
      <dgm:spPr/>
    </dgm:pt>
    <dgm:pt modelId="{A82E3168-29E3-497B-8696-37418F9E3CDE}" type="pres">
      <dgm:prSet presAssocID="{6943C9AE-29CC-4D5E-986F-550C9D9103FA}" presName="parTx" presStyleLbl="revTx" presStyleIdx="1" presStyleCnt="5">
        <dgm:presLayoutVars>
          <dgm:chMax val="0"/>
          <dgm:chPref val="0"/>
        </dgm:presLayoutVars>
      </dgm:prSet>
      <dgm:spPr/>
    </dgm:pt>
    <dgm:pt modelId="{228B66F1-510D-437F-BC7B-6DB0955E9F93}" type="pres">
      <dgm:prSet presAssocID="{D197E8CC-8FE1-4B3E-BAF2-EF6C68C56133}" presName="sibTrans" presStyleCnt="0"/>
      <dgm:spPr/>
    </dgm:pt>
    <dgm:pt modelId="{8F7F65AC-4F4C-4FE0-A667-9126BF2A06F5}" type="pres">
      <dgm:prSet presAssocID="{E6B86ED5-7DCF-4B1E-80B2-011E6AE88C75}" presName="compNode" presStyleCnt="0"/>
      <dgm:spPr/>
    </dgm:pt>
    <dgm:pt modelId="{AB7945FD-0F49-4754-9584-0A260805D9D2}" type="pres">
      <dgm:prSet presAssocID="{E6B86ED5-7DCF-4B1E-80B2-011E6AE88C75}" presName="bgRect" presStyleLbl="bgShp" presStyleIdx="2" presStyleCnt="5"/>
      <dgm:spPr/>
    </dgm:pt>
    <dgm:pt modelId="{0B9C78D3-D6D1-46C5-A421-A61D8ACD8159}" type="pres">
      <dgm:prSet presAssocID="{E6B86ED5-7DCF-4B1E-80B2-011E6AE88C7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ting"/>
        </a:ext>
      </dgm:extLst>
    </dgm:pt>
    <dgm:pt modelId="{1BA7702A-0596-4C42-A99C-8CA698226480}" type="pres">
      <dgm:prSet presAssocID="{E6B86ED5-7DCF-4B1E-80B2-011E6AE88C75}" presName="spaceRect" presStyleCnt="0"/>
      <dgm:spPr/>
    </dgm:pt>
    <dgm:pt modelId="{7EE27674-2794-41EA-87B9-04D989278BCE}" type="pres">
      <dgm:prSet presAssocID="{E6B86ED5-7DCF-4B1E-80B2-011E6AE88C75}" presName="parTx" presStyleLbl="revTx" presStyleIdx="2" presStyleCnt="5">
        <dgm:presLayoutVars>
          <dgm:chMax val="0"/>
          <dgm:chPref val="0"/>
        </dgm:presLayoutVars>
      </dgm:prSet>
      <dgm:spPr/>
    </dgm:pt>
    <dgm:pt modelId="{C696443B-B1B7-435C-A60C-1DB8D31F634E}" type="pres">
      <dgm:prSet presAssocID="{E88A151C-37EC-44AF-9276-929E87D647A0}" presName="sibTrans" presStyleCnt="0"/>
      <dgm:spPr/>
    </dgm:pt>
    <dgm:pt modelId="{63030A02-4A3D-4C78-877E-AA12446022B5}" type="pres">
      <dgm:prSet presAssocID="{77574D38-F8D4-4AA2-B2F7-5FD4E076C902}" presName="compNode" presStyleCnt="0"/>
      <dgm:spPr/>
    </dgm:pt>
    <dgm:pt modelId="{91315703-7E5A-4B3D-A8AA-D3A0EDB142BF}" type="pres">
      <dgm:prSet presAssocID="{77574D38-F8D4-4AA2-B2F7-5FD4E076C902}" presName="bgRect" presStyleLbl="bgShp" presStyleIdx="3" presStyleCnt="5"/>
      <dgm:spPr/>
    </dgm:pt>
    <dgm:pt modelId="{F9F77404-17E2-475C-B0F0-4025DB3304A2}" type="pres">
      <dgm:prSet presAssocID="{77574D38-F8D4-4AA2-B2F7-5FD4E076C90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peech"/>
        </a:ext>
      </dgm:extLst>
    </dgm:pt>
    <dgm:pt modelId="{19A5B82A-7B6D-4EED-98D1-7546050964D5}" type="pres">
      <dgm:prSet presAssocID="{77574D38-F8D4-4AA2-B2F7-5FD4E076C902}" presName="spaceRect" presStyleCnt="0"/>
      <dgm:spPr/>
    </dgm:pt>
    <dgm:pt modelId="{6263AFE3-818E-41FE-94D5-9D4C804C4267}" type="pres">
      <dgm:prSet presAssocID="{77574D38-F8D4-4AA2-B2F7-5FD4E076C902}" presName="parTx" presStyleLbl="revTx" presStyleIdx="3" presStyleCnt="5">
        <dgm:presLayoutVars>
          <dgm:chMax val="0"/>
          <dgm:chPref val="0"/>
        </dgm:presLayoutVars>
      </dgm:prSet>
      <dgm:spPr/>
    </dgm:pt>
    <dgm:pt modelId="{CF4C289B-F46F-489B-B8ED-5A1F2F010938}" type="pres">
      <dgm:prSet presAssocID="{2CD0F624-C993-40DA-824F-CA343DE820B4}" presName="sibTrans" presStyleCnt="0"/>
      <dgm:spPr/>
    </dgm:pt>
    <dgm:pt modelId="{F9BB5EBC-274E-4D91-B463-A518A9DB7095}" type="pres">
      <dgm:prSet presAssocID="{55030699-F976-462A-9B63-FA0C6D245FF4}" presName="compNode" presStyleCnt="0"/>
      <dgm:spPr/>
    </dgm:pt>
    <dgm:pt modelId="{D236600B-666E-4C52-8513-F67D6C75B8E3}" type="pres">
      <dgm:prSet presAssocID="{55030699-F976-462A-9B63-FA0C6D245FF4}" presName="bgRect" presStyleLbl="bgShp" presStyleIdx="4" presStyleCnt="5"/>
      <dgm:spPr/>
    </dgm:pt>
    <dgm:pt modelId="{715D8866-F217-4483-BDA5-FE4CCE817282}" type="pres">
      <dgm:prSet presAssocID="{55030699-F976-462A-9B63-FA0C6D245FF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auge"/>
        </a:ext>
      </dgm:extLst>
    </dgm:pt>
    <dgm:pt modelId="{32864138-3445-4BF0-BB4B-83655FF2C350}" type="pres">
      <dgm:prSet presAssocID="{55030699-F976-462A-9B63-FA0C6D245FF4}" presName="spaceRect" presStyleCnt="0"/>
      <dgm:spPr/>
    </dgm:pt>
    <dgm:pt modelId="{A08FA6FB-7C54-4F96-BF86-C50F91D8635D}" type="pres">
      <dgm:prSet presAssocID="{55030699-F976-462A-9B63-FA0C6D245FF4}" presName="parTx" presStyleLbl="revTx" presStyleIdx="4" presStyleCnt="5">
        <dgm:presLayoutVars>
          <dgm:chMax val="0"/>
          <dgm:chPref val="0"/>
        </dgm:presLayoutVars>
      </dgm:prSet>
      <dgm:spPr/>
    </dgm:pt>
  </dgm:ptLst>
  <dgm:cxnLst>
    <dgm:cxn modelId="{D9DCA125-0892-40A8-B2B9-52B675811B5A}" type="presOf" srcId="{6943C9AE-29CC-4D5E-986F-550C9D9103FA}" destId="{A82E3168-29E3-497B-8696-37418F9E3CDE}" srcOrd="0" destOrd="0" presId="urn:microsoft.com/office/officeart/2018/2/layout/IconVerticalSolidList"/>
    <dgm:cxn modelId="{48171C3C-B71D-47AB-8CF6-96E95688FAE8}" srcId="{811EE724-89D9-4662-B5D2-50168B3B0CCD}" destId="{E6B86ED5-7DCF-4B1E-80B2-011E6AE88C75}" srcOrd="2" destOrd="0" parTransId="{274815A6-FD73-44D8-98E9-00C723DA661D}" sibTransId="{E88A151C-37EC-44AF-9276-929E87D647A0}"/>
    <dgm:cxn modelId="{69B97366-1D6B-4E0C-A789-5660EE0FAC6E}" type="presOf" srcId="{4B7739A0-E13E-408C-A40B-FBDE7FBD47DE}" destId="{1C7C2E26-4123-4C25-B571-66C05201C195}" srcOrd="0" destOrd="0" presId="urn:microsoft.com/office/officeart/2018/2/layout/IconVerticalSolidList"/>
    <dgm:cxn modelId="{CD545E7C-5E53-40CD-90E1-77767045C10C}" srcId="{811EE724-89D9-4662-B5D2-50168B3B0CCD}" destId="{55030699-F976-462A-9B63-FA0C6D245FF4}" srcOrd="4" destOrd="0" parTransId="{37226A6E-6962-4615-84D9-87016EF7CDCD}" sibTransId="{21A86A6A-F976-4B2D-8412-7608C76DC07E}"/>
    <dgm:cxn modelId="{D368AE82-4F76-4DB3-95B2-70B49A2B083C}" type="presOf" srcId="{77574D38-F8D4-4AA2-B2F7-5FD4E076C902}" destId="{6263AFE3-818E-41FE-94D5-9D4C804C4267}" srcOrd="0" destOrd="0" presId="urn:microsoft.com/office/officeart/2018/2/layout/IconVerticalSolidList"/>
    <dgm:cxn modelId="{D45D929F-B8A8-4777-A4D6-4D9AE5A6CDB5}" type="presOf" srcId="{E6B86ED5-7DCF-4B1E-80B2-011E6AE88C75}" destId="{7EE27674-2794-41EA-87B9-04D989278BCE}" srcOrd="0" destOrd="0" presId="urn:microsoft.com/office/officeart/2018/2/layout/IconVerticalSolidList"/>
    <dgm:cxn modelId="{761287CE-55EA-4BBB-890B-711FDDFD47AD}" srcId="{811EE724-89D9-4662-B5D2-50168B3B0CCD}" destId="{4B7739A0-E13E-408C-A40B-FBDE7FBD47DE}" srcOrd="0" destOrd="0" parTransId="{51F7DF3A-E505-4DD3-A69B-2784D97C3240}" sibTransId="{4DB2C5DD-8F3D-4018-88AB-D952F26DA2FE}"/>
    <dgm:cxn modelId="{FEE663D3-F766-45FF-B989-1066844EB47D}" type="presOf" srcId="{811EE724-89D9-4662-B5D2-50168B3B0CCD}" destId="{0A332D6F-3B94-481F-9436-10CFAE9E6770}" srcOrd="0" destOrd="0" presId="urn:microsoft.com/office/officeart/2018/2/layout/IconVerticalSolidList"/>
    <dgm:cxn modelId="{CE16B1E2-98E7-45AC-BBA2-2569E50AD8FF}" srcId="{811EE724-89D9-4662-B5D2-50168B3B0CCD}" destId="{6943C9AE-29CC-4D5E-986F-550C9D9103FA}" srcOrd="1" destOrd="0" parTransId="{2825E227-6B92-4216-AD50-BB0A909E3A66}" sibTransId="{D197E8CC-8FE1-4B3E-BAF2-EF6C68C56133}"/>
    <dgm:cxn modelId="{3E6FCBEA-4763-4EFB-8C07-54690597F3D1}" srcId="{811EE724-89D9-4662-B5D2-50168B3B0CCD}" destId="{77574D38-F8D4-4AA2-B2F7-5FD4E076C902}" srcOrd="3" destOrd="0" parTransId="{5BD7E2E0-B8C1-4FD6-B3D7-3AB77747560E}" sibTransId="{2CD0F624-C993-40DA-824F-CA343DE820B4}"/>
    <dgm:cxn modelId="{02637FFF-B6C2-44D9-8D0A-82328B63D20E}" type="presOf" srcId="{55030699-F976-462A-9B63-FA0C6D245FF4}" destId="{A08FA6FB-7C54-4F96-BF86-C50F91D8635D}" srcOrd="0" destOrd="0" presId="urn:microsoft.com/office/officeart/2018/2/layout/IconVerticalSolidList"/>
    <dgm:cxn modelId="{E805220D-D282-45E7-A38A-D7DC2AA3908A}" type="presParOf" srcId="{0A332D6F-3B94-481F-9436-10CFAE9E6770}" destId="{DB0D9CBC-5F9F-415F-82AF-7B805A4ED87E}" srcOrd="0" destOrd="0" presId="urn:microsoft.com/office/officeart/2018/2/layout/IconVerticalSolidList"/>
    <dgm:cxn modelId="{9BD4DFE1-7255-4325-AC0A-9AEE7F8F06A9}" type="presParOf" srcId="{DB0D9CBC-5F9F-415F-82AF-7B805A4ED87E}" destId="{14DE2E00-C588-47BA-8B77-B590313B2E5E}" srcOrd="0" destOrd="0" presId="urn:microsoft.com/office/officeart/2018/2/layout/IconVerticalSolidList"/>
    <dgm:cxn modelId="{4B64A255-BAF7-41F6-BF89-21851CB83987}" type="presParOf" srcId="{DB0D9CBC-5F9F-415F-82AF-7B805A4ED87E}" destId="{60DB78F3-6326-4A18-8DE4-55F4F05065F3}" srcOrd="1" destOrd="0" presId="urn:microsoft.com/office/officeart/2018/2/layout/IconVerticalSolidList"/>
    <dgm:cxn modelId="{D20553DD-B877-4F8C-9D60-F3596C1D1F38}" type="presParOf" srcId="{DB0D9CBC-5F9F-415F-82AF-7B805A4ED87E}" destId="{F29F486A-0C16-4785-94F0-D013C5E07448}" srcOrd="2" destOrd="0" presId="urn:microsoft.com/office/officeart/2018/2/layout/IconVerticalSolidList"/>
    <dgm:cxn modelId="{ACD46816-003A-48DB-916C-7FA9687D33F4}" type="presParOf" srcId="{DB0D9CBC-5F9F-415F-82AF-7B805A4ED87E}" destId="{1C7C2E26-4123-4C25-B571-66C05201C195}" srcOrd="3" destOrd="0" presId="urn:microsoft.com/office/officeart/2018/2/layout/IconVerticalSolidList"/>
    <dgm:cxn modelId="{A0186464-D8FB-45AA-B01E-68465A8CBA67}" type="presParOf" srcId="{0A332D6F-3B94-481F-9436-10CFAE9E6770}" destId="{F08E7CBF-0E48-4897-B96F-8289D89C6564}" srcOrd="1" destOrd="0" presId="urn:microsoft.com/office/officeart/2018/2/layout/IconVerticalSolidList"/>
    <dgm:cxn modelId="{F294882C-2064-4309-9077-A7E32B61D0B2}" type="presParOf" srcId="{0A332D6F-3B94-481F-9436-10CFAE9E6770}" destId="{299489B7-2E8E-4CCC-933B-2721D1B23B16}" srcOrd="2" destOrd="0" presId="urn:microsoft.com/office/officeart/2018/2/layout/IconVerticalSolidList"/>
    <dgm:cxn modelId="{F567BBF2-DEFB-423C-A126-982DE128F13B}" type="presParOf" srcId="{299489B7-2E8E-4CCC-933B-2721D1B23B16}" destId="{4ADFD107-29A4-484B-B368-ADD5D785D12D}" srcOrd="0" destOrd="0" presId="urn:microsoft.com/office/officeart/2018/2/layout/IconVerticalSolidList"/>
    <dgm:cxn modelId="{908D0E54-726B-4282-9DBB-3744A5A41A8D}" type="presParOf" srcId="{299489B7-2E8E-4CCC-933B-2721D1B23B16}" destId="{592DD249-944B-49A8-83B4-0570544C8357}" srcOrd="1" destOrd="0" presId="urn:microsoft.com/office/officeart/2018/2/layout/IconVerticalSolidList"/>
    <dgm:cxn modelId="{58F0EBBE-DAAD-4ABA-8A95-61E6D2AA1291}" type="presParOf" srcId="{299489B7-2E8E-4CCC-933B-2721D1B23B16}" destId="{D27817AF-8C93-4742-8A80-BDE6475E87C7}" srcOrd="2" destOrd="0" presId="urn:microsoft.com/office/officeart/2018/2/layout/IconVerticalSolidList"/>
    <dgm:cxn modelId="{462314C0-DE87-4FEF-85A0-7F1082D6B4C2}" type="presParOf" srcId="{299489B7-2E8E-4CCC-933B-2721D1B23B16}" destId="{A82E3168-29E3-497B-8696-37418F9E3CDE}" srcOrd="3" destOrd="0" presId="urn:microsoft.com/office/officeart/2018/2/layout/IconVerticalSolidList"/>
    <dgm:cxn modelId="{2373760C-CECB-48A4-A7EC-D59734E6E12A}" type="presParOf" srcId="{0A332D6F-3B94-481F-9436-10CFAE9E6770}" destId="{228B66F1-510D-437F-BC7B-6DB0955E9F93}" srcOrd="3" destOrd="0" presId="urn:microsoft.com/office/officeart/2018/2/layout/IconVerticalSolidList"/>
    <dgm:cxn modelId="{01E180C7-D283-4C6A-880B-40110AEFB1CD}" type="presParOf" srcId="{0A332D6F-3B94-481F-9436-10CFAE9E6770}" destId="{8F7F65AC-4F4C-4FE0-A667-9126BF2A06F5}" srcOrd="4" destOrd="0" presId="urn:microsoft.com/office/officeart/2018/2/layout/IconVerticalSolidList"/>
    <dgm:cxn modelId="{6DBD5B0E-ECC6-4B3A-8912-19FF6B56B4D0}" type="presParOf" srcId="{8F7F65AC-4F4C-4FE0-A667-9126BF2A06F5}" destId="{AB7945FD-0F49-4754-9584-0A260805D9D2}" srcOrd="0" destOrd="0" presId="urn:microsoft.com/office/officeart/2018/2/layout/IconVerticalSolidList"/>
    <dgm:cxn modelId="{0E4C045C-B63E-4330-BAC9-8DC9F10E4FFF}" type="presParOf" srcId="{8F7F65AC-4F4C-4FE0-A667-9126BF2A06F5}" destId="{0B9C78D3-D6D1-46C5-A421-A61D8ACD8159}" srcOrd="1" destOrd="0" presId="urn:microsoft.com/office/officeart/2018/2/layout/IconVerticalSolidList"/>
    <dgm:cxn modelId="{C19D9940-7E38-4289-8395-BF8313FABBD6}" type="presParOf" srcId="{8F7F65AC-4F4C-4FE0-A667-9126BF2A06F5}" destId="{1BA7702A-0596-4C42-A99C-8CA698226480}" srcOrd="2" destOrd="0" presId="urn:microsoft.com/office/officeart/2018/2/layout/IconVerticalSolidList"/>
    <dgm:cxn modelId="{DD7EC5BA-6324-410E-AC13-FEB0720F92F2}" type="presParOf" srcId="{8F7F65AC-4F4C-4FE0-A667-9126BF2A06F5}" destId="{7EE27674-2794-41EA-87B9-04D989278BCE}" srcOrd="3" destOrd="0" presId="urn:microsoft.com/office/officeart/2018/2/layout/IconVerticalSolidList"/>
    <dgm:cxn modelId="{92CB0EA9-6F10-423D-9325-5FF1ED14C3BB}" type="presParOf" srcId="{0A332D6F-3B94-481F-9436-10CFAE9E6770}" destId="{C696443B-B1B7-435C-A60C-1DB8D31F634E}" srcOrd="5" destOrd="0" presId="urn:microsoft.com/office/officeart/2018/2/layout/IconVerticalSolidList"/>
    <dgm:cxn modelId="{503D0125-0CAC-41E5-977D-6D7A7D0498B6}" type="presParOf" srcId="{0A332D6F-3B94-481F-9436-10CFAE9E6770}" destId="{63030A02-4A3D-4C78-877E-AA12446022B5}" srcOrd="6" destOrd="0" presId="urn:microsoft.com/office/officeart/2018/2/layout/IconVerticalSolidList"/>
    <dgm:cxn modelId="{D071D5CD-8DD3-46E5-BF2B-9B24C382E44B}" type="presParOf" srcId="{63030A02-4A3D-4C78-877E-AA12446022B5}" destId="{91315703-7E5A-4B3D-A8AA-D3A0EDB142BF}" srcOrd="0" destOrd="0" presId="urn:microsoft.com/office/officeart/2018/2/layout/IconVerticalSolidList"/>
    <dgm:cxn modelId="{CA10A85D-DEA9-443D-B155-767BF2914F10}" type="presParOf" srcId="{63030A02-4A3D-4C78-877E-AA12446022B5}" destId="{F9F77404-17E2-475C-B0F0-4025DB3304A2}" srcOrd="1" destOrd="0" presId="urn:microsoft.com/office/officeart/2018/2/layout/IconVerticalSolidList"/>
    <dgm:cxn modelId="{560E1DC3-F98C-45BB-9213-A4B8FA6CFC13}" type="presParOf" srcId="{63030A02-4A3D-4C78-877E-AA12446022B5}" destId="{19A5B82A-7B6D-4EED-98D1-7546050964D5}" srcOrd="2" destOrd="0" presId="urn:microsoft.com/office/officeart/2018/2/layout/IconVerticalSolidList"/>
    <dgm:cxn modelId="{0388E2B4-736D-4FF7-BFC3-6243DC1179ED}" type="presParOf" srcId="{63030A02-4A3D-4C78-877E-AA12446022B5}" destId="{6263AFE3-818E-41FE-94D5-9D4C804C4267}" srcOrd="3" destOrd="0" presId="urn:microsoft.com/office/officeart/2018/2/layout/IconVerticalSolidList"/>
    <dgm:cxn modelId="{FC00A36E-D84B-412F-BEAA-A6B12617C10B}" type="presParOf" srcId="{0A332D6F-3B94-481F-9436-10CFAE9E6770}" destId="{CF4C289B-F46F-489B-B8ED-5A1F2F010938}" srcOrd="7" destOrd="0" presId="urn:microsoft.com/office/officeart/2018/2/layout/IconVerticalSolidList"/>
    <dgm:cxn modelId="{B48182EB-79D4-453A-B3BB-768F7B2C87C0}" type="presParOf" srcId="{0A332D6F-3B94-481F-9436-10CFAE9E6770}" destId="{F9BB5EBC-274E-4D91-B463-A518A9DB7095}" srcOrd="8" destOrd="0" presId="urn:microsoft.com/office/officeart/2018/2/layout/IconVerticalSolidList"/>
    <dgm:cxn modelId="{A679EF2A-4F41-44D4-B05A-FDD5CC1AE609}" type="presParOf" srcId="{F9BB5EBC-274E-4D91-B463-A518A9DB7095}" destId="{D236600B-666E-4C52-8513-F67D6C75B8E3}" srcOrd="0" destOrd="0" presId="urn:microsoft.com/office/officeart/2018/2/layout/IconVerticalSolidList"/>
    <dgm:cxn modelId="{B8F1BED3-33C4-435B-9EDF-9C86763B214F}" type="presParOf" srcId="{F9BB5EBC-274E-4D91-B463-A518A9DB7095}" destId="{715D8866-F217-4483-BDA5-FE4CCE817282}" srcOrd="1" destOrd="0" presId="urn:microsoft.com/office/officeart/2018/2/layout/IconVerticalSolidList"/>
    <dgm:cxn modelId="{F48DE8FD-5055-421E-8E3C-CA856C731FC8}" type="presParOf" srcId="{F9BB5EBC-274E-4D91-B463-A518A9DB7095}" destId="{32864138-3445-4BF0-BB4B-83655FF2C350}" srcOrd="2" destOrd="0" presId="urn:microsoft.com/office/officeart/2018/2/layout/IconVerticalSolidList"/>
    <dgm:cxn modelId="{07C0FEDB-F63F-4356-94A1-998181B6D441}" type="presParOf" srcId="{F9BB5EBC-274E-4D91-B463-A518A9DB7095}" destId="{A08FA6FB-7C54-4F96-BF86-C50F91D8635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A99016-B446-4A95-A795-09F8B3CF4974}" type="doc">
      <dgm:prSet loTypeId="urn:microsoft.com/office/officeart/2005/8/layout/default" loCatId="list" qsTypeId="urn:microsoft.com/office/officeart/2005/8/quickstyle/simple1" qsCatId="simple" csTypeId="urn:microsoft.com/office/officeart/2005/8/colors/accent4_1" csCatId="accent4" phldr="1"/>
      <dgm:spPr/>
      <dgm:t>
        <a:bodyPr/>
        <a:lstStyle/>
        <a:p>
          <a:endParaRPr lang="en-US"/>
        </a:p>
      </dgm:t>
    </dgm:pt>
    <dgm:pt modelId="{272FBFB1-DFBB-4D1F-A5BE-453DCDC64219}">
      <dgm:prSet phldrT="[Text]" custT="1"/>
      <dgm:spPr/>
      <dgm:t>
        <a:bodyPr/>
        <a:lstStyle/>
        <a:p>
          <a:r>
            <a:rPr lang="en-US" sz="1900" dirty="0"/>
            <a:t>Since 2010</a:t>
          </a:r>
        </a:p>
      </dgm:t>
    </dgm:pt>
    <dgm:pt modelId="{E7B775E4-FF26-4B8A-BE32-B81B411973A7}" type="parTrans" cxnId="{A8D40FBB-512E-4941-9DC5-833CD3524A93}">
      <dgm:prSet/>
      <dgm:spPr/>
      <dgm:t>
        <a:bodyPr/>
        <a:lstStyle/>
        <a:p>
          <a:endParaRPr lang="en-US"/>
        </a:p>
      </dgm:t>
    </dgm:pt>
    <dgm:pt modelId="{06447FEE-7913-42D1-AD00-2419989149E7}" type="sibTrans" cxnId="{A8D40FBB-512E-4941-9DC5-833CD3524A93}">
      <dgm:prSet/>
      <dgm:spPr/>
      <dgm:t>
        <a:bodyPr/>
        <a:lstStyle/>
        <a:p>
          <a:endParaRPr lang="en-US"/>
        </a:p>
      </dgm:t>
    </dgm:pt>
    <dgm:pt modelId="{E8646D08-1562-4FCA-8073-477EC6AD4E96}">
      <dgm:prSet phldrT="[Text]" custT="1"/>
      <dgm:spPr/>
      <dgm:t>
        <a:bodyPr/>
        <a:lstStyle/>
        <a:p>
          <a:r>
            <a:rPr lang="en-US" sz="1800" dirty="0"/>
            <a:t>Advising, Assisting, Educating</a:t>
          </a:r>
        </a:p>
      </dgm:t>
    </dgm:pt>
    <dgm:pt modelId="{F026E032-1FAD-415B-9BE1-7D217F294263}" type="parTrans" cxnId="{61C0DD77-35E0-422A-B3C0-70EF523A5196}">
      <dgm:prSet/>
      <dgm:spPr/>
      <dgm:t>
        <a:bodyPr/>
        <a:lstStyle/>
        <a:p>
          <a:endParaRPr lang="en-US"/>
        </a:p>
      </dgm:t>
    </dgm:pt>
    <dgm:pt modelId="{1750882A-922B-4024-8E1B-4A4A20658F28}" type="sibTrans" cxnId="{61C0DD77-35E0-422A-B3C0-70EF523A5196}">
      <dgm:prSet/>
      <dgm:spPr/>
      <dgm:t>
        <a:bodyPr/>
        <a:lstStyle/>
        <a:p>
          <a:endParaRPr lang="en-US"/>
        </a:p>
      </dgm:t>
    </dgm:pt>
    <dgm:pt modelId="{D5595B47-09B9-4D34-9E88-BBB0FC34024E}">
      <dgm:prSet phldrT="[Text]"/>
      <dgm:spPr/>
      <dgm:t>
        <a:bodyPr/>
        <a:lstStyle/>
        <a:p>
          <a:r>
            <a:rPr lang="en-US" dirty="0"/>
            <a:t>Audit, Compliance, Internal Controls</a:t>
          </a:r>
        </a:p>
      </dgm:t>
    </dgm:pt>
    <dgm:pt modelId="{8C7CCAA1-E299-441E-B247-6BE1A3C8D8C7}" type="parTrans" cxnId="{E2C914E6-8C67-4E04-B51B-18529A35767F}">
      <dgm:prSet/>
      <dgm:spPr/>
      <dgm:t>
        <a:bodyPr/>
        <a:lstStyle/>
        <a:p>
          <a:endParaRPr lang="en-US"/>
        </a:p>
      </dgm:t>
    </dgm:pt>
    <dgm:pt modelId="{C9F4D2B1-7231-4720-9E64-5E89A19C8E90}" type="sibTrans" cxnId="{E2C914E6-8C67-4E04-B51B-18529A35767F}">
      <dgm:prSet/>
      <dgm:spPr/>
      <dgm:t>
        <a:bodyPr/>
        <a:lstStyle/>
        <a:p>
          <a:endParaRPr lang="en-US"/>
        </a:p>
      </dgm:t>
    </dgm:pt>
    <dgm:pt modelId="{83691AA2-96C2-469E-BC7A-CDE7703BA07A}">
      <dgm:prSet phldrT="[Text]" custT="1"/>
      <dgm:spPr/>
      <dgm:t>
        <a:bodyPr/>
        <a:lstStyle/>
        <a:p>
          <a:r>
            <a:rPr lang="en-US" sz="1700" dirty="0"/>
            <a:t>Proactive – Opportunities for Improvement</a:t>
          </a:r>
        </a:p>
      </dgm:t>
    </dgm:pt>
    <dgm:pt modelId="{93FFADD4-287B-42A6-9B13-7BBF34652606}" type="parTrans" cxnId="{39FE836E-CA35-4DE8-B792-1AEDB5B7A472}">
      <dgm:prSet/>
      <dgm:spPr/>
      <dgm:t>
        <a:bodyPr/>
        <a:lstStyle/>
        <a:p>
          <a:endParaRPr lang="en-US"/>
        </a:p>
      </dgm:t>
    </dgm:pt>
    <dgm:pt modelId="{710B324A-3704-46B0-B114-C887E3CA0C57}" type="sibTrans" cxnId="{39FE836E-CA35-4DE8-B792-1AEDB5B7A472}">
      <dgm:prSet/>
      <dgm:spPr/>
      <dgm:t>
        <a:bodyPr/>
        <a:lstStyle/>
        <a:p>
          <a:endParaRPr lang="en-US"/>
        </a:p>
      </dgm:t>
    </dgm:pt>
    <dgm:pt modelId="{3DA59CD9-0422-4C65-B141-4E0127E2F591}">
      <dgm:prSet phldrT="[Text]" custT="1"/>
      <dgm:spPr/>
      <dgm:t>
        <a:bodyPr/>
        <a:lstStyle/>
        <a:p>
          <a:r>
            <a:rPr lang="en-US" sz="1800" dirty="0"/>
            <a:t>Promote Collaboration</a:t>
          </a:r>
        </a:p>
      </dgm:t>
    </dgm:pt>
    <dgm:pt modelId="{43B39307-036E-4D76-9968-FAA7AB328392}" type="parTrans" cxnId="{D4EF2F76-2D36-4044-A29F-BC32EB262780}">
      <dgm:prSet/>
      <dgm:spPr/>
      <dgm:t>
        <a:bodyPr/>
        <a:lstStyle/>
        <a:p>
          <a:endParaRPr lang="en-US"/>
        </a:p>
      </dgm:t>
    </dgm:pt>
    <dgm:pt modelId="{61852C0C-AC26-4D04-B3EF-07869085E0F5}" type="sibTrans" cxnId="{D4EF2F76-2D36-4044-A29F-BC32EB262780}">
      <dgm:prSet/>
      <dgm:spPr/>
      <dgm:t>
        <a:bodyPr/>
        <a:lstStyle/>
        <a:p>
          <a:endParaRPr lang="en-US"/>
        </a:p>
      </dgm:t>
    </dgm:pt>
    <dgm:pt modelId="{2B1FE0EE-2514-48E6-9D43-2B6D4B1BE5BB}">
      <dgm:prSet phldrT="[Text]" custT="1"/>
      <dgm:spPr/>
      <dgm:t>
        <a:bodyPr/>
        <a:lstStyle/>
        <a:p>
          <a:r>
            <a:rPr lang="en-US" sz="1700" dirty="0"/>
            <a:t>Business Process, Policies/ Procedures</a:t>
          </a:r>
        </a:p>
      </dgm:t>
    </dgm:pt>
    <dgm:pt modelId="{1086CB52-0D1D-4BDE-9142-ED4C53AA5152}" type="parTrans" cxnId="{4F086F7F-46DD-457B-B77A-5453F0719FE3}">
      <dgm:prSet/>
      <dgm:spPr/>
      <dgm:t>
        <a:bodyPr/>
        <a:lstStyle/>
        <a:p>
          <a:endParaRPr lang="en-US"/>
        </a:p>
      </dgm:t>
    </dgm:pt>
    <dgm:pt modelId="{0FB80D5F-077B-462C-9960-5429A4EA328C}" type="sibTrans" cxnId="{4F086F7F-46DD-457B-B77A-5453F0719FE3}">
      <dgm:prSet/>
      <dgm:spPr/>
      <dgm:t>
        <a:bodyPr/>
        <a:lstStyle/>
        <a:p>
          <a:endParaRPr lang="en-US"/>
        </a:p>
      </dgm:t>
    </dgm:pt>
    <dgm:pt modelId="{7CD52453-AE9C-458D-866C-A9820645F1A8}" type="pres">
      <dgm:prSet presAssocID="{B8A99016-B446-4A95-A795-09F8B3CF4974}" presName="diagram" presStyleCnt="0">
        <dgm:presLayoutVars>
          <dgm:dir/>
          <dgm:resizeHandles val="exact"/>
        </dgm:presLayoutVars>
      </dgm:prSet>
      <dgm:spPr/>
    </dgm:pt>
    <dgm:pt modelId="{3588A18C-45C0-43E5-AC60-F7A589D9A6FC}" type="pres">
      <dgm:prSet presAssocID="{272FBFB1-DFBB-4D1F-A5BE-453DCDC64219}" presName="node" presStyleLbl="node1" presStyleIdx="0" presStyleCnt="6">
        <dgm:presLayoutVars>
          <dgm:bulletEnabled val="1"/>
        </dgm:presLayoutVars>
      </dgm:prSet>
      <dgm:spPr/>
    </dgm:pt>
    <dgm:pt modelId="{06C6775D-2900-49B8-AAF5-E3563E4C47FF}" type="pres">
      <dgm:prSet presAssocID="{06447FEE-7913-42D1-AD00-2419989149E7}" presName="sibTrans" presStyleCnt="0"/>
      <dgm:spPr/>
    </dgm:pt>
    <dgm:pt modelId="{F87FE057-56FD-4D5A-AF80-B2E721916AD8}" type="pres">
      <dgm:prSet presAssocID="{E8646D08-1562-4FCA-8073-477EC6AD4E96}" presName="node" presStyleLbl="node1" presStyleIdx="1" presStyleCnt="6">
        <dgm:presLayoutVars>
          <dgm:bulletEnabled val="1"/>
        </dgm:presLayoutVars>
      </dgm:prSet>
      <dgm:spPr/>
    </dgm:pt>
    <dgm:pt modelId="{115AC6C4-87A7-4139-A579-E817CA81D3EB}" type="pres">
      <dgm:prSet presAssocID="{1750882A-922B-4024-8E1B-4A4A20658F28}" presName="sibTrans" presStyleCnt="0"/>
      <dgm:spPr/>
    </dgm:pt>
    <dgm:pt modelId="{1695D4C9-AAD5-4599-8A58-0610572D20E2}" type="pres">
      <dgm:prSet presAssocID="{D5595B47-09B9-4D34-9E88-BBB0FC34024E}" presName="node" presStyleLbl="node1" presStyleIdx="2" presStyleCnt="6">
        <dgm:presLayoutVars>
          <dgm:bulletEnabled val="1"/>
        </dgm:presLayoutVars>
      </dgm:prSet>
      <dgm:spPr/>
    </dgm:pt>
    <dgm:pt modelId="{6EA4E2E0-2DEA-4295-A0CF-71D94BC1FB43}" type="pres">
      <dgm:prSet presAssocID="{C9F4D2B1-7231-4720-9E64-5E89A19C8E90}" presName="sibTrans" presStyleCnt="0"/>
      <dgm:spPr/>
    </dgm:pt>
    <dgm:pt modelId="{8F28D584-B384-4CC0-98CE-2703C3210757}" type="pres">
      <dgm:prSet presAssocID="{2B1FE0EE-2514-48E6-9D43-2B6D4B1BE5BB}" presName="node" presStyleLbl="node1" presStyleIdx="3" presStyleCnt="6">
        <dgm:presLayoutVars>
          <dgm:bulletEnabled val="1"/>
        </dgm:presLayoutVars>
      </dgm:prSet>
      <dgm:spPr/>
    </dgm:pt>
    <dgm:pt modelId="{7BB13BC8-B6B4-4ACD-BEBD-3201EE939B9E}" type="pres">
      <dgm:prSet presAssocID="{0FB80D5F-077B-462C-9960-5429A4EA328C}" presName="sibTrans" presStyleCnt="0"/>
      <dgm:spPr/>
    </dgm:pt>
    <dgm:pt modelId="{79DA8408-7B91-4747-B046-D4517C462435}" type="pres">
      <dgm:prSet presAssocID="{83691AA2-96C2-469E-BC7A-CDE7703BA07A}" presName="node" presStyleLbl="node1" presStyleIdx="4" presStyleCnt="6">
        <dgm:presLayoutVars>
          <dgm:bulletEnabled val="1"/>
        </dgm:presLayoutVars>
      </dgm:prSet>
      <dgm:spPr/>
    </dgm:pt>
    <dgm:pt modelId="{F4DC181C-8B5B-4D76-A73E-5747A4E3FAA4}" type="pres">
      <dgm:prSet presAssocID="{710B324A-3704-46B0-B114-C887E3CA0C57}" presName="sibTrans" presStyleCnt="0"/>
      <dgm:spPr/>
    </dgm:pt>
    <dgm:pt modelId="{A8D6A4EB-5860-4A03-95BA-24C187C7DD70}" type="pres">
      <dgm:prSet presAssocID="{3DA59CD9-0422-4C65-B141-4E0127E2F591}" presName="node" presStyleLbl="node1" presStyleIdx="5" presStyleCnt="6">
        <dgm:presLayoutVars>
          <dgm:bulletEnabled val="1"/>
        </dgm:presLayoutVars>
      </dgm:prSet>
      <dgm:spPr/>
    </dgm:pt>
  </dgm:ptLst>
  <dgm:cxnLst>
    <dgm:cxn modelId="{385A5C1B-E635-418F-B382-BC635CA1781D}" type="presOf" srcId="{272FBFB1-DFBB-4D1F-A5BE-453DCDC64219}" destId="{3588A18C-45C0-43E5-AC60-F7A589D9A6FC}" srcOrd="0" destOrd="0" presId="urn:microsoft.com/office/officeart/2005/8/layout/default"/>
    <dgm:cxn modelId="{9FCD812C-AFB9-44AE-A38E-A3CC699DDD23}" type="presOf" srcId="{E8646D08-1562-4FCA-8073-477EC6AD4E96}" destId="{F87FE057-56FD-4D5A-AF80-B2E721916AD8}" srcOrd="0" destOrd="0" presId="urn:microsoft.com/office/officeart/2005/8/layout/default"/>
    <dgm:cxn modelId="{219AAC5D-8C7E-471B-9EE3-053B710D4369}" type="presOf" srcId="{83691AA2-96C2-469E-BC7A-CDE7703BA07A}" destId="{79DA8408-7B91-4747-B046-D4517C462435}" srcOrd="0" destOrd="0" presId="urn:microsoft.com/office/officeart/2005/8/layout/default"/>
    <dgm:cxn modelId="{5197BF4B-029A-40EB-A71B-0FA08E277ED9}" type="presOf" srcId="{2B1FE0EE-2514-48E6-9D43-2B6D4B1BE5BB}" destId="{8F28D584-B384-4CC0-98CE-2703C3210757}" srcOrd="0" destOrd="0" presId="urn:microsoft.com/office/officeart/2005/8/layout/default"/>
    <dgm:cxn modelId="{39FE836E-CA35-4DE8-B792-1AEDB5B7A472}" srcId="{B8A99016-B446-4A95-A795-09F8B3CF4974}" destId="{83691AA2-96C2-469E-BC7A-CDE7703BA07A}" srcOrd="4" destOrd="0" parTransId="{93FFADD4-287B-42A6-9B13-7BBF34652606}" sibTransId="{710B324A-3704-46B0-B114-C887E3CA0C57}"/>
    <dgm:cxn modelId="{D4EF2F76-2D36-4044-A29F-BC32EB262780}" srcId="{B8A99016-B446-4A95-A795-09F8B3CF4974}" destId="{3DA59CD9-0422-4C65-B141-4E0127E2F591}" srcOrd="5" destOrd="0" parTransId="{43B39307-036E-4D76-9968-FAA7AB328392}" sibTransId="{61852C0C-AC26-4D04-B3EF-07869085E0F5}"/>
    <dgm:cxn modelId="{61C0DD77-35E0-422A-B3C0-70EF523A5196}" srcId="{B8A99016-B446-4A95-A795-09F8B3CF4974}" destId="{E8646D08-1562-4FCA-8073-477EC6AD4E96}" srcOrd="1" destOrd="0" parTransId="{F026E032-1FAD-415B-9BE1-7D217F294263}" sibTransId="{1750882A-922B-4024-8E1B-4A4A20658F28}"/>
    <dgm:cxn modelId="{CD12757E-F4EE-4A58-8942-7CE6FCE1C456}" type="presOf" srcId="{D5595B47-09B9-4D34-9E88-BBB0FC34024E}" destId="{1695D4C9-AAD5-4599-8A58-0610572D20E2}" srcOrd="0" destOrd="0" presId="urn:microsoft.com/office/officeart/2005/8/layout/default"/>
    <dgm:cxn modelId="{4F086F7F-46DD-457B-B77A-5453F0719FE3}" srcId="{B8A99016-B446-4A95-A795-09F8B3CF4974}" destId="{2B1FE0EE-2514-48E6-9D43-2B6D4B1BE5BB}" srcOrd="3" destOrd="0" parTransId="{1086CB52-0D1D-4BDE-9142-ED4C53AA5152}" sibTransId="{0FB80D5F-077B-462C-9960-5429A4EA328C}"/>
    <dgm:cxn modelId="{189B47AF-EE42-4A37-8854-5EFEB534C2C5}" type="presOf" srcId="{B8A99016-B446-4A95-A795-09F8B3CF4974}" destId="{7CD52453-AE9C-458D-866C-A9820645F1A8}" srcOrd="0" destOrd="0" presId="urn:microsoft.com/office/officeart/2005/8/layout/default"/>
    <dgm:cxn modelId="{A8D40FBB-512E-4941-9DC5-833CD3524A93}" srcId="{B8A99016-B446-4A95-A795-09F8B3CF4974}" destId="{272FBFB1-DFBB-4D1F-A5BE-453DCDC64219}" srcOrd="0" destOrd="0" parTransId="{E7B775E4-FF26-4B8A-BE32-B81B411973A7}" sibTransId="{06447FEE-7913-42D1-AD00-2419989149E7}"/>
    <dgm:cxn modelId="{E2C914E6-8C67-4E04-B51B-18529A35767F}" srcId="{B8A99016-B446-4A95-A795-09F8B3CF4974}" destId="{D5595B47-09B9-4D34-9E88-BBB0FC34024E}" srcOrd="2" destOrd="0" parTransId="{8C7CCAA1-E299-441E-B247-6BE1A3C8D8C7}" sibTransId="{C9F4D2B1-7231-4720-9E64-5E89A19C8E90}"/>
    <dgm:cxn modelId="{1A27E2F3-D3CE-4E27-ACE6-D727FDF9A7FB}" type="presOf" srcId="{3DA59CD9-0422-4C65-B141-4E0127E2F591}" destId="{A8D6A4EB-5860-4A03-95BA-24C187C7DD70}" srcOrd="0" destOrd="0" presId="urn:microsoft.com/office/officeart/2005/8/layout/default"/>
    <dgm:cxn modelId="{6F4A5071-4B1B-4B59-B495-A06EDFF4F8B1}" type="presParOf" srcId="{7CD52453-AE9C-458D-866C-A9820645F1A8}" destId="{3588A18C-45C0-43E5-AC60-F7A589D9A6FC}" srcOrd="0" destOrd="0" presId="urn:microsoft.com/office/officeart/2005/8/layout/default"/>
    <dgm:cxn modelId="{6D1CAE7A-58C9-4E26-B55F-707887E8F6DD}" type="presParOf" srcId="{7CD52453-AE9C-458D-866C-A9820645F1A8}" destId="{06C6775D-2900-49B8-AAF5-E3563E4C47FF}" srcOrd="1" destOrd="0" presId="urn:microsoft.com/office/officeart/2005/8/layout/default"/>
    <dgm:cxn modelId="{05B311CE-14C6-4A20-82FD-61D379CE8553}" type="presParOf" srcId="{7CD52453-AE9C-458D-866C-A9820645F1A8}" destId="{F87FE057-56FD-4D5A-AF80-B2E721916AD8}" srcOrd="2" destOrd="0" presId="urn:microsoft.com/office/officeart/2005/8/layout/default"/>
    <dgm:cxn modelId="{63A43A15-DD5F-4EB7-A722-38B6E1CD82BD}" type="presParOf" srcId="{7CD52453-AE9C-458D-866C-A9820645F1A8}" destId="{115AC6C4-87A7-4139-A579-E817CA81D3EB}" srcOrd="3" destOrd="0" presId="urn:microsoft.com/office/officeart/2005/8/layout/default"/>
    <dgm:cxn modelId="{91F130FF-731B-4284-94CA-C0B354C90232}" type="presParOf" srcId="{7CD52453-AE9C-458D-866C-A9820645F1A8}" destId="{1695D4C9-AAD5-4599-8A58-0610572D20E2}" srcOrd="4" destOrd="0" presId="urn:microsoft.com/office/officeart/2005/8/layout/default"/>
    <dgm:cxn modelId="{EA14E0B1-6C36-4C32-B9DB-36EED593F4FD}" type="presParOf" srcId="{7CD52453-AE9C-458D-866C-A9820645F1A8}" destId="{6EA4E2E0-2DEA-4295-A0CF-71D94BC1FB43}" srcOrd="5" destOrd="0" presId="urn:microsoft.com/office/officeart/2005/8/layout/default"/>
    <dgm:cxn modelId="{C9738CC1-A9C5-42B4-83FF-B50196C92F7B}" type="presParOf" srcId="{7CD52453-AE9C-458D-866C-A9820645F1A8}" destId="{8F28D584-B384-4CC0-98CE-2703C3210757}" srcOrd="6" destOrd="0" presId="urn:microsoft.com/office/officeart/2005/8/layout/default"/>
    <dgm:cxn modelId="{B887BCB7-C045-47C0-98E8-448A3750134D}" type="presParOf" srcId="{7CD52453-AE9C-458D-866C-A9820645F1A8}" destId="{7BB13BC8-B6B4-4ACD-BEBD-3201EE939B9E}" srcOrd="7" destOrd="0" presId="urn:microsoft.com/office/officeart/2005/8/layout/default"/>
    <dgm:cxn modelId="{59AC0D25-C4E0-4921-B304-076F9AF4C48E}" type="presParOf" srcId="{7CD52453-AE9C-458D-866C-A9820645F1A8}" destId="{79DA8408-7B91-4747-B046-D4517C462435}" srcOrd="8" destOrd="0" presId="urn:microsoft.com/office/officeart/2005/8/layout/default"/>
    <dgm:cxn modelId="{C90B1D5C-401C-4E3F-A963-5DB02E061069}" type="presParOf" srcId="{7CD52453-AE9C-458D-866C-A9820645F1A8}" destId="{F4DC181C-8B5B-4D76-A73E-5747A4E3FAA4}" srcOrd="9" destOrd="0" presId="urn:microsoft.com/office/officeart/2005/8/layout/default"/>
    <dgm:cxn modelId="{1D0B34AD-B988-4174-935B-80AE2F513FC2}" type="presParOf" srcId="{7CD52453-AE9C-458D-866C-A9820645F1A8}" destId="{A8D6A4EB-5860-4A03-95BA-24C187C7DD7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B562E7-DAA5-49A8-B60F-BDDD1E8F74D5}" type="doc">
      <dgm:prSet loTypeId="urn:microsoft.com/office/officeart/2005/8/layout/default" loCatId="list" qsTypeId="urn:microsoft.com/office/officeart/2005/8/quickstyle/simple1" qsCatId="simple" csTypeId="urn:microsoft.com/office/officeart/2005/8/colors/accent4_1" csCatId="accent4" phldr="1"/>
      <dgm:spPr/>
      <dgm:t>
        <a:bodyPr/>
        <a:lstStyle/>
        <a:p>
          <a:endParaRPr lang="en-US"/>
        </a:p>
      </dgm:t>
    </dgm:pt>
    <dgm:pt modelId="{C4ACF74C-E61F-4957-B657-00E7C9C5049A}">
      <dgm:prSet phldrT="[Text]"/>
      <dgm:spPr/>
      <dgm:t>
        <a:bodyPr/>
        <a:lstStyle/>
        <a:p>
          <a:r>
            <a:rPr lang="en-US" dirty="0"/>
            <a:t>Since 2020</a:t>
          </a:r>
        </a:p>
      </dgm:t>
    </dgm:pt>
    <dgm:pt modelId="{1B31E650-7600-4060-B360-74065AA4A7A1}" type="parTrans" cxnId="{A5F2A953-18C9-440F-9A80-BCFB17B3EE6A}">
      <dgm:prSet/>
      <dgm:spPr/>
      <dgm:t>
        <a:bodyPr/>
        <a:lstStyle/>
        <a:p>
          <a:endParaRPr lang="en-US"/>
        </a:p>
      </dgm:t>
    </dgm:pt>
    <dgm:pt modelId="{858379BE-394A-4F91-8A7B-10A2394EC247}" type="sibTrans" cxnId="{A5F2A953-18C9-440F-9A80-BCFB17B3EE6A}">
      <dgm:prSet/>
      <dgm:spPr/>
      <dgm:t>
        <a:bodyPr/>
        <a:lstStyle/>
        <a:p>
          <a:endParaRPr lang="en-US"/>
        </a:p>
      </dgm:t>
    </dgm:pt>
    <dgm:pt modelId="{8839C004-B12C-4663-AEE0-CFF66F857F56}">
      <dgm:prSet phldrT="[Text]"/>
      <dgm:spPr/>
      <dgm:t>
        <a:bodyPr/>
        <a:lstStyle/>
        <a:p>
          <a:r>
            <a:rPr lang="en-US" dirty="0"/>
            <a:t>People Side of Change</a:t>
          </a:r>
        </a:p>
      </dgm:t>
    </dgm:pt>
    <dgm:pt modelId="{3734EE96-D6CF-4051-857F-CAED9017F82B}" type="parTrans" cxnId="{C0E3EEC3-7448-4ABA-85B4-9A3AD1C4EE6C}">
      <dgm:prSet/>
      <dgm:spPr/>
      <dgm:t>
        <a:bodyPr/>
        <a:lstStyle/>
        <a:p>
          <a:endParaRPr lang="en-US"/>
        </a:p>
      </dgm:t>
    </dgm:pt>
    <dgm:pt modelId="{2845A992-0CA4-47B7-9B8F-AC4935175A5A}" type="sibTrans" cxnId="{C0E3EEC3-7448-4ABA-85B4-9A3AD1C4EE6C}">
      <dgm:prSet/>
      <dgm:spPr/>
      <dgm:t>
        <a:bodyPr/>
        <a:lstStyle/>
        <a:p>
          <a:endParaRPr lang="en-US"/>
        </a:p>
      </dgm:t>
    </dgm:pt>
    <dgm:pt modelId="{20952C73-F098-4E91-BEEE-7E64F3D0BFC9}">
      <dgm:prSet phldrT="[Text]"/>
      <dgm:spPr/>
      <dgm:t>
        <a:bodyPr/>
        <a:lstStyle/>
        <a:p>
          <a:r>
            <a:rPr lang="en-US" dirty="0"/>
            <a:t>Current State to Future State</a:t>
          </a:r>
        </a:p>
      </dgm:t>
    </dgm:pt>
    <dgm:pt modelId="{AA9A8553-88EA-4B35-8F79-076CC209D6BA}" type="parTrans" cxnId="{8D76E65A-8D34-44DF-AD2F-0D2CA6CC23F9}">
      <dgm:prSet/>
      <dgm:spPr/>
      <dgm:t>
        <a:bodyPr/>
        <a:lstStyle/>
        <a:p>
          <a:endParaRPr lang="en-US"/>
        </a:p>
      </dgm:t>
    </dgm:pt>
    <dgm:pt modelId="{3E9B66CF-B297-40F6-BFFF-C28C788290F3}" type="sibTrans" cxnId="{8D76E65A-8D34-44DF-AD2F-0D2CA6CC23F9}">
      <dgm:prSet/>
      <dgm:spPr/>
      <dgm:t>
        <a:bodyPr/>
        <a:lstStyle/>
        <a:p>
          <a:endParaRPr lang="en-US"/>
        </a:p>
      </dgm:t>
    </dgm:pt>
    <dgm:pt modelId="{4127936E-6C30-4428-B8B8-0582D0300922}">
      <dgm:prSet phldrT="[Text]"/>
      <dgm:spPr/>
      <dgm:t>
        <a:bodyPr/>
        <a:lstStyle/>
        <a:p>
          <a:r>
            <a:rPr lang="en-US" dirty="0"/>
            <a:t>Adopt and Embrace</a:t>
          </a:r>
        </a:p>
      </dgm:t>
    </dgm:pt>
    <dgm:pt modelId="{1E043710-8A89-4F25-994E-DD125220358D}" type="parTrans" cxnId="{F2E5FC9B-87FC-48DC-B5F4-66D89863FD09}">
      <dgm:prSet/>
      <dgm:spPr/>
      <dgm:t>
        <a:bodyPr/>
        <a:lstStyle/>
        <a:p>
          <a:endParaRPr lang="en-US"/>
        </a:p>
      </dgm:t>
    </dgm:pt>
    <dgm:pt modelId="{A695EEF7-D63B-4A6A-A6E6-9D3DEEF8BC9F}" type="sibTrans" cxnId="{F2E5FC9B-87FC-48DC-B5F4-66D89863FD09}">
      <dgm:prSet/>
      <dgm:spPr/>
      <dgm:t>
        <a:bodyPr/>
        <a:lstStyle/>
        <a:p>
          <a:endParaRPr lang="en-US"/>
        </a:p>
      </dgm:t>
    </dgm:pt>
    <dgm:pt modelId="{4B5D5B10-C83A-4045-9290-2CD00C6E0133}">
      <dgm:prSet phldrT="[Text]"/>
      <dgm:spPr/>
      <dgm:t>
        <a:bodyPr/>
        <a:lstStyle/>
        <a:p>
          <a:r>
            <a:rPr lang="en-US" dirty="0"/>
            <a:t>Benefit Realization</a:t>
          </a:r>
        </a:p>
      </dgm:t>
    </dgm:pt>
    <dgm:pt modelId="{8802DD32-0222-4BD2-9E32-AC4CA3328663}" type="parTrans" cxnId="{FDF10995-142D-4326-A3E3-5A9BCBF2441F}">
      <dgm:prSet/>
      <dgm:spPr/>
      <dgm:t>
        <a:bodyPr/>
        <a:lstStyle/>
        <a:p>
          <a:endParaRPr lang="en-US"/>
        </a:p>
      </dgm:t>
    </dgm:pt>
    <dgm:pt modelId="{589A0490-0FA4-4AC4-87AE-A0A7AB303471}" type="sibTrans" cxnId="{FDF10995-142D-4326-A3E3-5A9BCBF2441F}">
      <dgm:prSet/>
      <dgm:spPr/>
      <dgm:t>
        <a:bodyPr/>
        <a:lstStyle/>
        <a:p>
          <a:endParaRPr lang="en-US"/>
        </a:p>
      </dgm:t>
    </dgm:pt>
    <dgm:pt modelId="{C350193F-904E-44E2-BDD8-EA1C61130023}">
      <dgm:prSet/>
      <dgm:spPr/>
      <dgm:t>
        <a:bodyPr/>
        <a:lstStyle/>
        <a:p>
          <a:r>
            <a:rPr lang="en-US" dirty="0"/>
            <a:t>Business Process Improvement</a:t>
          </a:r>
        </a:p>
      </dgm:t>
    </dgm:pt>
    <dgm:pt modelId="{D7A47AB1-F53A-4923-A2AB-A66BC99531AC}" type="parTrans" cxnId="{8CD75D0D-00AC-48F0-8F95-4728C62095D1}">
      <dgm:prSet/>
      <dgm:spPr/>
      <dgm:t>
        <a:bodyPr/>
        <a:lstStyle/>
        <a:p>
          <a:endParaRPr lang="en-US"/>
        </a:p>
      </dgm:t>
    </dgm:pt>
    <dgm:pt modelId="{1D7BE02F-A2B2-4F69-A729-F7D8A33D0CC8}" type="sibTrans" cxnId="{8CD75D0D-00AC-48F0-8F95-4728C62095D1}">
      <dgm:prSet/>
      <dgm:spPr/>
      <dgm:t>
        <a:bodyPr/>
        <a:lstStyle/>
        <a:p>
          <a:endParaRPr lang="en-US"/>
        </a:p>
      </dgm:t>
    </dgm:pt>
    <dgm:pt modelId="{8EE419E9-E041-494D-B599-2D18C4802C6C}" type="pres">
      <dgm:prSet presAssocID="{68B562E7-DAA5-49A8-B60F-BDDD1E8F74D5}" presName="diagram" presStyleCnt="0">
        <dgm:presLayoutVars>
          <dgm:dir/>
          <dgm:resizeHandles val="exact"/>
        </dgm:presLayoutVars>
      </dgm:prSet>
      <dgm:spPr/>
    </dgm:pt>
    <dgm:pt modelId="{7A2833CB-850E-483A-831B-699C3710FB6F}" type="pres">
      <dgm:prSet presAssocID="{C4ACF74C-E61F-4957-B657-00E7C9C5049A}" presName="node" presStyleLbl="node1" presStyleIdx="0" presStyleCnt="6">
        <dgm:presLayoutVars>
          <dgm:bulletEnabled val="1"/>
        </dgm:presLayoutVars>
      </dgm:prSet>
      <dgm:spPr/>
    </dgm:pt>
    <dgm:pt modelId="{D18E8127-0DE7-4A97-8F72-AAFA21E1536E}" type="pres">
      <dgm:prSet presAssocID="{858379BE-394A-4F91-8A7B-10A2394EC247}" presName="sibTrans" presStyleCnt="0"/>
      <dgm:spPr/>
    </dgm:pt>
    <dgm:pt modelId="{73272575-9E5B-40D3-920F-1400944B51F0}" type="pres">
      <dgm:prSet presAssocID="{8839C004-B12C-4663-AEE0-CFF66F857F56}" presName="node" presStyleLbl="node1" presStyleIdx="1" presStyleCnt="6">
        <dgm:presLayoutVars>
          <dgm:bulletEnabled val="1"/>
        </dgm:presLayoutVars>
      </dgm:prSet>
      <dgm:spPr/>
    </dgm:pt>
    <dgm:pt modelId="{AAC751D1-5E21-44BF-9608-B2C33755F5EF}" type="pres">
      <dgm:prSet presAssocID="{2845A992-0CA4-47B7-9B8F-AC4935175A5A}" presName="sibTrans" presStyleCnt="0"/>
      <dgm:spPr/>
    </dgm:pt>
    <dgm:pt modelId="{6C469CA8-F943-4F6B-B660-C0BB63D4D9AF}" type="pres">
      <dgm:prSet presAssocID="{20952C73-F098-4E91-BEEE-7E64F3D0BFC9}" presName="node" presStyleLbl="node1" presStyleIdx="2" presStyleCnt="6">
        <dgm:presLayoutVars>
          <dgm:bulletEnabled val="1"/>
        </dgm:presLayoutVars>
      </dgm:prSet>
      <dgm:spPr/>
    </dgm:pt>
    <dgm:pt modelId="{F401D476-71F4-48CB-BC5B-4D3FD695EA92}" type="pres">
      <dgm:prSet presAssocID="{3E9B66CF-B297-40F6-BFFF-C28C788290F3}" presName="sibTrans" presStyleCnt="0"/>
      <dgm:spPr/>
    </dgm:pt>
    <dgm:pt modelId="{219F36E3-BB92-4411-923C-AD727BC4108E}" type="pres">
      <dgm:prSet presAssocID="{4127936E-6C30-4428-B8B8-0582D0300922}" presName="node" presStyleLbl="node1" presStyleIdx="3" presStyleCnt="6">
        <dgm:presLayoutVars>
          <dgm:bulletEnabled val="1"/>
        </dgm:presLayoutVars>
      </dgm:prSet>
      <dgm:spPr/>
    </dgm:pt>
    <dgm:pt modelId="{4FED9E15-7EDC-43E4-A620-B5DD59A4533E}" type="pres">
      <dgm:prSet presAssocID="{A695EEF7-D63B-4A6A-A6E6-9D3DEEF8BC9F}" presName="sibTrans" presStyleCnt="0"/>
      <dgm:spPr/>
    </dgm:pt>
    <dgm:pt modelId="{2C1D51DB-FB30-43ED-A6DD-2ECD92BD0C52}" type="pres">
      <dgm:prSet presAssocID="{C350193F-904E-44E2-BDD8-EA1C61130023}" presName="node" presStyleLbl="node1" presStyleIdx="4" presStyleCnt="6">
        <dgm:presLayoutVars>
          <dgm:bulletEnabled val="1"/>
        </dgm:presLayoutVars>
      </dgm:prSet>
      <dgm:spPr/>
    </dgm:pt>
    <dgm:pt modelId="{580935C9-FBDC-4AC2-A269-FF6833DC53B2}" type="pres">
      <dgm:prSet presAssocID="{1D7BE02F-A2B2-4F69-A729-F7D8A33D0CC8}" presName="sibTrans" presStyleCnt="0"/>
      <dgm:spPr/>
    </dgm:pt>
    <dgm:pt modelId="{F391E03F-2A08-4BD4-90C7-31BFA8D88F4F}" type="pres">
      <dgm:prSet presAssocID="{4B5D5B10-C83A-4045-9290-2CD00C6E0133}" presName="node" presStyleLbl="node1" presStyleIdx="5" presStyleCnt="6">
        <dgm:presLayoutVars>
          <dgm:bulletEnabled val="1"/>
        </dgm:presLayoutVars>
      </dgm:prSet>
      <dgm:spPr/>
    </dgm:pt>
  </dgm:ptLst>
  <dgm:cxnLst>
    <dgm:cxn modelId="{8CD75D0D-00AC-48F0-8F95-4728C62095D1}" srcId="{68B562E7-DAA5-49A8-B60F-BDDD1E8F74D5}" destId="{C350193F-904E-44E2-BDD8-EA1C61130023}" srcOrd="4" destOrd="0" parTransId="{D7A47AB1-F53A-4923-A2AB-A66BC99531AC}" sibTransId="{1D7BE02F-A2B2-4F69-A729-F7D8A33D0CC8}"/>
    <dgm:cxn modelId="{74B65831-0A2D-49CE-AE57-D409BB9D756F}" type="presOf" srcId="{20952C73-F098-4E91-BEEE-7E64F3D0BFC9}" destId="{6C469CA8-F943-4F6B-B660-C0BB63D4D9AF}" srcOrd="0" destOrd="0" presId="urn:microsoft.com/office/officeart/2005/8/layout/default"/>
    <dgm:cxn modelId="{FE508947-9E8F-45AB-82D6-AD7FC41CD994}" type="presOf" srcId="{4B5D5B10-C83A-4045-9290-2CD00C6E0133}" destId="{F391E03F-2A08-4BD4-90C7-31BFA8D88F4F}" srcOrd="0" destOrd="0" presId="urn:microsoft.com/office/officeart/2005/8/layout/default"/>
    <dgm:cxn modelId="{56AF3669-6624-42EB-B142-9D959295B6F9}" type="presOf" srcId="{C350193F-904E-44E2-BDD8-EA1C61130023}" destId="{2C1D51DB-FB30-43ED-A6DD-2ECD92BD0C52}" srcOrd="0" destOrd="0" presId="urn:microsoft.com/office/officeart/2005/8/layout/default"/>
    <dgm:cxn modelId="{A5F2A953-18C9-440F-9A80-BCFB17B3EE6A}" srcId="{68B562E7-DAA5-49A8-B60F-BDDD1E8F74D5}" destId="{C4ACF74C-E61F-4957-B657-00E7C9C5049A}" srcOrd="0" destOrd="0" parTransId="{1B31E650-7600-4060-B360-74065AA4A7A1}" sibTransId="{858379BE-394A-4F91-8A7B-10A2394EC247}"/>
    <dgm:cxn modelId="{8D76E65A-8D34-44DF-AD2F-0D2CA6CC23F9}" srcId="{68B562E7-DAA5-49A8-B60F-BDDD1E8F74D5}" destId="{20952C73-F098-4E91-BEEE-7E64F3D0BFC9}" srcOrd="2" destOrd="0" parTransId="{AA9A8553-88EA-4B35-8F79-076CC209D6BA}" sibTransId="{3E9B66CF-B297-40F6-BFFF-C28C788290F3}"/>
    <dgm:cxn modelId="{FDF10995-142D-4326-A3E3-5A9BCBF2441F}" srcId="{68B562E7-DAA5-49A8-B60F-BDDD1E8F74D5}" destId="{4B5D5B10-C83A-4045-9290-2CD00C6E0133}" srcOrd="5" destOrd="0" parTransId="{8802DD32-0222-4BD2-9E32-AC4CA3328663}" sibTransId="{589A0490-0FA4-4AC4-87AE-A0A7AB303471}"/>
    <dgm:cxn modelId="{2FCE819A-8FFC-4101-BEE7-0E9E53A0BE0A}" type="presOf" srcId="{4127936E-6C30-4428-B8B8-0582D0300922}" destId="{219F36E3-BB92-4411-923C-AD727BC4108E}" srcOrd="0" destOrd="0" presId="urn:microsoft.com/office/officeart/2005/8/layout/default"/>
    <dgm:cxn modelId="{F2E5FC9B-87FC-48DC-B5F4-66D89863FD09}" srcId="{68B562E7-DAA5-49A8-B60F-BDDD1E8F74D5}" destId="{4127936E-6C30-4428-B8B8-0582D0300922}" srcOrd="3" destOrd="0" parTransId="{1E043710-8A89-4F25-994E-DD125220358D}" sibTransId="{A695EEF7-D63B-4A6A-A6E6-9D3DEEF8BC9F}"/>
    <dgm:cxn modelId="{97438FB5-73B5-48A6-955D-097026169D5B}" type="presOf" srcId="{8839C004-B12C-4663-AEE0-CFF66F857F56}" destId="{73272575-9E5B-40D3-920F-1400944B51F0}" srcOrd="0" destOrd="0" presId="urn:microsoft.com/office/officeart/2005/8/layout/default"/>
    <dgm:cxn modelId="{C0E3EEC3-7448-4ABA-85B4-9A3AD1C4EE6C}" srcId="{68B562E7-DAA5-49A8-B60F-BDDD1E8F74D5}" destId="{8839C004-B12C-4663-AEE0-CFF66F857F56}" srcOrd="1" destOrd="0" parTransId="{3734EE96-D6CF-4051-857F-CAED9017F82B}" sibTransId="{2845A992-0CA4-47B7-9B8F-AC4935175A5A}"/>
    <dgm:cxn modelId="{C15549CD-2861-4E5A-A5F4-10C4F0A72E9B}" type="presOf" srcId="{C4ACF74C-E61F-4957-B657-00E7C9C5049A}" destId="{7A2833CB-850E-483A-831B-699C3710FB6F}" srcOrd="0" destOrd="0" presId="urn:microsoft.com/office/officeart/2005/8/layout/default"/>
    <dgm:cxn modelId="{54CB0AD1-966B-47BF-B961-A17BA478B946}" type="presOf" srcId="{68B562E7-DAA5-49A8-B60F-BDDD1E8F74D5}" destId="{8EE419E9-E041-494D-B599-2D18C4802C6C}" srcOrd="0" destOrd="0" presId="urn:microsoft.com/office/officeart/2005/8/layout/default"/>
    <dgm:cxn modelId="{5039864D-C13B-4AF5-82ED-F6CC84CA5A28}" type="presParOf" srcId="{8EE419E9-E041-494D-B599-2D18C4802C6C}" destId="{7A2833CB-850E-483A-831B-699C3710FB6F}" srcOrd="0" destOrd="0" presId="urn:microsoft.com/office/officeart/2005/8/layout/default"/>
    <dgm:cxn modelId="{C39733BA-E394-4D6F-85C6-0B974EC1B388}" type="presParOf" srcId="{8EE419E9-E041-494D-B599-2D18C4802C6C}" destId="{D18E8127-0DE7-4A97-8F72-AAFA21E1536E}" srcOrd="1" destOrd="0" presId="urn:microsoft.com/office/officeart/2005/8/layout/default"/>
    <dgm:cxn modelId="{88799EF8-1CC5-46EB-AA17-19FD7707D252}" type="presParOf" srcId="{8EE419E9-E041-494D-B599-2D18C4802C6C}" destId="{73272575-9E5B-40D3-920F-1400944B51F0}" srcOrd="2" destOrd="0" presId="urn:microsoft.com/office/officeart/2005/8/layout/default"/>
    <dgm:cxn modelId="{3239869A-EA2C-45A0-B3F8-9B1F73BB49E4}" type="presParOf" srcId="{8EE419E9-E041-494D-B599-2D18C4802C6C}" destId="{AAC751D1-5E21-44BF-9608-B2C33755F5EF}" srcOrd="3" destOrd="0" presId="urn:microsoft.com/office/officeart/2005/8/layout/default"/>
    <dgm:cxn modelId="{AC67E76F-9888-4DBB-97CD-72D171561216}" type="presParOf" srcId="{8EE419E9-E041-494D-B599-2D18C4802C6C}" destId="{6C469CA8-F943-4F6B-B660-C0BB63D4D9AF}" srcOrd="4" destOrd="0" presId="urn:microsoft.com/office/officeart/2005/8/layout/default"/>
    <dgm:cxn modelId="{C0EB3BF9-AEF7-4623-A357-57C88622DCE6}" type="presParOf" srcId="{8EE419E9-E041-494D-B599-2D18C4802C6C}" destId="{F401D476-71F4-48CB-BC5B-4D3FD695EA92}" srcOrd="5" destOrd="0" presId="urn:microsoft.com/office/officeart/2005/8/layout/default"/>
    <dgm:cxn modelId="{E5F7B9B0-88F8-4E4C-80C4-3B2DCE7B1B61}" type="presParOf" srcId="{8EE419E9-E041-494D-B599-2D18C4802C6C}" destId="{219F36E3-BB92-4411-923C-AD727BC4108E}" srcOrd="6" destOrd="0" presId="urn:microsoft.com/office/officeart/2005/8/layout/default"/>
    <dgm:cxn modelId="{87F51FA0-8B04-40D7-AC26-34BC4C299F19}" type="presParOf" srcId="{8EE419E9-E041-494D-B599-2D18C4802C6C}" destId="{4FED9E15-7EDC-43E4-A620-B5DD59A4533E}" srcOrd="7" destOrd="0" presId="urn:microsoft.com/office/officeart/2005/8/layout/default"/>
    <dgm:cxn modelId="{512D8C1B-D61F-46E7-ABBF-224B35478CD0}" type="presParOf" srcId="{8EE419E9-E041-494D-B599-2D18C4802C6C}" destId="{2C1D51DB-FB30-43ED-A6DD-2ECD92BD0C52}" srcOrd="8" destOrd="0" presId="urn:microsoft.com/office/officeart/2005/8/layout/default"/>
    <dgm:cxn modelId="{C55544C7-0B7B-407D-A1C7-C1DC7C491129}" type="presParOf" srcId="{8EE419E9-E041-494D-B599-2D18C4802C6C}" destId="{580935C9-FBDC-4AC2-A269-FF6833DC53B2}" srcOrd="9" destOrd="0" presId="urn:microsoft.com/office/officeart/2005/8/layout/default"/>
    <dgm:cxn modelId="{19903DBB-8302-4824-8E8B-2C8531A2E843}" type="presParOf" srcId="{8EE419E9-E041-494D-B599-2D18C4802C6C}" destId="{F391E03F-2A08-4BD4-90C7-31BFA8D88F4F}"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027381-F6B3-4601-92DC-86155DDE49F2}"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en-US"/>
        </a:p>
      </dgm:t>
    </dgm:pt>
    <dgm:pt modelId="{845F1914-F318-450A-ACC7-5B36EF459B16}">
      <dgm:prSet phldrT="[Text]"/>
      <dgm:spPr/>
      <dgm:t>
        <a:bodyPr/>
        <a:lstStyle/>
        <a:p>
          <a:r>
            <a:rPr lang="en-US" dirty="0"/>
            <a:t>Project Managers, Executive Sponsors</a:t>
          </a:r>
        </a:p>
      </dgm:t>
    </dgm:pt>
    <dgm:pt modelId="{4E56C5C6-AABD-461D-8742-B0EDC45BF408}" type="parTrans" cxnId="{69A08BC3-3094-4B35-9986-A69B55360675}">
      <dgm:prSet/>
      <dgm:spPr/>
      <dgm:t>
        <a:bodyPr/>
        <a:lstStyle/>
        <a:p>
          <a:endParaRPr lang="en-US"/>
        </a:p>
      </dgm:t>
    </dgm:pt>
    <dgm:pt modelId="{9AB0223B-2D8C-44E7-BF70-4E029DF59648}" type="sibTrans" cxnId="{69A08BC3-3094-4B35-9986-A69B55360675}">
      <dgm:prSet/>
      <dgm:spPr/>
      <dgm:t>
        <a:bodyPr/>
        <a:lstStyle/>
        <a:p>
          <a:endParaRPr lang="en-US"/>
        </a:p>
      </dgm:t>
    </dgm:pt>
    <dgm:pt modelId="{46BBE16A-1631-44E3-AC44-FCB0BD9612FE}">
      <dgm:prSet phldrT="[Text]"/>
      <dgm:spPr/>
      <dgm:t>
        <a:bodyPr/>
        <a:lstStyle/>
        <a:p>
          <a:r>
            <a:rPr lang="en-US" dirty="0"/>
            <a:t>Prosci</a:t>
          </a:r>
          <a:r>
            <a:rPr lang="en-US" b="0" i="0" dirty="0">
              <a:effectLst/>
              <a:latin typeface="Gotham SSm 4r"/>
            </a:rPr>
            <a:t>®</a:t>
          </a:r>
          <a:endParaRPr lang="en-US" dirty="0"/>
        </a:p>
      </dgm:t>
    </dgm:pt>
    <dgm:pt modelId="{EB7BABA5-768C-437F-8A15-A3F4F1EB6975}" type="parTrans" cxnId="{EDDEC0D4-767B-4A3A-B6A2-EF6EDFED6031}">
      <dgm:prSet/>
      <dgm:spPr/>
      <dgm:t>
        <a:bodyPr/>
        <a:lstStyle/>
        <a:p>
          <a:endParaRPr lang="en-US"/>
        </a:p>
      </dgm:t>
    </dgm:pt>
    <dgm:pt modelId="{0AE37F3F-E321-4E88-8EB1-913E0C84C3F9}" type="sibTrans" cxnId="{EDDEC0D4-767B-4A3A-B6A2-EF6EDFED6031}">
      <dgm:prSet/>
      <dgm:spPr/>
      <dgm:t>
        <a:bodyPr/>
        <a:lstStyle/>
        <a:p>
          <a:endParaRPr lang="en-US"/>
        </a:p>
      </dgm:t>
    </dgm:pt>
    <dgm:pt modelId="{9684C2A3-8584-471C-9125-A21E4F0D1483}">
      <dgm:prSet phldrT="[Text]"/>
      <dgm:spPr/>
      <dgm:t>
        <a:bodyPr/>
        <a:lstStyle/>
        <a:p>
          <a:r>
            <a:rPr lang="en-US" dirty="0"/>
            <a:t>Change Management Methodology – Certified Practitioners</a:t>
          </a:r>
        </a:p>
      </dgm:t>
    </dgm:pt>
    <dgm:pt modelId="{8BB94624-5749-4621-A73E-A6F2EF788ED6}" type="parTrans" cxnId="{23ED495B-52AC-4B7E-8FDE-D48527178F34}">
      <dgm:prSet/>
      <dgm:spPr/>
      <dgm:t>
        <a:bodyPr/>
        <a:lstStyle/>
        <a:p>
          <a:endParaRPr lang="en-US"/>
        </a:p>
      </dgm:t>
    </dgm:pt>
    <dgm:pt modelId="{B9E23AC2-E45E-4146-9F10-FF28D56BBEDD}" type="sibTrans" cxnId="{23ED495B-52AC-4B7E-8FDE-D48527178F34}">
      <dgm:prSet/>
      <dgm:spPr/>
      <dgm:t>
        <a:bodyPr/>
        <a:lstStyle/>
        <a:p>
          <a:endParaRPr lang="en-US"/>
        </a:p>
      </dgm:t>
    </dgm:pt>
    <dgm:pt modelId="{DB38D999-D309-4F58-B942-D59696591060}">
      <dgm:prSet phldrT="[Text]"/>
      <dgm:spPr>
        <a:solidFill>
          <a:srgbClr val="FFCD00"/>
        </a:solidFill>
      </dgm:spPr>
      <dgm:t>
        <a:bodyPr/>
        <a:lstStyle/>
        <a:p>
          <a:r>
            <a:rPr lang="en-US" dirty="0"/>
            <a:t>Training</a:t>
          </a:r>
        </a:p>
      </dgm:t>
    </dgm:pt>
    <dgm:pt modelId="{3BC80AEA-FE71-4CB9-A3B1-D7FA20E634A9}" type="parTrans" cxnId="{DD1860CF-1C8E-432A-B793-11F066D84359}">
      <dgm:prSet/>
      <dgm:spPr/>
      <dgm:t>
        <a:bodyPr/>
        <a:lstStyle/>
        <a:p>
          <a:endParaRPr lang="en-US"/>
        </a:p>
      </dgm:t>
    </dgm:pt>
    <dgm:pt modelId="{1DEF2144-D25E-4C46-997F-DA68194748DE}" type="sibTrans" cxnId="{DD1860CF-1C8E-432A-B793-11F066D84359}">
      <dgm:prSet/>
      <dgm:spPr/>
      <dgm:t>
        <a:bodyPr/>
        <a:lstStyle/>
        <a:p>
          <a:endParaRPr lang="en-US"/>
        </a:p>
      </dgm:t>
    </dgm:pt>
    <dgm:pt modelId="{1A9D1E4A-944E-4A15-8DF9-904AE030E70F}">
      <dgm:prSet phldrT="[Text]"/>
      <dgm:spPr/>
      <dgm:t>
        <a:bodyPr/>
        <a:lstStyle/>
        <a:p>
          <a:r>
            <a:rPr lang="en-US" dirty="0"/>
            <a:t>Certification – 3-day</a:t>
          </a:r>
        </a:p>
      </dgm:t>
    </dgm:pt>
    <dgm:pt modelId="{B880609F-292D-4872-8542-ECA2EA12751A}" type="parTrans" cxnId="{E80202F2-39EF-4761-8838-D07257C6F902}">
      <dgm:prSet/>
      <dgm:spPr/>
      <dgm:t>
        <a:bodyPr/>
        <a:lstStyle/>
        <a:p>
          <a:endParaRPr lang="en-US"/>
        </a:p>
      </dgm:t>
    </dgm:pt>
    <dgm:pt modelId="{14879FE7-3417-4F08-A11A-93B9C5F82750}" type="sibTrans" cxnId="{E80202F2-39EF-4761-8838-D07257C6F902}">
      <dgm:prSet/>
      <dgm:spPr/>
      <dgm:t>
        <a:bodyPr/>
        <a:lstStyle/>
        <a:p>
          <a:endParaRPr lang="en-US"/>
        </a:p>
      </dgm:t>
    </dgm:pt>
    <dgm:pt modelId="{48E55706-A457-4941-9A09-6C1D11121701}">
      <dgm:prSet phldrT="[Text]"/>
      <dgm:spPr/>
      <dgm:t>
        <a:bodyPr/>
        <a:lstStyle/>
        <a:p>
          <a:r>
            <a:rPr lang="en-US" dirty="0"/>
            <a:t>Other – Role-based</a:t>
          </a:r>
        </a:p>
      </dgm:t>
    </dgm:pt>
    <dgm:pt modelId="{B62B0493-AC69-4B8D-B28D-8F73D38C017E}" type="parTrans" cxnId="{77FA01B2-4C82-40A6-BD0E-B78D112E9AA7}">
      <dgm:prSet/>
      <dgm:spPr/>
      <dgm:t>
        <a:bodyPr/>
        <a:lstStyle/>
        <a:p>
          <a:endParaRPr lang="en-US"/>
        </a:p>
      </dgm:t>
    </dgm:pt>
    <dgm:pt modelId="{2ADEE3A0-F5C4-4D73-9718-0DCA4A8994D7}" type="sibTrans" cxnId="{77FA01B2-4C82-40A6-BD0E-B78D112E9AA7}">
      <dgm:prSet/>
      <dgm:spPr/>
      <dgm:t>
        <a:bodyPr/>
        <a:lstStyle/>
        <a:p>
          <a:endParaRPr lang="en-US"/>
        </a:p>
      </dgm:t>
    </dgm:pt>
    <dgm:pt modelId="{77916547-96A2-46C9-9104-349E85912CA5}">
      <dgm:prSet phldrT="[Text]"/>
      <dgm:spPr>
        <a:solidFill>
          <a:srgbClr val="C8102E"/>
        </a:solidFill>
      </dgm:spPr>
      <dgm:t>
        <a:bodyPr/>
        <a:lstStyle/>
        <a:p>
          <a:r>
            <a:rPr lang="en-US" dirty="0"/>
            <a:t>Partner</a:t>
          </a:r>
        </a:p>
      </dgm:t>
    </dgm:pt>
    <dgm:pt modelId="{02AA7DC8-2885-41C6-8C12-D4FA9E5A2CB6}" type="sibTrans" cxnId="{EA95646D-753C-46CC-BE80-92D76038CECC}">
      <dgm:prSet/>
      <dgm:spPr/>
      <dgm:t>
        <a:bodyPr/>
        <a:lstStyle/>
        <a:p>
          <a:endParaRPr lang="en-US"/>
        </a:p>
      </dgm:t>
    </dgm:pt>
    <dgm:pt modelId="{8E6E89B0-0A22-486B-8E5E-05923FF909E1}" type="parTrans" cxnId="{EA95646D-753C-46CC-BE80-92D76038CECC}">
      <dgm:prSet/>
      <dgm:spPr/>
      <dgm:t>
        <a:bodyPr/>
        <a:lstStyle/>
        <a:p>
          <a:endParaRPr lang="en-US"/>
        </a:p>
      </dgm:t>
    </dgm:pt>
    <dgm:pt modelId="{721B1ACC-C319-4A6A-A3E2-6DA2DF913231}">
      <dgm:prSet phldrT="[Text]"/>
      <dgm:spPr/>
      <dgm:t>
        <a:bodyPr/>
        <a:lstStyle/>
        <a:p>
          <a:r>
            <a:rPr lang="en-US" dirty="0"/>
            <a:t>Change Management Network</a:t>
          </a:r>
        </a:p>
      </dgm:t>
    </dgm:pt>
    <dgm:pt modelId="{127CFF3B-4C19-4314-B107-C092BC529022}" type="parTrans" cxnId="{CE6BA45E-00C2-47CF-BABB-82E43FF418C8}">
      <dgm:prSet/>
      <dgm:spPr/>
      <dgm:t>
        <a:bodyPr/>
        <a:lstStyle/>
        <a:p>
          <a:endParaRPr lang="en-US"/>
        </a:p>
      </dgm:t>
    </dgm:pt>
    <dgm:pt modelId="{18BD12FF-F7A9-4B27-A336-3A1E49FA5F09}" type="sibTrans" cxnId="{CE6BA45E-00C2-47CF-BABB-82E43FF418C8}">
      <dgm:prSet/>
      <dgm:spPr/>
      <dgm:t>
        <a:bodyPr/>
        <a:lstStyle/>
        <a:p>
          <a:endParaRPr lang="en-US"/>
        </a:p>
      </dgm:t>
    </dgm:pt>
    <dgm:pt modelId="{5EBC6B7D-6304-41DC-A424-BFD6C56FECCE}">
      <dgm:prSet/>
      <dgm:spPr/>
      <dgm:t>
        <a:bodyPr/>
        <a:lstStyle/>
        <a:p>
          <a:r>
            <a:rPr lang="en-US" dirty="0"/>
            <a:t>Structured Approach, Tools, Assessments</a:t>
          </a:r>
        </a:p>
      </dgm:t>
    </dgm:pt>
    <dgm:pt modelId="{B1F471BE-14C4-4237-9F84-A223A72EA54E}" type="parTrans" cxnId="{E5259E2B-EDBA-4A76-B8D9-A4C147017ACD}">
      <dgm:prSet/>
      <dgm:spPr/>
      <dgm:t>
        <a:bodyPr/>
        <a:lstStyle/>
        <a:p>
          <a:endParaRPr lang="en-US"/>
        </a:p>
      </dgm:t>
    </dgm:pt>
    <dgm:pt modelId="{0D89D6B9-C72F-43EB-9710-B1A9CC6578DB}" type="sibTrans" cxnId="{E5259E2B-EDBA-4A76-B8D9-A4C147017ACD}">
      <dgm:prSet/>
      <dgm:spPr/>
      <dgm:t>
        <a:bodyPr/>
        <a:lstStyle/>
        <a:p>
          <a:endParaRPr lang="en-US"/>
        </a:p>
      </dgm:t>
    </dgm:pt>
    <dgm:pt modelId="{E471A769-E926-49C1-BDC2-0BC2928E24D2}" type="pres">
      <dgm:prSet presAssocID="{C8027381-F6B3-4601-92DC-86155DDE49F2}" presName="Name0" presStyleCnt="0">
        <dgm:presLayoutVars>
          <dgm:dir/>
          <dgm:animLvl val="lvl"/>
          <dgm:resizeHandles val="exact"/>
        </dgm:presLayoutVars>
      </dgm:prSet>
      <dgm:spPr/>
    </dgm:pt>
    <dgm:pt modelId="{81756DCD-E3C9-4208-939D-9C395F29983E}" type="pres">
      <dgm:prSet presAssocID="{77916547-96A2-46C9-9104-349E85912CA5}" presName="linNode" presStyleCnt="0"/>
      <dgm:spPr/>
    </dgm:pt>
    <dgm:pt modelId="{E6C16A32-DC3D-4F6E-A596-455382C445C4}" type="pres">
      <dgm:prSet presAssocID="{77916547-96A2-46C9-9104-349E85912CA5}" presName="parentText" presStyleLbl="node1" presStyleIdx="0" presStyleCnt="3">
        <dgm:presLayoutVars>
          <dgm:chMax val="1"/>
          <dgm:bulletEnabled val="1"/>
        </dgm:presLayoutVars>
      </dgm:prSet>
      <dgm:spPr/>
    </dgm:pt>
    <dgm:pt modelId="{C212B000-A2EB-4F72-B3E2-88111DA5CBDD}" type="pres">
      <dgm:prSet presAssocID="{77916547-96A2-46C9-9104-349E85912CA5}" presName="descendantText" presStyleLbl="alignAccFollowNode1" presStyleIdx="0" presStyleCnt="3">
        <dgm:presLayoutVars>
          <dgm:bulletEnabled val="1"/>
        </dgm:presLayoutVars>
      </dgm:prSet>
      <dgm:spPr/>
    </dgm:pt>
    <dgm:pt modelId="{C540E94D-52C1-4C0B-9D21-9ABE140FE7A7}" type="pres">
      <dgm:prSet presAssocID="{02AA7DC8-2885-41C6-8C12-D4FA9E5A2CB6}" presName="sp" presStyleCnt="0"/>
      <dgm:spPr/>
    </dgm:pt>
    <dgm:pt modelId="{11065E3F-79C0-4E7B-B4B1-DA942E1ACA34}" type="pres">
      <dgm:prSet presAssocID="{46BBE16A-1631-44E3-AC44-FCB0BD9612FE}" presName="linNode" presStyleCnt="0"/>
      <dgm:spPr/>
    </dgm:pt>
    <dgm:pt modelId="{AB8CC05A-E71E-4B34-8DB9-F73E1EC090D2}" type="pres">
      <dgm:prSet presAssocID="{46BBE16A-1631-44E3-AC44-FCB0BD9612FE}" presName="parentText" presStyleLbl="node1" presStyleIdx="1" presStyleCnt="3">
        <dgm:presLayoutVars>
          <dgm:chMax val="1"/>
          <dgm:bulletEnabled val="1"/>
        </dgm:presLayoutVars>
      </dgm:prSet>
      <dgm:spPr/>
    </dgm:pt>
    <dgm:pt modelId="{79AA523B-5632-41B0-A7DF-547C09D0B52B}" type="pres">
      <dgm:prSet presAssocID="{46BBE16A-1631-44E3-AC44-FCB0BD9612FE}" presName="descendantText" presStyleLbl="alignAccFollowNode1" presStyleIdx="1" presStyleCnt="3">
        <dgm:presLayoutVars>
          <dgm:bulletEnabled val="1"/>
        </dgm:presLayoutVars>
      </dgm:prSet>
      <dgm:spPr/>
    </dgm:pt>
    <dgm:pt modelId="{242B680D-9687-4805-A2C0-28096B2E00AD}" type="pres">
      <dgm:prSet presAssocID="{0AE37F3F-E321-4E88-8EB1-913E0C84C3F9}" presName="sp" presStyleCnt="0"/>
      <dgm:spPr/>
    </dgm:pt>
    <dgm:pt modelId="{61B8E522-0E04-492F-A504-B5A97AF348FE}" type="pres">
      <dgm:prSet presAssocID="{DB38D999-D309-4F58-B942-D59696591060}" presName="linNode" presStyleCnt="0"/>
      <dgm:spPr/>
    </dgm:pt>
    <dgm:pt modelId="{71A3CFF6-7E57-4FC8-8B3B-F72246D5F272}" type="pres">
      <dgm:prSet presAssocID="{DB38D999-D309-4F58-B942-D59696591060}" presName="parentText" presStyleLbl="node1" presStyleIdx="2" presStyleCnt="3">
        <dgm:presLayoutVars>
          <dgm:chMax val="1"/>
          <dgm:bulletEnabled val="1"/>
        </dgm:presLayoutVars>
      </dgm:prSet>
      <dgm:spPr/>
    </dgm:pt>
    <dgm:pt modelId="{CF1EFCA4-6FF1-40CE-9062-19C47246B5B0}" type="pres">
      <dgm:prSet presAssocID="{DB38D999-D309-4F58-B942-D59696591060}" presName="descendantText" presStyleLbl="alignAccFollowNode1" presStyleIdx="2" presStyleCnt="3">
        <dgm:presLayoutVars>
          <dgm:bulletEnabled val="1"/>
        </dgm:presLayoutVars>
      </dgm:prSet>
      <dgm:spPr/>
    </dgm:pt>
  </dgm:ptLst>
  <dgm:cxnLst>
    <dgm:cxn modelId="{E5259E2B-EDBA-4A76-B8D9-A4C147017ACD}" srcId="{46BBE16A-1631-44E3-AC44-FCB0BD9612FE}" destId="{5EBC6B7D-6304-41DC-A424-BFD6C56FECCE}" srcOrd="1" destOrd="0" parTransId="{B1F471BE-14C4-4237-9F84-A223A72EA54E}" sibTransId="{0D89D6B9-C72F-43EB-9710-B1A9CC6578DB}"/>
    <dgm:cxn modelId="{31648E36-4C4E-4B94-888F-BE3033026D1A}" type="presOf" srcId="{DB38D999-D309-4F58-B942-D59696591060}" destId="{71A3CFF6-7E57-4FC8-8B3B-F72246D5F272}" srcOrd="0" destOrd="0" presId="urn:microsoft.com/office/officeart/2005/8/layout/vList5"/>
    <dgm:cxn modelId="{23ED495B-52AC-4B7E-8FDE-D48527178F34}" srcId="{46BBE16A-1631-44E3-AC44-FCB0BD9612FE}" destId="{9684C2A3-8584-471C-9125-A21E4F0D1483}" srcOrd="0" destOrd="0" parTransId="{8BB94624-5749-4621-A73E-A6F2EF788ED6}" sibTransId="{B9E23AC2-E45E-4146-9F10-FF28D56BBEDD}"/>
    <dgm:cxn modelId="{CE6BA45E-00C2-47CF-BABB-82E43FF418C8}" srcId="{77916547-96A2-46C9-9104-349E85912CA5}" destId="{721B1ACC-C319-4A6A-A3E2-6DA2DF913231}" srcOrd="1" destOrd="0" parTransId="{127CFF3B-4C19-4314-B107-C092BC529022}" sibTransId="{18BD12FF-F7A9-4B27-A336-3A1E49FA5F09}"/>
    <dgm:cxn modelId="{EA95646D-753C-46CC-BE80-92D76038CECC}" srcId="{C8027381-F6B3-4601-92DC-86155DDE49F2}" destId="{77916547-96A2-46C9-9104-349E85912CA5}" srcOrd="0" destOrd="0" parTransId="{8E6E89B0-0A22-486B-8E5E-05923FF909E1}" sibTransId="{02AA7DC8-2885-41C6-8C12-D4FA9E5A2CB6}"/>
    <dgm:cxn modelId="{E02A158D-5EC0-48DF-8C07-D1062807F38E}" type="presOf" srcId="{5EBC6B7D-6304-41DC-A424-BFD6C56FECCE}" destId="{79AA523B-5632-41B0-A7DF-547C09D0B52B}" srcOrd="0" destOrd="1" presId="urn:microsoft.com/office/officeart/2005/8/layout/vList5"/>
    <dgm:cxn modelId="{65E3F098-BB82-40AD-8D3A-34CA6A8D5B09}" type="presOf" srcId="{48E55706-A457-4941-9A09-6C1D11121701}" destId="{CF1EFCA4-6FF1-40CE-9062-19C47246B5B0}" srcOrd="0" destOrd="1" presId="urn:microsoft.com/office/officeart/2005/8/layout/vList5"/>
    <dgm:cxn modelId="{A03378AF-215F-44E4-AA26-869663379A5C}" type="presOf" srcId="{46BBE16A-1631-44E3-AC44-FCB0BD9612FE}" destId="{AB8CC05A-E71E-4B34-8DB9-F73E1EC090D2}" srcOrd="0" destOrd="0" presId="urn:microsoft.com/office/officeart/2005/8/layout/vList5"/>
    <dgm:cxn modelId="{9779CBAF-26DD-418B-AB12-87B2BC9CDD39}" type="presOf" srcId="{77916547-96A2-46C9-9104-349E85912CA5}" destId="{E6C16A32-DC3D-4F6E-A596-455382C445C4}" srcOrd="0" destOrd="0" presId="urn:microsoft.com/office/officeart/2005/8/layout/vList5"/>
    <dgm:cxn modelId="{77FA01B2-4C82-40A6-BD0E-B78D112E9AA7}" srcId="{DB38D999-D309-4F58-B942-D59696591060}" destId="{48E55706-A457-4941-9A09-6C1D11121701}" srcOrd="1" destOrd="0" parTransId="{B62B0493-AC69-4B8D-B28D-8F73D38C017E}" sibTransId="{2ADEE3A0-F5C4-4D73-9718-0DCA4A8994D7}"/>
    <dgm:cxn modelId="{C22280B2-E274-4DA9-BBE1-7BB52A5C9077}" type="presOf" srcId="{845F1914-F318-450A-ACC7-5B36EF459B16}" destId="{C212B000-A2EB-4F72-B3E2-88111DA5CBDD}" srcOrd="0" destOrd="0" presId="urn:microsoft.com/office/officeart/2005/8/layout/vList5"/>
    <dgm:cxn modelId="{69A08BC3-3094-4B35-9986-A69B55360675}" srcId="{77916547-96A2-46C9-9104-349E85912CA5}" destId="{845F1914-F318-450A-ACC7-5B36EF459B16}" srcOrd="0" destOrd="0" parTransId="{4E56C5C6-AABD-461D-8742-B0EDC45BF408}" sibTransId="{9AB0223B-2D8C-44E7-BF70-4E029DF59648}"/>
    <dgm:cxn modelId="{00FABFC9-937F-4749-80C2-5ADB0075B19B}" type="presOf" srcId="{9684C2A3-8584-471C-9125-A21E4F0D1483}" destId="{79AA523B-5632-41B0-A7DF-547C09D0B52B}" srcOrd="0" destOrd="0" presId="urn:microsoft.com/office/officeart/2005/8/layout/vList5"/>
    <dgm:cxn modelId="{7EA171CC-6896-4EF3-822D-E1470C9D19EF}" type="presOf" srcId="{1A9D1E4A-944E-4A15-8DF9-904AE030E70F}" destId="{CF1EFCA4-6FF1-40CE-9062-19C47246B5B0}" srcOrd="0" destOrd="0" presId="urn:microsoft.com/office/officeart/2005/8/layout/vList5"/>
    <dgm:cxn modelId="{DD1860CF-1C8E-432A-B793-11F066D84359}" srcId="{C8027381-F6B3-4601-92DC-86155DDE49F2}" destId="{DB38D999-D309-4F58-B942-D59696591060}" srcOrd="2" destOrd="0" parTransId="{3BC80AEA-FE71-4CB9-A3B1-D7FA20E634A9}" sibTransId="{1DEF2144-D25E-4C46-997F-DA68194748DE}"/>
    <dgm:cxn modelId="{EDDEC0D4-767B-4A3A-B6A2-EF6EDFED6031}" srcId="{C8027381-F6B3-4601-92DC-86155DDE49F2}" destId="{46BBE16A-1631-44E3-AC44-FCB0BD9612FE}" srcOrd="1" destOrd="0" parTransId="{EB7BABA5-768C-437F-8A15-A3F4F1EB6975}" sibTransId="{0AE37F3F-E321-4E88-8EB1-913E0C84C3F9}"/>
    <dgm:cxn modelId="{ACB162DF-7014-47EB-B62F-9295F5E92E93}" type="presOf" srcId="{721B1ACC-C319-4A6A-A3E2-6DA2DF913231}" destId="{C212B000-A2EB-4F72-B3E2-88111DA5CBDD}" srcOrd="0" destOrd="1" presId="urn:microsoft.com/office/officeart/2005/8/layout/vList5"/>
    <dgm:cxn modelId="{A3B11BE4-7C25-4DF2-B604-97D7DDFEB0EC}" type="presOf" srcId="{C8027381-F6B3-4601-92DC-86155DDE49F2}" destId="{E471A769-E926-49C1-BDC2-0BC2928E24D2}" srcOrd="0" destOrd="0" presId="urn:microsoft.com/office/officeart/2005/8/layout/vList5"/>
    <dgm:cxn modelId="{E80202F2-39EF-4761-8838-D07257C6F902}" srcId="{DB38D999-D309-4F58-B942-D59696591060}" destId="{1A9D1E4A-944E-4A15-8DF9-904AE030E70F}" srcOrd="0" destOrd="0" parTransId="{B880609F-292D-4872-8542-ECA2EA12751A}" sibTransId="{14879FE7-3417-4F08-A11A-93B9C5F82750}"/>
    <dgm:cxn modelId="{6841DE5F-6C8C-45BA-B984-0C4B321C5399}" type="presParOf" srcId="{E471A769-E926-49C1-BDC2-0BC2928E24D2}" destId="{81756DCD-E3C9-4208-939D-9C395F29983E}" srcOrd="0" destOrd="0" presId="urn:microsoft.com/office/officeart/2005/8/layout/vList5"/>
    <dgm:cxn modelId="{601BB70E-FDE7-4B8D-9921-F5344350D2C5}" type="presParOf" srcId="{81756DCD-E3C9-4208-939D-9C395F29983E}" destId="{E6C16A32-DC3D-4F6E-A596-455382C445C4}" srcOrd="0" destOrd="0" presId="urn:microsoft.com/office/officeart/2005/8/layout/vList5"/>
    <dgm:cxn modelId="{63143E38-6100-4117-BDCA-11A4B418FF6D}" type="presParOf" srcId="{81756DCD-E3C9-4208-939D-9C395F29983E}" destId="{C212B000-A2EB-4F72-B3E2-88111DA5CBDD}" srcOrd="1" destOrd="0" presId="urn:microsoft.com/office/officeart/2005/8/layout/vList5"/>
    <dgm:cxn modelId="{445D4337-24D0-4F83-B212-5474156FAACD}" type="presParOf" srcId="{E471A769-E926-49C1-BDC2-0BC2928E24D2}" destId="{C540E94D-52C1-4C0B-9D21-9ABE140FE7A7}" srcOrd="1" destOrd="0" presId="urn:microsoft.com/office/officeart/2005/8/layout/vList5"/>
    <dgm:cxn modelId="{7D1C31B0-A798-4618-A3DF-5DD40F4EFA71}" type="presParOf" srcId="{E471A769-E926-49C1-BDC2-0BC2928E24D2}" destId="{11065E3F-79C0-4E7B-B4B1-DA942E1ACA34}" srcOrd="2" destOrd="0" presId="urn:microsoft.com/office/officeart/2005/8/layout/vList5"/>
    <dgm:cxn modelId="{C015E94E-F4EA-4816-BC65-CA12FD9BEB61}" type="presParOf" srcId="{11065E3F-79C0-4E7B-B4B1-DA942E1ACA34}" destId="{AB8CC05A-E71E-4B34-8DB9-F73E1EC090D2}" srcOrd="0" destOrd="0" presId="urn:microsoft.com/office/officeart/2005/8/layout/vList5"/>
    <dgm:cxn modelId="{A5E57D38-C2AC-4D61-B16E-F8E1C3BEE9B7}" type="presParOf" srcId="{11065E3F-79C0-4E7B-B4B1-DA942E1ACA34}" destId="{79AA523B-5632-41B0-A7DF-547C09D0B52B}" srcOrd="1" destOrd="0" presId="urn:microsoft.com/office/officeart/2005/8/layout/vList5"/>
    <dgm:cxn modelId="{80A25DF9-5CC8-44F3-8707-74C51267B9A9}" type="presParOf" srcId="{E471A769-E926-49C1-BDC2-0BC2928E24D2}" destId="{242B680D-9687-4805-A2C0-28096B2E00AD}" srcOrd="3" destOrd="0" presId="urn:microsoft.com/office/officeart/2005/8/layout/vList5"/>
    <dgm:cxn modelId="{59A3BE76-D411-4F02-89E0-BD64E35A7F24}" type="presParOf" srcId="{E471A769-E926-49C1-BDC2-0BC2928E24D2}" destId="{61B8E522-0E04-492F-A504-B5A97AF348FE}" srcOrd="4" destOrd="0" presId="urn:microsoft.com/office/officeart/2005/8/layout/vList5"/>
    <dgm:cxn modelId="{846ABE4B-0C10-4951-BFAE-AF1CFC8E0769}" type="presParOf" srcId="{61B8E522-0E04-492F-A504-B5A97AF348FE}" destId="{71A3CFF6-7E57-4FC8-8B3B-F72246D5F272}" srcOrd="0" destOrd="0" presId="urn:microsoft.com/office/officeart/2005/8/layout/vList5"/>
    <dgm:cxn modelId="{C9F07FD1-9893-407C-9181-6B3F322CFE90}" type="presParOf" srcId="{61B8E522-0E04-492F-A504-B5A97AF348FE}" destId="{CF1EFCA4-6FF1-40CE-9062-19C47246B5B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05D37-62BA-4158-9890-F221CF96EC7E}">
      <dsp:nvSpPr>
        <dsp:cNvPr id="0" name=""/>
        <dsp:cNvSpPr/>
      </dsp:nvSpPr>
      <dsp:spPr>
        <a:xfrm>
          <a:off x="5853840" y="582185"/>
          <a:ext cx="110667" cy="484831"/>
        </a:xfrm>
        <a:custGeom>
          <a:avLst/>
          <a:gdLst/>
          <a:ahLst/>
          <a:cxnLst/>
          <a:rect l="0" t="0" r="0" b="0"/>
          <a:pathLst>
            <a:path>
              <a:moveTo>
                <a:pt x="0" y="0"/>
              </a:moveTo>
              <a:lnTo>
                <a:pt x="0" y="484831"/>
              </a:lnTo>
              <a:lnTo>
                <a:pt x="110667" y="48483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FDF953-FFC7-4BEB-8616-296601E0C269}">
      <dsp:nvSpPr>
        <dsp:cNvPr id="0" name=""/>
        <dsp:cNvSpPr/>
      </dsp:nvSpPr>
      <dsp:spPr>
        <a:xfrm>
          <a:off x="5743172" y="582185"/>
          <a:ext cx="110667" cy="581133"/>
        </a:xfrm>
        <a:custGeom>
          <a:avLst/>
          <a:gdLst/>
          <a:ahLst/>
          <a:cxnLst/>
          <a:rect l="0" t="0" r="0" b="0"/>
          <a:pathLst>
            <a:path>
              <a:moveTo>
                <a:pt x="110667" y="0"/>
              </a:moveTo>
              <a:lnTo>
                <a:pt x="110667" y="581133"/>
              </a:lnTo>
              <a:lnTo>
                <a:pt x="0" y="58113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155569-1982-4672-AB26-E97532025229}">
      <dsp:nvSpPr>
        <dsp:cNvPr id="0" name=""/>
        <dsp:cNvSpPr/>
      </dsp:nvSpPr>
      <dsp:spPr>
        <a:xfrm>
          <a:off x="9895856" y="2271442"/>
          <a:ext cx="158097" cy="1233157"/>
        </a:xfrm>
        <a:custGeom>
          <a:avLst/>
          <a:gdLst/>
          <a:ahLst/>
          <a:cxnLst/>
          <a:rect l="0" t="0" r="0" b="0"/>
          <a:pathLst>
            <a:path>
              <a:moveTo>
                <a:pt x="0" y="0"/>
              </a:moveTo>
              <a:lnTo>
                <a:pt x="0" y="1233157"/>
              </a:lnTo>
              <a:lnTo>
                <a:pt x="158097" y="123315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27CCCF-5AAE-46B5-883C-0A452C12E1E5}">
      <dsp:nvSpPr>
        <dsp:cNvPr id="0" name=""/>
        <dsp:cNvSpPr/>
      </dsp:nvSpPr>
      <dsp:spPr>
        <a:xfrm>
          <a:off x="9895856" y="2271442"/>
          <a:ext cx="158097" cy="484831"/>
        </a:xfrm>
        <a:custGeom>
          <a:avLst/>
          <a:gdLst/>
          <a:ahLst/>
          <a:cxnLst/>
          <a:rect l="0" t="0" r="0" b="0"/>
          <a:pathLst>
            <a:path>
              <a:moveTo>
                <a:pt x="0" y="0"/>
              </a:moveTo>
              <a:lnTo>
                <a:pt x="0" y="484831"/>
              </a:lnTo>
              <a:lnTo>
                <a:pt x="158097" y="48483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199E75-2BBD-40C1-9324-3CA6E9897989}">
      <dsp:nvSpPr>
        <dsp:cNvPr id="0" name=""/>
        <dsp:cNvSpPr/>
      </dsp:nvSpPr>
      <dsp:spPr>
        <a:xfrm>
          <a:off x="5853840" y="582185"/>
          <a:ext cx="4463608" cy="1162266"/>
        </a:xfrm>
        <a:custGeom>
          <a:avLst/>
          <a:gdLst/>
          <a:ahLst/>
          <a:cxnLst/>
          <a:rect l="0" t="0" r="0" b="0"/>
          <a:pathLst>
            <a:path>
              <a:moveTo>
                <a:pt x="0" y="0"/>
              </a:moveTo>
              <a:lnTo>
                <a:pt x="0" y="1051598"/>
              </a:lnTo>
              <a:lnTo>
                <a:pt x="4463608" y="1051598"/>
              </a:lnTo>
              <a:lnTo>
                <a:pt x="4463608" y="116226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7CF763-F9F6-4A40-AC7B-B75195899DDB}">
      <dsp:nvSpPr>
        <dsp:cNvPr id="0" name=""/>
        <dsp:cNvSpPr/>
      </dsp:nvSpPr>
      <dsp:spPr>
        <a:xfrm>
          <a:off x="8620539" y="2271442"/>
          <a:ext cx="158097" cy="3478136"/>
        </a:xfrm>
        <a:custGeom>
          <a:avLst/>
          <a:gdLst/>
          <a:ahLst/>
          <a:cxnLst/>
          <a:rect l="0" t="0" r="0" b="0"/>
          <a:pathLst>
            <a:path>
              <a:moveTo>
                <a:pt x="0" y="0"/>
              </a:moveTo>
              <a:lnTo>
                <a:pt x="0" y="3478136"/>
              </a:lnTo>
              <a:lnTo>
                <a:pt x="158097" y="347813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D84F03-4550-47DA-8466-999A166AEEE4}">
      <dsp:nvSpPr>
        <dsp:cNvPr id="0" name=""/>
        <dsp:cNvSpPr/>
      </dsp:nvSpPr>
      <dsp:spPr>
        <a:xfrm>
          <a:off x="8620539" y="2271442"/>
          <a:ext cx="158097" cy="2729810"/>
        </a:xfrm>
        <a:custGeom>
          <a:avLst/>
          <a:gdLst/>
          <a:ahLst/>
          <a:cxnLst/>
          <a:rect l="0" t="0" r="0" b="0"/>
          <a:pathLst>
            <a:path>
              <a:moveTo>
                <a:pt x="0" y="0"/>
              </a:moveTo>
              <a:lnTo>
                <a:pt x="0" y="2729810"/>
              </a:lnTo>
              <a:lnTo>
                <a:pt x="158097" y="272981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FAAD13-D14C-44DC-A295-C24DFE70138C}">
      <dsp:nvSpPr>
        <dsp:cNvPr id="0" name=""/>
        <dsp:cNvSpPr/>
      </dsp:nvSpPr>
      <dsp:spPr>
        <a:xfrm>
          <a:off x="8620539" y="2271442"/>
          <a:ext cx="158097" cy="1981483"/>
        </a:xfrm>
        <a:custGeom>
          <a:avLst/>
          <a:gdLst/>
          <a:ahLst/>
          <a:cxnLst/>
          <a:rect l="0" t="0" r="0" b="0"/>
          <a:pathLst>
            <a:path>
              <a:moveTo>
                <a:pt x="0" y="0"/>
              </a:moveTo>
              <a:lnTo>
                <a:pt x="0" y="1981483"/>
              </a:lnTo>
              <a:lnTo>
                <a:pt x="158097" y="198148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328F27-BF36-4BBB-84A5-046BB1A9426D}">
      <dsp:nvSpPr>
        <dsp:cNvPr id="0" name=""/>
        <dsp:cNvSpPr/>
      </dsp:nvSpPr>
      <dsp:spPr>
        <a:xfrm>
          <a:off x="8620539" y="2271442"/>
          <a:ext cx="158097" cy="1233157"/>
        </a:xfrm>
        <a:custGeom>
          <a:avLst/>
          <a:gdLst/>
          <a:ahLst/>
          <a:cxnLst/>
          <a:rect l="0" t="0" r="0" b="0"/>
          <a:pathLst>
            <a:path>
              <a:moveTo>
                <a:pt x="0" y="0"/>
              </a:moveTo>
              <a:lnTo>
                <a:pt x="0" y="1233157"/>
              </a:lnTo>
              <a:lnTo>
                <a:pt x="158097" y="123315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3B7AF2-2D00-452D-A805-E837D493C38A}">
      <dsp:nvSpPr>
        <dsp:cNvPr id="0" name=""/>
        <dsp:cNvSpPr/>
      </dsp:nvSpPr>
      <dsp:spPr>
        <a:xfrm>
          <a:off x="8620539" y="2271442"/>
          <a:ext cx="158097" cy="484831"/>
        </a:xfrm>
        <a:custGeom>
          <a:avLst/>
          <a:gdLst/>
          <a:ahLst/>
          <a:cxnLst/>
          <a:rect l="0" t="0" r="0" b="0"/>
          <a:pathLst>
            <a:path>
              <a:moveTo>
                <a:pt x="0" y="0"/>
              </a:moveTo>
              <a:lnTo>
                <a:pt x="0" y="484831"/>
              </a:lnTo>
              <a:lnTo>
                <a:pt x="158097" y="48483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EE661B-A1E4-44EA-9C05-0B8A252B531D}">
      <dsp:nvSpPr>
        <dsp:cNvPr id="0" name=""/>
        <dsp:cNvSpPr/>
      </dsp:nvSpPr>
      <dsp:spPr>
        <a:xfrm>
          <a:off x="5853840" y="582185"/>
          <a:ext cx="3188291" cy="1162266"/>
        </a:xfrm>
        <a:custGeom>
          <a:avLst/>
          <a:gdLst/>
          <a:ahLst/>
          <a:cxnLst/>
          <a:rect l="0" t="0" r="0" b="0"/>
          <a:pathLst>
            <a:path>
              <a:moveTo>
                <a:pt x="0" y="0"/>
              </a:moveTo>
              <a:lnTo>
                <a:pt x="0" y="1051598"/>
              </a:lnTo>
              <a:lnTo>
                <a:pt x="3188291" y="1051598"/>
              </a:lnTo>
              <a:lnTo>
                <a:pt x="3188291" y="116226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FB97A2-4D0B-4289-9F97-034AB553A4B0}">
      <dsp:nvSpPr>
        <dsp:cNvPr id="0" name=""/>
        <dsp:cNvSpPr/>
      </dsp:nvSpPr>
      <dsp:spPr>
        <a:xfrm>
          <a:off x="7345223" y="2271442"/>
          <a:ext cx="158097" cy="1981483"/>
        </a:xfrm>
        <a:custGeom>
          <a:avLst/>
          <a:gdLst/>
          <a:ahLst/>
          <a:cxnLst/>
          <a:rect l="0" t="0" r="0" b="0"/>
          <a:pathLst>
            <a:path>
              <a:moveTo>
                <a:pt x="0" y="0"/>
              </a:moveTo>
              <a:lnTo>
                <a:pt x="0" y="1981483"/>
              </a:lnTo>
              <a:lnTo>
                <a:pt x="158097" y="198148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B1ABE0-D773-4FEF-B421-3C40394D4697}">
      <dsp:nvSpPr>
        <dsp:cNvPr id="0" name=""/>
        <dsp:cNvSpPr/>
      </dsp:nvSpPr>
      <dsp:spPr>
        <a:xfrm>
          <a:off x="7345223" y="2271442"/>
          <a:ext cx="158097" cy="1233157"/>
        </a:xfrm>
        <a:custGeom>
          <a:avLst/>
          <a:gdLst/>
          <a:ahLst/>
          <a:cxnLst/>
          <a:rect l="0" t="0" r="0" b="0"/>
          <a:pathLst>
            <a:path>
              <a:moveTo>
                <a:pt x="0" y="0"/>
              </a:moveTo>
              <a:lnTo>
                <a:pt x="0" y="1233157"/>
              </a:lnTo>
              <a:lnTo>
                <a:pt x="158097" y="123315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141E9B-3080-4B60-B58F-FF688C9A55D6}">
      <dsp:nvSpPr>
        <dsp:cNvPr id="0" name=""/>
        <dsp:cNvSpPr/>
      </dsp:nvSpPr>
      <dsp:spPr>
        <a:xfrm>
          <a:off x="7345223" y="2271442"/>
          <a:ext cx="158097" cy="484831"/>
        </a:xfrm>
        <a:custGeom>
          <a:avLst/>
          <a:gdLst/>
          <a:ahLst/>
          <a:cxnLst/>
          <a:rect l="0" t="0" r="0" b="0"/>
          <a:pathLst>
            <a:path>
              <a:moveTo>
                <a:pt x="0" y="0"/>
              </a:moveTo>
              <a:lnTo>
                <a:pt x="0" y="484831"/>
              </a:lnTo>
              <a:lnTo>
                <a:pt x="158097" y="48483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F59F3C-63BF-4BC8-A23F-15B1B400A9D2}">
      <dsp:nvSpPr>
        <dsp:cNvPr id="0" name=""/>
        <dsp:cNvSpPr/>
      </dsp:nvSpPr>
      <dsp:spPr>
        <a:xfrm>
          <a:off x="5853840" y="582185"/>
          <a:ext cx="1912975" cy="1162266"/>
        </a:xfrm>
        <a:custGeom>
          <a:avLst/>
          <a:gdLst/>
          <a:ahLst/>
          <a:cxnLst/>
          <a:rect l="0" t="0" r="0" b="0"/>
          <a:pathLst>
            <a:path>
              <a:moveTo>
                <a:pt x="0" y="0"/>
              </a:moveTo>
              <a:lnTo>
                <a:pt x="0" y="1051598"/>
              </a:lnTo>
              <a:lnTo>
                <a:pt x="1912975" y="1051598"/>
              </a:lnTo>
              <a:lnTo>
                <a:pt x="1912975" y="116226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BAAD82-FF00-46E1-9D1A-45877AE45067}">
      <dsp:nvSpPr>
        <dsp:cNvPr id="0" name=""/>
        <dsp:cNvSpPr/>
      </dsp:nvSpPr>
      <dsp:spPr>
        <a:xfrm>
          <a:off x="6069906" y="2271442"/>
          <a:ext cx="158097" cy="2729810"/>
        </a:xfrm>
        <a:custGeom>
          <a:avLst/>
          <a:gdLst/>
          <a:ahLst/>
          <a:cxnLst/>
          <a:rect l="0" t="0" r="0" b="0"/>
          <a:pathLst>
            <a:path>
              <a:moveTo>
                <a:pt x="0" y="0"/>
              </a:moveTo>
              <a:lnTo>
                <a:pt x="0" y="2729810"/>
              </a:lnTo>
              <a:lnTo>
                <a:pt x="158097" y="272981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DC59A9-AFB7-420E-8C75-5E88009BF025}">
      <dsp:nvSpPr>
        <dsp:cNvPr id="0" name=""/>
        <dsp:cNvSpPr/>
      </dsp:nvSpPr>
      <dsp:spPr>
        <a:xfrm>
          <a:off x="6069906" y="2271442"/>
          <a:ext cx="158097" cy="1981483"/>
        </a:xfrm>
        <a:custGeom>
          <a:avLst/>
          <a:gdLst/>
          <a:ahLst/>
          <a:cxnLst/>
          <a:rect l="0" t="0" r="0" b="0"/>
          <a:pathLst>
            <a:path>
              <a:moveTo>
                <a:pt x="0" y="0"/>
              </a:moveTo>
              <a:lnTo>
                <a:pt x="0" y="1981483"/>
              </a:lnTo>
              <a:lnTo>
                <a:pt x="158097" y="198148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773221-220D-4898-8D98-08F49344487C}">
      <dsp:nvSpPr>
        <dsp:cNvPr id="0" name=""/>
        <dsp:cNvSpPr/>
      </dsp:nvSpPr>
      <dsp:spPr>
        <a:xfrm>
          <a:off x="6069906" y="2271442"/>
          <a:ext cx="158097" cy="1233157"/>
        </a:xfrm>
        <a:custGeom>
          <a:avLst/>
          <a:gdLst/>
          <a:ahLst/>
          <a:cxnLst/>
          <a:rect l="0" t="0" r="0" b="0"/>
          <a:pathLst>
            <a:path>
              <a:moveTo>
                <a:pt x="0" y="0"/>
              </a:moveTo>
              <a:lnTo>
                <a:pt x="0" y="1233157"/>
              </a:lnTo>
              <a:lnTo>
                <a:pt x="158097" y="123315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2EF359-1475-4ACF-8C31-1CD25D0EAF59}">
      <dsp:nvSpPr>
        <dsp:cNvPr id="0" name=""/>
        <dsp:cNvSpPr/>
      </dsp:nvSpPr>
      <dsp:spPr>
        <a:xfrm>
          <a:off x="6069906" y="2271442"/>
          <a:ext cx="158097" cy="484831"/>
        </a:xfrm>
        <a:custGeom>
          <a:avLst/>
          <a:gdLst/>
          <a:ahLst/>
          <a:cxnLst/>
          <a:rect l="0" t="0" r="0" b="0"/>
          <a:pathLst>
            <a:path>
              <a:moveTo>
                <a:pt x="0" y="0"/>
              </a:moveTo>
              <a:lnTo>
                <a:pt x="0" y="484831"/>
              </a:lnTo>
              <a:lnTo>
                <a:pt x="158097" y="48483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4FD008-74DC-42E5-ACF9-2EB82ABFFB20}">
      <dsp:nvSpPr>
        <dsp:cNvPr id="0" name=""/>
        <dsp:cNvSpPr/>
      </dsp:nvSpPr>
      <dsp:spPr>
        <a:xfrm>
          <a:off x="5853840" y="582185"/>
          <a:ext cx="637658" cy="1162266"/>
        </a:xfrm>
        <a:custGeom>
          <a:avLst/>
          <a:gdLst/>
          <a:ahLst/>
          <a:cxnLst/>
          <a:rect l="0" t="0" r="0" b="0"/>
          <a:pathLst>
            <a:path>
              <a:moveTo>
                <a:pt x="0" y="0"/>
              </a:moveTo>
              <a:lnTo>
                <a:pt x="0" y="1051598"/>
              </a:lnTo>
              <a:lnTo>
                <a:pt x="637658" y="1051598"/>
              </a:lnTo>
              <a:lnTo>
                <a:pt x="637658" y="116226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193D70-5753-40F3-BAD2-D8F77CDEFDA3}">
      <dsp:nvSpPr>
        <dsp:cNvPr id="0" name=""/>
        <dsp:cNvSpPr/>
      </dsp:nvSpPr>
      <dsp:spPr>
        <a:xfrm>
          <a:off x="4794589" y="2271442"/>
          <a:ext cx="158097" cy="1981483"/>
        </a:xfrm>
        <a:custGeom>
          <a:avLst/>
          <a:gdLst/>
          <a:ahLst/>
          <a:cxnLst/>
          <a:rect l="0" t="0" r="0" b="0"/>
          <a:pathLst>
            <a:path>
              <a:moveTo>
                <a:pt x="0" y="0"/>
              </a:moveTo>
              <a:lnTo>
                <a:pt x="0" y="1981483"/>
              </a:lnTo>
              <a:lnTo>
                <a:pt x="158097" y="198148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623C52-90DF-4B2F-B2BF-AC0506286659}">
      <dsp:nvSpPr>
        <dsp:cNvPr id="0" name=""/>
        <dsp:cNvSpPr/>
      </dsp:nvSpPr>
      <dsp:spPr>
        <a:xfrm>
          <a:off x="4794589" y="2271442"/>
          <a:ext cx="158097" cy="1233157"/>
        </a:xfrm>
        <a:custGeom>
          <a:avLst/>
          <a:gdLst/>
          <a:ahLst/>
          <a:cxnLst/>
          <a:rect l="0" t="0" r="0" b="0"/>
          <a:pathLst>
            <a:path>
              <a:moveTo>
                <a:pt x="0" y="0"/>
              </a:moveTo>
              <a:lnTo>
                <a:pt x="0" y="1233157"/>
              </a:lnTo>
              <a:lnTo>
                <a:pt x="158097" y="123315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5BA0C6-F13F-4FE5-A32D-D6608B406AAB}">
      <dsp:nvSpPr>
        <dsp:cNvPr id="0" name=""/>
        <dsp:cNvSpPr/>
      </dsp:nvSpPr>
      <dsp:spPr>
        <a:xfrm>
          <a:off x="4794589" y="2271442"/>
          <a:ext cx="158097" cy="484831"/>
        </a:xfrm>
        <a:custGeom>
          <a:avLst/>
          <a:gdLst/>
          <a:ahLst/>
          <a:cxnLst/>
          <a:rect l="0" t="0" r="0" b="0"/>
          <a:pathLst>
            <a:path>
              <a:moveTo>
                <a:pt x="0" y="0"/>
              </a:moveTo>
              <a:lnTo>
                <a:pt x="0" y="484831"/>
              </a:lnTo>
              <a:lnTo>
                <a:pt x="158097" y="48483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A2217B-4418-4544-9F9B-1A9D4D53FD66}">
      <dsp:nvSpPr>
        <dsp:cNvPr id="0" name=""/>
        <dsp:cNvSpPr/>
      </dsp:nvSpPr>
      <dsp:spPr>
        <a:xfrm>
          <a:off x="5216182" y="582185"/>
          <a:ext cx="637658" cy="1162266"/>
        </a:xfrm>
        <a:custGeom>
          <a:avLst/>
          <a:gdLst/>
          <a:ahLst/>
          <a:cxnLst/>
          <a:rect l="0" t="0" r="0" b="0"/>
          <a:pathLst>
            <a:path>
              <a:moveTo>
                <a:pt x="637658" y="0"/>
              </a:moveTo>
              <a:lnTo>
                <a:pt x="637658" y="1051598"/>
              </a:lnTo>
              <a:lnTo>
                <a:pt x="0" y="1051598"/>
              </a:lnTo>
              <a:lnTo>
                <a:pt x="0" y="116226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21D423-E613-4759-A063-24A6F739999B}">
      <dsp:nvSpPr>
        <dsp:cNvPr id="0" name=""/>
        <dsp:cNvSpPr/>
      </dsp:nvSpPr>
      <dsp:spPr>
        <a:xfrm>
          <a:off x="3519272" y="2264792"/>
          <a:ext cx="158097" cy="1988134"/>
        </a:xfrm>
        <a:custGeom>
          <a:avLst/>
          <a:gdLst/>
          <a:ahLst/>
          <a:cxnLst/>
          <a:rect l="0" t="0" r="0" b="0"/>
          <a:pathLst>
            <a:path>
              <a:moveTo>
                <a:pt x="0" y="0"/>
              </a:moveTo>
              <a:lnTo>
                <a:pt x="0" y="1988134"/>
              </a:lnTo>
              <a:lnTo>
                <a:pt x="158097" y="198813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03D7EC-26C7-4573-9739-E35FB1E22CA2}">
      <dsp:nvSpPr>
        <dsp:cNvPr id="0" name=""/>
        <dsp:cNvSpPr/>
      </dsp:nvSpPr>
      <dsp:spPr>
        <a:xfrm>
          <a:off x="3519272" y="2264792"/>
          <a:ext cx="158097" cy="1239808"/>
        </a:xfrm>
        <a:custGeom>
          <a:avLst/>
          <a:gdLst/>
          <a:ahLst/>
          <a:cxnLst/>
          <a:rect l="0" t="0" r="0" b="0"/>
          <a:pathLst>
            <a:path>
              <a:moveTo>
                <a:pt x="0" y="0"/>
              </a:moveTo>
              <a:lnTo>
                <a:pt x="0" y="1239808"/>
              </a:lnTo>
              <a:lnTo>
                <a:pt x="158097" y="1239808"/>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F670CE-E1CA-4CD7-B6A0-37286AB6B7F4}">
      <dsp:nvSpPr>
        <dsp:cNvPr id="0" name=""/>
        <dsp:cNvSpPr/>
      </dsp:nvSpPr>
      <dsp:spPr>
        <a:xfrm>
          <a:off x="3519272" y="2264792"/>
          <a:ext cx="158097" cy="491481"/>
        </a:xfrm>
        <a:custGeom>
          <a:avLst/>
          <a:gdLst/>
          <a:ahLst/>
          <a:cxnLst/>
          <a:rect l="0" t="0" r="0" b="0"/>
          <a:pathLst>
            <a:path>
              <a:moveTo>
                <a:pt x="0" y="0"/>
              </a:moveTo>
              <a:lnTo>
                <a:pt x="0" y="491481"/>
              </a:lnTo>
              <a:lnTo>
                <a:pt x="158097" y="49148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4C5B3F-A9BB-4624-867A-78C452BAA0DB}">
      <dsp:nvSpPr>
        <dsp:cNvPr id="0" name=""/>
        <dsp:cNvSpPr/>
      </dsp:nvSpPr>
      <dsp:spPr>
        <a:xfrm>
          <a:off x="3940865" y="582185"/>
          <a:ext cx="1912975" cy="1155616"/>
        </a:xfrm>
        <a:custGeom>
          <a:avLst/>
          <a:gdLst/>
          <a:ahLst/>
          <a:cxnLst/>
          <a:rect l="0" t="0" r="0" b="0"/>
          <a:pathLst>
            <a:path>
              <a:moveTo>
                <a:pt x="1912975" y="0"/>
              </a:moveTo>
              <a:lnTo>
                <a:pt x="1912975" y="1044948"/>
              </a:lnTo>
              <a:lnTo>
                <a:pt x="0" y="1044948"/>
              </a:lnTo>
              <a:lnTo>
                <a:pt x="0" y="115561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074E74-E1DF-4FA4-872F-5DDEDCC0AF87}">
      <dsp:nvSpPr>
        <dsp:cNvPr id="0" name=""/>
        <dsp:cNvSpPr/>
      </dsp:nvSpPr>
      <dsp:spPr>
        <a:xfrm>
          <a:off x="2243956" y="2271442"/>
          <a:ext cx="158097" cy="2729810"/>
        </a:xfrm>
        <a:custGeom>
          <a:avLst/>
          <a:gdLst/>
          <a:ahLst/>
          <a:cxnLst/>
          <a:rect l="0" t="0" r="0" b="0"/>
          <a:pathLst>
            <a:path>
              <a:moveTo>
                <a:pt x="0" y="0"/>
              </a:moveTo>
              <a:lnTo>
                <a:pt x="0" y="2729810"/>
              </a:lnTo>
              <a:lnTo>
                <a:pt x="158097" y="272981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F70892-ECDF-4594-88BC-5DCA90C37A8A}">
      <dsp:nvSpPr>
        <dsp:cNvPr id="0" name=""/>
        <dsp:cNvSpPr/>
      </dsp:nvSpPr>
      <dsp:spPr>
        <a:xfrm>
          <a:off x="2243956" y="2271442"/>
          <a:ext cx="158097" cy="1981483"/>
        </a:xfrm>
        <a:custGeom>
          <a:avLst/>
          <a:gdLst/>
          <a:ahLst/>
          <a:cxnLst/>
          <a:rect l="0" t="0" r="0" b="0"/>
          <a:pathLst>
            <a:path>
              <a:moveTo>
                <a:pt x="0" y="0"/>
              </a:moveTo>
              <a:lnTo>
                <a:pt x="0" y="1981483"/>
              </a:lnTo>
              <a:lnTo>
                <a:pt x="158097" y="198148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821B10-019F-4243-8205-DD1C378A477D}">
      <dsp:nvSpPr>
        <dsp:cNvPr id="0" name=""/>
        <dsp:cNvSpPr/>
      </dsp:nvSpPr>
      <dsp:spPr>
        <a:xfrm>
          <a:off x="2243956" y="2271442"/>
          <a:ext cx="158097" cy="1233157"/>
        </a:xfrm>
        <a:custGeom>
          <a:avLst/>
          <a:gdLst/>
          <a:ahLst/>
          <a:cxnLst/>
          <a:rect l="0" t="0" r="0" b="0"/>
          <a:pathLst>
            <a:path>
              <a:moveTo>
                <a:pt x="0" y="0"/>
              </a:moveTo>
              <a:lnTo>
                <a:pt x="0" y="1233157"/>
              </a:lnTo>
              <a:lnTo>
                <a:pt x="158097" y="123315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397E06-4B59-4CB7-B25D-D278DAC89DFD}">
      <dsp:nvSpPr>
        <dsp:cNvPr id="0" name=""/>
        <dsp:cNvSpPr/>
      </dsp:nvSpPr>
      <dsp:spPr>
        <a:xfrm>
          <a:off x="2243956" y="2271442"/>
          <a:ext cx="158097" cy="484831"/>
        </a:xfrm>
        <a:custGeom>
          <a:avLst/>
          <a:gdLst/>
          <a:ahLst/>
          <a:cxnLst/>
          <a:rect l="0" t="0" r="0" b="0"/>
          <a:pathLst>
            <a:path>
              <a:moveTo>
                <a:pt x="0" y="0"/>
              </a:moveTo>
              <a:lnTo>
                <a:pt x="0" y="484831"/>
              </a:lnTo>
              <a:lnTo>
                <a:pt x="158097" y="48483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600A88-F0E8-47FC-999A-93ED09CE7B32}">
      <dsp:nvSpPr>
        <dsp:cNvPr id="0" name=""/>
        <dsp:cNvSpPr/>
      </dsp:nvSpPr>
      <dsp:spPr>
        <a:xfrm>
          <a:off x="2665548" y="582185"/>
          <a:ext cx="3188291" cy="1162266"/>
        </a:xfrm>
        <a:custGeom>
          <a:avLst/>
          <a:gdLst/>
          <a:ahLst/>
          <a:cxnLst/>
          <a:rect l="0" t="0" r="0" b="0"/>
          <a:pathLst>
            <a:path>
              <a:moveTo>
                <a:pt x="3188291" y="0"/>
              </a:moveTo>
              <a:lnTo>
                <a:pt x="3188291" y="1051598"/>
              </a:lnTo>
              <a:lnTo>
                <a:pt x="0" y="1051598"/>
              </a:lnTo>
              <a:lnTo>
                <a:pt x="0" y="116226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6AB7D3-019B-4F1A-95D8-072EE64E2C44}">
      <dsp:nvSpPr>
        <dsp:cNvPr id="0" name=""/>
        <dsp:cNvSpPr/>
      </dsp:nvSpPr>
      <dsp:spPr>
        <a:xfrm>
          <a:off x="1390231" y="582185"/>
          <a:ext cx="4463608" cy="1162266"/>
        </a:xfrm>
        <a:custGeom>
          <a:avLst/>
          <a:gdLst/>
          <a:ahLst/>
          <a:cxnLst/>
          <a:rect l="0" t="0" r="0" b="0"/>
          <a:pathLst>
            <a:path>
              <a:moveTo>
                <a:pt x="4463608" y="0"/>
              </a:moveTo>
              <a:lnTo>
                <a:pt x="4463608" y="1051598"/>
              </a:lnTo>
              <a:lnTo>
                <a:pt x="0" y="1051598"/>
              </a:lnTo>
              <a:lnTo>
                <a:pt x="0" y="116226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7B29B4-E3AE-457E-BCF0-96A4FFCBA3D9}">
      <dsp:nvSpPr>
        <dsp:cNvPr id="0" name=""/>
        <dsp:cNvSpPr/>
      </dsp:nvSpPr>
      <dsp:spPr>
        <a:xfrm>
          <a:off x="5056546" y="4999"/>
          <a:ext cx="1594588" cy="577186"/>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G. Scott Bitner</a:t>
          </a:r>
          <a:br>
            <a:rPr lang="en-US" sz="900" kern="1200" dirty="0"/>
          </a:br>
          <a:r>
            <a:rPr lang="en-US" sz="900" kern="1200" dirty="0"/>
            <a:t>Vice President</a:t>
          </a:r>
          <a:br>
            <a:rPr lang="en-US" sz="900" kern="1200" dirty="0"/>
          </a:br>
          <a:r>
            <a:rPr lang="en-US" sz="900" kern="1200" dirty="0"/>
            <a:t>Deputy Chief Financial Officer</a:t>
          </a:r>
        </a:p>
      </dsp:txBody>
      <dsp:txXfrm>
        <a:off x="5056546" y="4999"/>
        <a:ext cx="1594588" cy="577186"/>
      </dsp:txXfrm>
    </dsp:sp>
    <dsp:sp modelId="{7D395DFA-D626-4F50-9599-A74BB2B24E74}">
      <dsp:nvSpPr>
        <dsp:cNvPr id="0" name=""/>
        <dsp:cNvSpPr/>
      </dsp:nvSpPr>
      <dsp:spPr>
        <a:xfrm>
          <a:off x="863241" y="1744452"/>
          <a:ext cx="1053980" cy="526990"/>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BUSINESS APPLICATIONS </a:t>
          </a:r>
          <a:br>
            <a:rPr lang="en-US" sz="700" kern="1200" dirty="0"/>
          </a:br>
          <a:r>
            <a:rPr lang="en-US" sz="700" kern="1200" dirty="0"/>
            <a:t>Luke Quell</a:t>
          </a:r>
          <a:br>
            <a:rPr lang="en-US" sz="700" kern="1200" dirty="0"/>
          </a:br>
          <a:r>
            <a:rPr lang="en-US" sz="700" kern="1200" dirty="0"/>
            <a:t>Acting Director </a:t>
          </a:r>
        </a:p>
      </dsp:txBody>
      <dsp:txXfrm>
        <a:off x="863241" y="1744452"/>
        <a:ext cx="1053980" cy="526990"/>
      </dsp:txXfrm>
    </dsp:sp>
    <dsp:sp modelId="{C4AAA5CE-FB68-4A69-A189-00CB420B5969}">
      <dsp:nvSpPr>
        <dsp:cNvPr id="0" name=""/>
        <dsp:cNvSpPr/>
      </dsp:nvSpPr>
      <dsp:spPr>
        <a:xfrm>
          <a:off x="2138558" y="1744452"/>
          <a:ext cx="1053980" cy="526990"/>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CENTRAL ADMINISTRATION SUPPORT SERVICES</a:t>
          </a:r>
          <a:br>
            <a:rPr lang="en-US" sz="700" kern="1200" dirty="0"/>
          </a:br>
          <a:r>
            <a:rPr lang="en-US" sz="700" kern="1200" dirty="0"/>
            <a:t>John Yurich</a:t>
          </a:r>
          <a:br>
            <a:rPr lang="en-US" sz="700" kern="1200" dirty="0"/>
          </a:br>
          <a:r>
            <a:rPr lang="en-US" sz="700" kern="1200" dirty="0"/>
            <a:t>Director</a:t>
          </a:r>
        </a:p>
      </dsp:txBody>
      <dsp:txXfrm>
        <a:off x="2138558" y="1744452"/>
        <a:ext cx="1053980" cy="526990"/>
      </dsp:txXfrm>
    </dsp:sp>
    <dsp:sp modelId="{D07979B0-68CC-4B1A-8201-115A462D13B7}">
      <dsp:nvSpPr>
        <dsp:cNvPr id="0" name=""/>
        <dsp:cNvSpPr/>
      </dsp:nvSpPr>
      <dsp:spPr>
        <a:xfrm>
          <a:off x="2402053" y="2492778"/>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Accounting &amp; Budget Support</a:t>
          </a:r>
        </a:p>
      </dsp:txBody>
      <dsp:txXfrm>
        <a:off x="2402053" y="2492778"/>
        <a:ext cx="1053980" cy="526990"/>
      </dsp:txXfrm>
    </dsp:sp>
    <dsp:sp modelId="{10F3A31D-2631-4323-8DE9-2174FE41D2F7}">
      <dsp:nvSpPr>
        <dsp:cNvPr id="0" name=""/>
        <dsp:cNvSpPr/>
      </dsp:nvSpPr>
      <dsp:spPr>
        <a:xfrm>
          <a:off x="2402053" y="3241105"/>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Payroll &amp; HR Support</a:t>
          </a:r>
        </a:p>
      </dsp:txBody>
      <dsp:txXfrm>
        <a:off x="2402053" y="3241105"/>
        <a:ext cx="1053980" cy="526990"/>
      </dsp:txXfrm>
    </dsp:sp>
    <dsp:sp modelId="{3E568B2D-6ECF-4AA5-85D6-36DD91B6A48C}">
      <dsp:nvSpPr>
        <dsp:cNvPr id="0" name=""/>
        <dsp:cNvSpPr/>
      </dsp:nvSpPr>
      <dsp:spPr>
        <a:xfrm>
          <a:off x="2402053" y="3989431"/>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Procurement Administrative Support</a:t>
          </a:r>
        </a:p>
      </dsp:txBody>
      <dsp:txXfrm>
        <a:off x="2402053" y="3989431"/>
        <a:ext cx="1053980" cy="526990"/>
      </dsp:txXfrm>
    </dsp:sp>
    <dsp:sp modelId="{DCA127F2-A871-4D77-9D59-6C58BF6C17B0}">
      <dsp:nvSpPr>
        <dsp:cNvPr id="0" name=""/>
        <dsp:cNvSpPr/>
      </dsp:nvSpPr>
      <dsp:spPr>
        <a:xfrm>
          <a:off x="2402053" y="4737757"/>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Project &amp; Capital Project Accounting</a:t>
          </a:r>
        </a:p>
      </dsp:txBody>
      <dsp:txXfrm>
        <a:off x="2402053" y="4737757"/>
        <a:ext cx="1053980" cy="526990"/>
      </dsp:txXfrm>
    </dsp:sp>
    <dsp:sp modelId="{7FFD2F15-9461-4651-9581-1EF8324D460D}">
      <dsp:nvSpPr>
        <dsp:cNvPr id="0" name=""/>
        <dsp:cNvSpPr/>
      </dsp:nvSpPr>
      <dsp:spPr>
        <a:xfrm>
          <a:off x="3413874" y="1737801"/>
          <a:ext cx="1053980" cy="526990"/>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AUXILIARY SERVICES</a:t>
          </a:r>
          <a:br>
            <a:rPr lang="en-US" sz="700" kern="1200" dirty="0"/>
          </a:br>
          <a:r>
            <a:rPr lang="en-US" sz="700" kern="1200" dirty="0"/>
            <a:t>Robert Milner</a:t>
          </a:r>
          <a:br>
            <a:rPr lang="en-US" sz="700" kern="1200" dirty="0"/>
          </a:br>
          <a:r>
            <a:rPr lang="en-US" sz="700" kern="1200" dirty="0"/>
            <a:t>Executive Director</a:t>
          </a:r>
        </a:p>
      </dsp:txBody>
      <dsp:txXfrm>
        <a:off x="3413874" y="1737801"/>
        <a:ext cx="1053980" cy="526990"/>
      </dsp:txXfrm>
    </dsp:sp>
    <dsp:sp modelId="{2DDEF891-07EB-4352-A120-40278F40B9F6}">
      <dsp:nvSpPr>
        <dsp:cNvPr id="0" name=""/>
        <dsp:cNvSpPr/>
      </dsp:nvSpPr>
      <dsp:spPr>
        <a:xfrm>
          <a:off x="3677370" y="2492778"/>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Parking</a:t>
          </a:r>
        </a:p>
      </dsp:txBody>
      <dsp:txXfrm>
        <a:off x="3677370" y="2492778"/>
        <a:ext cx="1053980" cy="526990"/>
      </dsp:txXfrm>
    </dsp:sp>
    <dsp:sp modelId="{8F87E8A2-848F-4565-A86E-B076E8CF2ADF}">
      <dsp:nvSpPr>
        <dsp:cNvPr id="0" name=""/>
        <dsp:cNvSpPr/>
      </dsp:nvSpPr>
      <dsp:spPr>
        <a:xfrm>
          <a:off x="3677370" y="3241105"/>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Transportation Services</a:t>
          </a:r>
        </a:p>
      </dsp:txBody>
      <dsp:txXfrm>
        <a:off x="3677370" y="3241105"/>
        <a:ext cx="1053980" cy="526990"/>
      </dsp:txXfrm>
    </dsp:sp>
    <dsp:sp modelId="{7F537277-FB3D-476A-BBDD-554BA2633393}">
      <dsp:nvSpPr>
        <dsp:cNvPr id="0" name=""/>
        <dsp:cNvSpPr/>
      </dsp:nvSpPr>
      <dsp:spPr>
        <a:xfrm>
          <a:off x="3677370" y="3989431"/>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Donaldson Brown</a:t>
          </a:r>
        </a:p>
      </dsp:txBody>
      <dsp:txXfrm>
        <a:off x="3677370" y="3989431"/>
        <a:ext cx="1053980" cy="526990"/>
      </dsp:txXfrm>
    </dsp:sp>
    <dsp:sp modelId="{1701C543-6A4F-46CB-9DC2-FF15B4E8AEB4}">
      <dsp:nvSpPr>
        <dsp:cNvPr id="0" name=""/>
        <dsp:cNvSpPr/>
      </dsp:nvSpPr>
      <dsp:spPr>
        <a:xfrm>
          <a:off x="4689191" y="1744452"/>
          <a:ext cx="1053980" cy="526990"/>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OFFICE OF THE CONTROLLER</a:t>
          </a:r>
          <a:br>
            <a:rPr lang="en-US" sz="700" kern="1200" dirty="0"/>
          </a:br>
          <a:r>
            <a:rPr lang="en-US" sz="700" kern="1200" dirty="0"/>
            <a:t>Cynthia Lyons</a:t>
          </a:r>
          <a:br>
            <a:rPr lang="en-US" sz="700" kern="1200" dirty="0"/>
          </a:br>
          <a:r>
            <a:rPr lang="en-US" sz="700" kern="1200" dirty="0"/>
            <a:t>Assistant Vice President</a:t>
          </a:r>
          <a:br>
            <a:rPr lang="en-US" sz="700" kern="1200" dirty="0"/>
          </a:br>
          <a:r>
            <a:rPr lang="en-US" sz="700" kern="1200" dirty="0"/>
            <a:t>Controller</a:t>
          </a:r>
        </a:p>
      </dsp:txBody>
      <dsp:txXfrm>
        <a:off x="4689191" y="1744452"/>
        <a:ext cx="1053980" cy="526990"/>
      </dsp:txXfrm>
    </dsp:sp>
    <dsp:sp modelId="{B8AB14B0-D181-4239-8787-83DDCE567DA3}">
      <dsp:nvSpPr>
        <dsp:cNvPr id="0" name=""/>
        <dsp:cNvSpPr/>
      </dsp:nvSpPr>
      <dsp:spPr>
        <a:xfrm>
          <a:off x="4952686" y="2492778"/>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Payroll Services</a:t>
          </a:r>
        </a:p>
      </dsp:txBody>
      <dsp:txXfrm>
        <a:off x="4952686" y="2492778"/>
        <a:ext cx="1053980" cy="526990"/>
      </dsp:txXfrm>
    </dsp:sp>
    <dsp:sp modelId="{4866624A-7C29-4105-8325-D083AD67AE94}">
      <dsp:nvSpPr>
        <dsp:cNvPr id="0" name=""/>
        <dsp:cNvSpPr/>
      </dsp:nvSpPr>
      <dsp:spPr>
        <a:xfrm>
          <a:off x="4952686" y="3241105"/>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Student Financial Services</a:t>
          </a:r>
        </a:p>
      </dsp:txBody>
      <dsp:txXfrm>
        <a:off x="4952686" y="3241105"/>
        <a:ext cx="1053980" cy="526990"/>
      </dsp:txXfrm>
    </dsp:sp>
    <dsp:sp modelId="{979DCF51-6EF8-492F-B987-CBB67F797DD9}">
      <dsp:nvSpPr>
        <dsp:cNvPr id="0" name=""/>
        <dsp:cNvSpPr/>
      </dsp:nvSpPr>
      <dsp:spPr>
        <a:xfrm>
          <a:off x="4952686" y="3989431"/>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Financial Services</a:t>
          </a:r>
        </a:p>
      </dsp:txBody>
      <dsp:txXfrm>
        <a:off x="4952686" y="3989431"/>
        <a:ext cx="1053980" cy="526990"/>
      </dsp:txXfrm>
    </dsp:sp>
    <dsp:sp modelId="{9C0E147B-A93E-4321-8F15-C438DA1E392C}">
      <dsp:nvSpPr>
        <dsp:cNvPr id="0" name=""/>
        <dsp:cNvSpPr/>
      </dsp:nvSpPr>
      <dsp:spPr>
        <a:xfrm>
          <a:off x="5964508" y="1744452"/>
          <a:ext cx="1053980" cy="526990"/>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STRATEGIC SOURCING &amp; ACQUISITION SERVICES</a:t>
          </a:r>
          <a:br>
            <a:rPr lang="en-US" sz="700" kern="1200" dirty="0"/>
          </a:br>
          <a:r>
            <a:rPr lang="en-US" sz="700" kern="1200" dirty="0"/>
            <a:t>Keith Gagnon</a:t>
          </a:r>
          <a:br>
            <a:rPr lang="en-US" sz="700" kern="1200" dirty="0"/>
          </a:br>
          <a:r>
            <a:rPr lang="en-US" sz="700" kern="1200" dirty="0"/>
            <a:t>Assistant Vice President</a:t>
          </a:r>
        </a:p>
      </dsp:txBody>
      <dsp:txXfrm>
        <a:off x="5964508" y="1744452"/>
        <a:ext cx="1053980" cy="526990"/>
      </dsp:txXfrm>
    </dsp:sp>
    <dsp:sp modelId="{6AB6E316-D7D2-4850-AD56-8A8BB8698F47}">
      <dsp:nvSpPr>
        <dsp:cNvPr id="0" name=""/>
        <dsp:cNvSpPr/>
      </dsp:nvSpPr>
      <dsp:spPr>
        <a:xfrm>
          <a:off x="6228003" y="2492778"/>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Commodities &amp; Services Procurement</a:t>
          </a:r>
        </a:p>
      </dsp:txBody>
      <dsp:txXfrm>
        <a:off x="6228003" y="2492778"/>
        <a:ext cx="1053980" cy="526990"/>
      </dsp:txXfrm>
    </dsp:sp>
    <dsp:sp modelId="{24D409BA-DABB-4166-B6E3-E478C12D0932}">
      <dsp:nvSpPr>
        <dsp:cNvPr id="0" name=""/>
        <dsp:cNvSpPr/>
      </dsp:nvSpPr>
      <dsp:spPr>
        <a:xfrm>
          <a:off x="6228003" y="3241105"/>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Minority &amp; Small Business Liaison</a:t>
          </a:r>
        </a:p>
      </dsp:txBody>
      <dsp:txXfrm>
        <a:off x="6228003" y="3241105"/>
        <a:ext cx="1053980" cy="526990"/>
      </dsp:txXfrm>
    </dsp:sp>
    <dsp:sp modelId="{8D8B324E-4BF6-4F50-A88B-20FB3EF55806}">
      <dsp:nvSpPr>
        <dsp:cNvPr id="0" name=""/>
        <dsp:cNvSpPr/>
      </dsp:nvSpPr>
      <dsp:spPr>
        <a:xfrm>
          <a:off x="6228003" y="3989431"/>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Warehouse</a:t>
          </a:r>
        </a:p>
      </dsp:txBody>
      <dsp:txXfrm>
        <a:off x="6228003" y="3989431"/>
        <a:ext cx="1053980" cy="526990"/>
      </dsp:txXfrm>
    </dsp:sp>
    <dsp:sp modelId="{45172C75-849F-4CC2-A149-2A44DC98EF23}">
      <dsp:nvSpPr>
        <dsp:cNvPr id="0" name=""/>
        <dsp:cNvSpPr/>
      </dsp:nvSpPr>
      <dsp:spPr>
        <a:xfrm>
          <a:off x="6228003" y="4737757"/>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Mail Services</a:t>
          </a:r>
        </a:p>
      </dsp:txBody>
      <dsp:txXfrm>
        <a:off x="6228003" y="4737757"/>
        <a:ext cx="1053980" cy="526990"/>
      </dsp:txXfrm>
    </dsp:sp>
    <dsp:sp modelId="{93382EB5-20A9-495B-A393-56EB7C2A3CAC}">
      <dsp:nvSpPr>
        <dsp:cNvPr id="0" name=""/>
        <dsp:cNvSpPr/>
      </dsp:nvSpPr>
      <dsp:spPr>
        <a:xfrm>
          <a:off x="7239825" y="1744452"/>
          <a:ext cx="1053980" cy="526990"/>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BUDGET &amp; FINANCIAL ANALYSIS</a:t>
          </a:r>
          <a:br>
            <a:rPr lang="en-US" sz="700" kern="1200" dirty="0"/>
          </a:br>
          <a:r>
            <a:rPr lang="en-US" sz="700" kern="1200" dirty="0"/>
            <a:t>Kevin Donegan</a:t>
          </a:r>
          <a:br>
            <a:rPr lang="en-US" sz="700" kern="1200" dirty="0"/>
          </a:br>
          <a:r>
            <a:rPr lang="en-US" sz="700" kern="1200" dirty="0"/>
            <a:t>Assistant Vice President</a:t>
          </a:r>
        </a:p>
      </dsp:txBody>
      <dsp:txXfrm>
        <a:off x="7239825" y="1744452"/>
        <a:ext cx="1053980" cy="526990"/>
      </dsp:txXfrm>
    </dsp:sp>
    <dsp:sp modelId="{1DAC8E19-9680-43AD-BFC7-0131B645F6D6}">
      <dsp:nvSpPr>
        <dsp:cNvPr id="0" name=""/>
        <dsp:cNvSpPr/>
      </dsp:nvSpPr>
      <dsp:spPr>
        <a:xfrm>
          <a:off x="7503320" y="2492778"/>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Budget Reporting</a:t>
          </a:r>
        </a:p>
      </dsp:txBody>
      <dsp:txXfrm>
        <a:off x="7503320" y="2492778"/>
        <a:ext cx="1053980" cy="526990"/>
      </dsp:txXfrm>
    </dsp:sp>
    <dsp:sp modelId="{1F285E16-926D-474C-97EC-85E8A8E0C30A}">
      <dsp:nvSpPr>
        <dsp:cNvPr id="0" name=""/>
        <dsp:cNvSpPr/>
      </dsp:nvSpPr>
      <dsp:spPr>
        <a:xfrm>
          <a:off x="7503320" y="3241105"/>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Financial Reporting</a:t>
          </a:r>
        </a:p>
      </dsp:txBody>
      <dsp:txXfrm>
        <a:off x="7503320" y="3241105"/>
        <a:ext cx="1053980" cy="526990"/>
      </dsp:txXfrm>
    </dsp:sp>
    <dsp:sp modelId="{787B0B9D-43B3-4386-AAEE-0914A0EFDCFC}">
      <dsp:nvSpPr>
        <dsp:cNvPr id="0" name=""/>
        <dsp:cNvSpPr/>
      </dsp:nvSpPr>
      <dsp:spPr>
        <a:xfrm>
          <a:off x="7503320" y="3989431"/>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Project Reporting</a:t>
          </a:r>
        </a:p>
      </dsp:txBody>
      <dsp:txXfrm>
        <a:off x="7503320" y="3989431"/>
        <a:ext cx="1053980" cy="526990"/>
      </dsp:txXfrm>
    </dsp:sp>
    <dsp:sp modelId="{39D7143E-1DF7-4260-AB3C-F090878134B2}">
      <dsp:nvSpPr>
        <dsp:cNvPr id="0" name=""/>
        <dsp:cNvSpPr/>
      </dsp:nvSpPr>
      <dsp:spPr>
        <a:xfrm>
          <a:off x="8515141" y="1744452"/>
          <a:ext cx="1053980" cy="526990"/>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b="1" kern="1200" dirty="0"/>
            <a:t>Sponsored Projects Accounting &amp; Finance  </a:t>
          </a:r>
        </a:p>
        <a:p>
          <a:pPr marL="0" lvl="0" indent="0" algn="ctr" defTabSz="266700">
            <a:lnSpc>
              <a:spcPct val="90000"/>
            </a:lnSpc>
            <a:spcBef>
              <a:spcPct val="0"/>
            </a:spcBef>
            <a:spcAft>
              <a:spcPct val="35000"/>
            </a:spcAft>
            <a:buNone/>
          </a:pPr>
          <a:r>
            <a:rPr lang="en-US" sz="700" b="0" kern="1200" dirty="0"/>
            <a:t>Laura Scarantino </a:t>
          </a:r>
        </a:p>
        <a:p>
          <a:pPr marL="0" lvl="0" indent="0" algn="ctr" defTabSz="266700">
            <a:lnSpc>
              <a:spcPct val="90000"/>
            </a:lnSpc>
            <a:spcBef>
              <a:spcPct val="0"/>
            </a:spcBef>
            <a:spcAft>
              <a:spcPct val="35000"/>
            </a:spcAft>
            <a:buNone/>
          </a:pPr>
          <a:r>
            <a:rPr lang="en-US" sz="700" b="0" kern="1200" dirty="0"/>
            <a:t>Assistant Vice President</a:t>
          </a:r>
        </a:p>
      </dsp:txBody>
      <dsp:txXfrm>
        <a:off x="8515141" y="1744452"/>
        <a:ext cx="1053980" cy="526990"/>
      </dsp:txXfrm>
    </dsp:sp>
    <dsp:sp modelId="{23C79C8B-7506-449F-9FFC-473F5124E8E4}">
      <dsp:nvSpPr>
        <dsp:cNvPr id="0" name=""/>
        <dsp:cNvSpPr/>
      </dsp:nvSpPr>
      <dsp:spPr>
        <a:xfrm>
          <a:off x="8778637" y="2492778"/>
          <a:ext cx="1053980" cy="526990"/>
        </a:xfrm>
        <a:prstGeom prst="rect">
          <a:avLst/>
        </a:prstGeom>
        <a:solidFill>
          <a:schemeClr val="bg1">
            <a:lumMod val="9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Costing &amp; Compliance</a:t>
          </a:r>
        </a:p>
      </dsp:txBody>
      <dsp:txXfrm>
        <a:off x="8778637" y="2492778"/>
        <a:ext cx="1053980" cy="526990"/>
      </dsp:txXfrm>
    </dsp:sp>
    <dsp:sp modelId="{6FBB9505-73B6-410F-95D1-E3F7D1683735}">
      <dsp:nvSpPr>
        <dsp:cNvPr id="0" name=""/>
        <dsp:cNvSpPr/>
      </dsp:nvSpPr>
      <dsp:spPr>
        <a:xfrm>
          <a:off x="8778637" y="3241105"/>
          <a:ext cx="1053980" cy="526990"/>
        </a:xfrm>
        <a:prstGeom prst="rect">
          <a:avLst/>
        </a:prstGeom>
        <a:solidFill>
          <a:schemeClr val="bg1">
            <a:lumMod val="9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Project Accounting Set Up</a:t>
          </a:r>
        </a:p>
      </dsp:txBody>
      <dsp:txXfrm>
        <a:off x="8778637" y="3241105"/>
        <a:ext cx="1053980" cy="526990"/>
      </dsp:txXfrm>
    </dsp:sp>
    <dsp:sp modelId="{E17EA5B1-438D-454E-BD3B-61AC071ED3AC}">
      <dsp:nvSpPr>
        <dsp:cNvPr id="0" name=""/>
        <dsp:cNvSpPr/>
      </dsp:nvSpPr>
      <dsp:spPr>
        <a:xfrm>
          <a:off x="8778637" y="3989431"/>
          <a:ext cx="1053980" cy="526990"/>
        </a:xfrm>
        <a:prstGeom prst="rect">
          <a:avLst/>
        </a:prstGeom>
        <a:solidFill>
          <a:schemeClr val="bg1">
            <a:lumMod val="9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Sponsored Billing</a:t>
          </a:r>
        </a:p>
      </dsp:txBody>
      <dsp:txXfrm>
        <a:off x="8778637" y="3989431"/>
        <a:ext cx="1053980" cy="526990"/>
      </dsp:txXfrm>
    </dsp:sp>
    <dsp:sp modelId="{C0002028-024D-45C0-9380-F2E1829E2185}">
      <dsp:nvSpPr>
        <dsp:cNvPr id="0" name=""/>
        <dsp:cNvSpPr/>
      </dsp:nvSpPr>
      <dsp:spPr>
        <a:xfrm>
          <a:off x="8778637" y="4737757"/>
          <a:ext cx="1053980" cy="526990"/>
        </a:xfrm>
        <a:prstGeom prst="rect">
          <a:avLst/>
        </a:prstGeom>
        <a:solidFill>
          <a:schemeClr val="bg1">
            <a:lumMod val="9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Sponsored Collections and Accounts Receivable</a:t>
          </a:r>
        </a:p>
      </dsp:txBody>
      <dsp:txXfrm>
        <a:off x="8778637" y="4737757"/>
        <a:ext cx="1053980" cy="526990"/>
      </dsp:txXfrm>
    </dsp:sp>
    <dsp:sp modelId="{EE22BC92-E492-409C-9006-205A185C8394}">
      <dsp:nvSpPr>
        <dsp:cNvPr id="0" name=""/>
        <dsp:cNvSpPr/>
      </dsp:nvSpPr>
      <dsp:spPr>
        <a:xfrm>
          <a:off x="8778637" y="5486084"/>
          <a:ext cx="1053980" cy="526990"/>
        </a:xfrm>
        <a:prstGeom prst="rect">
          <a:avLst/>
        </a:prstGeom>
        <a:solidFill>
          <a:schemeClr val="bg1">
            <a:lumMod val="9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Quality Assurance &amp; Reporting</a:t>
          </a:r>
        </a:p>
      </dsp:txBody>
      <dsp:txXfrm>
        <a:off x="8778637" y="5486084"/>
        <a:ext cx="1053980" cy="526990"/>
      </dsp:txXfrm>
    </dsp:sp>
    <dsp:sp modelId="{AF615BD7-19B8-4DF0-B22F-0DDABFD87CE8}">
      <dsp:nvSpPr>
        <dsp:cNvPr id="0" name=""/>
        <dsp:cNvSpPr/>
      </dsp:nvSpPr>
      <dsp:spPr>
        <a:xfrm>
          <a:off x="9790458" y="1744452"/>
          <a:ext cx="1053980" cy="526990"/>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CHANGE MANAGEMENT &amp; ADVISORY SERVICES</a:t>
          </a:r>
          <a:br>
            <a:rPr lang="en-US" sz="700" kern="1200" dirty="0"/>
          </a:br>
          <a:r>
            <a:rPr lang="en-US" sz="700" kern="1200" dirty="0"/>
            <a:t>Michele Evans</a:t>
          </a:r>
          <a:br>
            <a:rPr lang="en-US" sz="700" kern="1200" dirty="0"/>
          </a:br>
          <a:r>
            <a:rPr lang="en-US" sz="700" kern="1200" dirty="0"/>
            <a:t>Assistant Vice President</a:t>
          </a:r>
        </a:p>
      </dsp:txBody>
      <dsp:txXfrm>
        <a:off x="9790458" y="1744452"/>
        <a:ext cx="1053980" cy="526990"/>
      </dsp:txXfrm>
    </dsp:sp>
    <dsp:sp modelId="{6E0FC7B8-09C3-4268-BC05-40C29523B103}">
      <dsp:nvSpPr>
        <dsp:cNvPr id="0" name=""/>
        <dsp:cNvSpPr/>
      </dsp:nvSpPr>
      <dsp:spPr>
        <a:xfrm>
          <a:off x="10053953" y="2492778"/>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Management Advisory Services</a:t>
          </a:r>
        </a:p>
      </dsp:txBody>
      <dsp:txXfrm>
        <a:off x="10053953" y="2492778"/>
        <a:ext cx="1053980" cy="526990"/>
      </dsp:txXfrm>
    </dsp:sp>
    <dsp:sp modelId="{D7682E18-3468-455F-BEAD-AE021D4B8DAF}">
      <dsp:nvSpPr>
        <dsp:cNvPr id="0" name=""/>
        <dsp:cNvSpPr/>
      </dsp:nvSpPr>
      <dsp:spPr>
        <a:xfrm>
          <a:off x="10053953" y="3241105"/>
          <a:ext cx="1053980"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Business &amp; Quality Improvement – Change Management</a:t>
          </a:r>
        </a:p>
      </dsp:txBody>
      <dsp:txXfrm>
        <a:off x="10053953" y="3241105"/>
        <a:ext cx="1053980" cy="526990"/>
      </dsp:txXfrm>
    </dsp:sp>
    <dsp:sp modelId="{9808C454-5DFD-4726-874F-656E4D4A7050}">
      <dsp:nvSpPr>
        <dsp:cNvPr id="0" name=""/>
        <dsp:cNvSpPr/>
      </dsp:nvSpPr>
      <dsp:spPr>
        <a:xfrm>
          <a:off x="4206310" y="803521"/>
          <a:ext cx="1536862" cy="719594"/>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Systems Implementations Projects</a:t>
          </a:r>
          <a:br>
            <a:rPr lang="en-US" sz="700" kern="1200" dirty="0"/>
          </a:br>
          <a:r>
            <a:rPr lang="en-US" sz="700" kern="1200" dirty="0"/>
            <a:t>Chiradeep Mukherjee</a:t>
          </a:r>
          <a:br>
            <a:rPr lang="en-US" sz="700" kern="1200" dirty="0"/>
          </a:br>
          <a:r>
            <a:rPr lang="en-US" sz="700" kern="1200" dirty="0"/>
            <a:t>Executive Director</a:t>
          </a:r>
        </a:p>
        <a:p>
          <a:pPr marL="0" lvl="0" indent="0" algn="ctr" defTabSz="311150">
            <a:lnSpc>
              <a:spcPct val="90000"/>
            </a:lnSpc>
            <a:spcBef>
              <a:spcPct val="0"/>
            </a:spcBef>
            <a:spcAft>
              <a:spcPct val="35000"/>
            </a:spcAft>
            <a:buNone/>
          </a:pPr>
          <a:r>
            <a:rPr lang="en-US" sz="700" kern="1200" dirty="0"/>
            <a:t>John Jensen</a:t>
          </a:r>
        </a:p>
        <a:p>
          <a:pPr marL="0" lvl="0" indent="0" algn="ctr" defTabSz="311150">
            <a:lnSpc>
              <a:spcPct val="90000"/>
            </a:lnSpc>
            <a:spcBef>
              <a:spcPct val="0"/>
            </a:spcBef>
            <a:spcAft>
              <a:spcPct val="35000"/>
            </a:spcAft>
            <a:buNone/>
          </a:pPr>
          <a:r>
            <a:rPr lang="en-US" sz="700" kern="1200" dirty="0"/>
            <a:t>Assistant Vice President</a:t>
          </a:r>
        </a:p>
      </dsp:txBody>
      <dsp:txXfrm>
        <a:off x="4206310" y="803521"/>
        <a:ext cx="1536862" cy="719594"/>
      </dsp:txXfrm>
    </dsp:sp>
    <dsp:sp modelId="{94A01C33-78C8-4344-9128-B55F3F2C9237}">
      <dsp:nvSpPr>
        <dsp:cNvPr id="0" name=""/>
        <dsp:cNvSpPr/>
      </dsp:nvSpPr>
      <dsp:spPr>
        <a:xfrm>
          <a:off x="5964508" y="803521"/>
          <a:ext cx="1578346" cy="526990"/>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Office of the VP of Administration and Finance</a:t>
          </a:r>
          <a:br>
            <a:rPr lang="en-US" sz="700" kern="1200" dirty="0"/>
          </a:br>
          <a:r>
            <a:rPr lang="en-US" sz="700" kern="1200" dirty="0"/>
            <a:t>Lisa Crawley</a:t>
          </a:r>
          <a:br>
            <a:rPr lang="en-US" sz="700" kern="1200" dirty="0"/>
          </a:br>
          <a:r>
            <a:rPr lang="en-US" sz="700" kern="1200" dirty="0"/>
            <a:t>Office Manager</a:t>
          </a:r>
        </a:p>
      </dsp:txBody>
      <dsp:txXfrm>
        <a:off x="5964508" y="803521"/>
        <a:ext cx="1578346" cy="526990"/>
      </dsp:txXfrm>
    </dsp:sp>
    <dsp:sp modelId="{CC9145AF-5E6A-439C-B4E5-2555CB83F51C}">
      <dsp:nvSpPr>
        <dsp:cNvPr id="0" name=""/>
        <dsp:cNvSpPr/>
      </dsp:nvSpPr>
      <dsp:spPr>
        <a:xfrm flipH="1">
          <a:off x="1102294" y="2495940"/>
          <a:ext cx="1040985"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Business Application Support</a:t>
          </a:r>
        </a:p>
      </dsp:txBody>
      <dsp:txXfrm>
        <a:off x="1102294" y="2495940"/>
        <a:ext cx="1040985" cy="526990"/>
      </dsp:txXfrm>
    </dsp:sp>
    <dsp:sp modelId="{0475B41C-164D-4F57-B9E3-EC24F93B0EA6}">
      <dsp:nvSpPr>
        <dsp:cNvPr id="0" name=""/>
        <dsp:cNvSpPr/>
      </dsp:nvSpPr>
      <dsp:spPr>
        <a:xfrm flipH="1">
          <a:off x="1103369" y="3231666"/>
          <a:ext cx="1040985" cy="526990"/>
        </a:xfrm>
        <a:prstGeom prst="rect">
          <a:avLst/>
        </a:prstGeom>
        <a:solidFill>
          <a:schemeClr val="accent3">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Training</a:t>
          </a:r>
        </a:p>
      </dsp:txBody>
      <dsp:txXfrm>
        <a:off x="1103369" y="3231666"/>
        <a:ext cx="1040985" cy="526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C4590-B7DE-424A-BD7C-6F24E2950481}">
      <dsp:nvSpPr>
        <dsp:cNvPr id="0" name=""/>
        <dsp:cNvSpPr/>
      </dsp:nvSpPr>
      <dsp:spPr>
        <a:xfrm>
          <a:off x="386848" y="377"/>
          <a:ext cx="1652016" cy="991209"/>
        </a:xfrm>
        <a:prstGeom prst="rect">
          <a:avLst/>
        </a:prstGeom>
        <a:solidFill>
          <a:srgbClr val="007698"/>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Recruiting</a:t>
          </a:r>
        </a:p>
      </dsp:txBody>
      <dsp:txXfrm>
        <a:off x="386848" y="377"/>
        <a:ext cx="1652016" cy="991209"/>
      </dsp:txXfrm>
    </dsp:sp>
    <dsp:sp modelId="{BF629517-73A6-4FF0-BB75-91D82D579B7F}">
      <dsp:nvSpPr>
        <dsp:cNvPr id="0" name=""/>
        <dsp:cNvSpPr/>
      </dsp:nvSpPr>
      <dsp:spPr>
        <a:xfrm>
          <a:off x="2204067" y="377"/>
          <a:ext cx="1652016" cy="991209"/>
        </a:xfrm>
        <a:prstGeom prst="rect">
          <a:avLst/>
        </a:prstGeom>
        <a:solidFill>
          <a:srgbClr val="5D87A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Compensation</a:t>
          </a:r>
        </a:p>
      </dsp:txBody>
      <dsp:txXfrm>
        <a:off x="2204067" y="377"/>
        <a:ext cx="1652016" cy="991209"/>
      </dsp:txXfrm>
    </dsp:sp>
    <dsp:sp modelId="{F39A8EF6-9988-466A-92A8-A81175C30E76}">
      <dsp:nvSpPr>
        <dsp:cNvPr id="0" name=""/>
        <dsp:cNvSpPr/>
      </dsp:nvSpPr>
      <dsp:spPr>
        <a:xfrm>
          <a:off x="4021285" y="377"/>
          <a:ext cx="1652016" cy="991209"/>
        </a:xfrm>
        <a:prstGeom prst="rect">
          <a:avLst/>
        </a:prstGeom>
        <a:solidFill>
          <a:srgbClr val="95A0A9"/>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Talent Management</a:t>
          </a:r>
        </a:p>
      </dsp:txBody>
      <dsp:txXfrm>
        <a:off x="4021285" y="377"/>
        <a:ext cx="1652016" cy="991209"/>
      </dsp:txXfrm>
    </dsp:sp>
    <dsp:sp modelId="{9FF2CBD1-0AEF-430C-8C5C-3F675E3A7428}">
      <dsp:nvSpPr>
        <dsp:cNvPr id="0" name=""/>
        <dsp:cNvSpPr/>
      </dsp:nvSpPr>
      <dsp:spPr>
        <a:xfrm>
          <a:off x="5838503" y="377"/>
          <a:ext cx="1652016" cy="991209"/>
        </a:xfrm>
        <a:prstGeom prst="rect">
          <a:avLst/>
        </a:prstGeom>
        <a:solidFill>
          <a:srgbClr val="C8102E"/>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Learning</a:t>
          </a:r>
        </a:p>
      </dsp:txBody>
      <dsp:txXfrm>
        <a:off x="5838503" y="377"/>
        <a:ext cx="1652016" cy="991209"/>
      </dsp:txXfrm>
    </dsp:sp>
    <dsp:sp modelId="{F21F2259-DB73-4901-8FDE-5488C5AF9C8C}">
      <dsp:nvSpPr>
        <dsp:cNvPr id="0" name=""/>
        <dsp:cNvSpPr/>
      </dsp:nvSpPr>
      <dsp:spPr>
        <a:xfrm>
          <a:off x="386848" y="1156788"/>
          <a:ext cx="1652016" cy="991209"/>
        </a:xfrm>
        <a:prstGeom prst="rect">
          <a:avLst/>
        </a:prstGeom>
        <a:solidFill>
          <a:srgbClr val="C8102E"/>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Onboarding/ Offboarding</a:t>
          </a:r>
        </a:p>
      </dsp:txBody>
      <dsp:txXfrm>
        <a:off x="386848" y="1156788"/>
        <a:ext cx="1652016" cy="991209"/>
      </dsp:txXfrm>
    </dsp:sp>
    <dsp:sp modelId="{2A4EB527-0FBE-4937-A5A8-8065A171832A}">
      <dsp:nvSpPr>
        <dsp:cNvPr id="0" name=""/>
        <dsp:cNvSpPr/>
      </dsp:nvSpPr>
      <dsp:spPr>
        <a:xfrm>
          <a:off x="2204067" y="1156788"/>
          <a:ext cx="1652016" cy="991209"/>
        </a:xfrm>
        <a:prstGeom prst="rect">
          <a:avLst/>
        </a:prstGeom>
        <a:solidFill>
          <a:srgbClr val="33460D"/>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Labor Distribution</a:t>
          </a:r>
        </a:p>
      </dsp:txBody>
      <dsp:txXfrm>
        <a:off x="2204067" y="1156788"/>
        <a:ext cx="1652016" cy="991209"/>
      </dsp:txXfrm>
    </dsp:sp>
    <dsp:sp modelId="{013C39AD-B303-456C-875F-1F4E675A9EC2}">
      <dsp:nvSpPr>
        <dsp:cNvPr id="0" name=""/>
        <dsp:cNvSpPr/>
      </dsp:nvSpPr>
      <dsp:spPr>
        <a:xfrm>
          <a:off x="4021285" y="1156788"/>
          <a:ext cx="1652016" cy="991209"/>
        </a:xfrm>
        <a:prstGeom prst="rect">
          <a:avLst/>
        </a:prstGeom>
        <a:solidFill>
          <a:srgbClr val="B4CC95"/>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Core HR</a:t>
          </a:r>
        </a:p>
      </dsp:txBody>
      <dsp:txXfrm>
        <a:off x="4021285" y="1156788"/>
        <a:ext cx="1652016" cy="991209"/>
      </dsp:txXfrm>
    </dsp:sp>
    <dsp:sp modelId="{96AA7E87-7635-466F-A050-167BEF060705}">
      <dsp:nvSpPr>
        <dsp:cNvPr id="0" name=""/>
        <dsp:cNvSpPr/>
      </dsp:nvSpPr>
      <dsp:spPr>
        <a:xfrm>
          <a:off x="5838503" y="1156788"/>
          <a:ext cx="1652016" cy="991209"/>
        </a:xfrm>
        <a:prstGeom prst="rect">
          <a:avLst/>
        </a:prstGeom>
        <a:solidFill>
          <a:srgbClr val="C8B18B"/>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Payroll</a:t>
          </a:r>
        </a:p>
      </dsp:txBody>
      <dsp:txXfrm>
        <a:off x="5838503" y="1156788"/>
        <a:ext cx="1652016" cy="991209"/>
      </dsp:txXfrm>
    </dsp:sp>
    <dsp:sp modelId="{4A96B7B3-FE9A-49BC-9D01-FE505C3ADB72}">
      <dsp:nvSpPr>
        <dsp:cNvPr id="0" name=""/>
        <dsp:cNvSpPr/>
      </dsp:nvSpPr>
      <dsp:spPr>
        <a:xfrm>
          <a:off x="386848" y="2313200"/>
          <a:ext cx="1652016" cy="991209"/>
        </a:xfrm>
        <a:prstGeom prst="rect">
          <a:avLst/>
        </a:prstGeom>
        <a:solidFill>
          <a:srgbClr val="95A0A9"/>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Absence</a:t>
          </a:r>
          <a:r>
            <a:rPr lang="en-US" sz="2000" kern="1200">
              <a:latin typeface="Calibri Light" panose="020F0302020204030204"/>
            </a:rPr>
            <a:t> </a:t>
          </a:r>
          <a:endParaRPr lang="en-US" sz="2000" kern="1200"/>
        </a:p>
      </dsp:txBody>
      <dsp:txXfrm>
        <a:off x="386848" y="2313200"/>
        <a:ext cx="1652016" cy="991209"/>
      </dsp:txXfrm>
    </dsp:sp>
    <dsp:sp modelId="{41D1E9FC-7820-4864-AEDE-C69EB471212E}">
      <dsp:nvSpPr>
        <dsp:cNvPr id="0" name=""/>
        <dsp:cNvSpPr/>
      </dsp:nvSpPr>
      <dsp:spPr>
        <a:xfrm>
          <a:off x="2204067" y="2313200"/>
          <a:ext cx="1652016" cy="991209"/>
        </a:xfrm>
        <a:prstGeom prst="rect">
          <a:avLst/>
        </a:prstGeom>
        <a:solidFill>
          <a:srgbClr val="007698"/>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Reporting and Analytics</a:t>
          </a:r>
        </a:p>
      </dsp:txBody>
      <dsp:txXfrm>
        <a:off x="2204067" y="2313200"/>
        <a:ext cx="1652016" cy="991209"/>
      </dsp:txXfrm>
    </dsp:sp>
    <dsp:sp modelId="{A70BBF37-7CF6-46DD-9D16-064D2B262F96}">
      <dsp:nvSpPr>
        <dsp:cNvPr id="0" name=""/>
        <dsp:cNvSpPr/>
      </dsp:nvSpPr>
      <dsp:spPr>
        <a:xfrm>
          <a:off x="4021285" y="2313200"/>
          <a:ext cx="1652016" cy="991209"/>
        </a:xfrm>
        <a:prstGeom prst="rect">
          <a:avLst/>
        </a:prstGeom>
        <a:solidFill>
          <a:srgbClr val="33460D"/>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Position Management</a:t>
          </a:r>
        </a:p>
      </dsp:txBody>
      <dsp:txXfrm>
        <a:off x="4021285" y="2313200"/>
        <a:ext cx="1652016" cy="991209"/>
      </dsp:txXfrm>
    </dsp:sp>
    <dsp:sp modelId="{FFEFF8D2-7BDF-46DD-9B96-4F019C998051}">
      <dsp:nvSpPr>
        <dsp:cNvPr id="0" name=""/>
        <dsp:cNvSpPr/>
      </dsp:nvSpPr>
      <dsp:spPr>
        <a:xfrm>
          <a:off x="5861284" y="2314459"/>
          <a:ext cx="1652016" cy="991209"/>
        </a:xfrm>
        <a:prstGeom prst="rect">
          <a:avLst/>
        </a:prstGeom>
        <a:solidFill>
          <a:srgbClr val="5D87A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Benefits</a:t>
          </a:r>
        </a:p>
      </dsp:txBody>
      <dsp:txXfrm>
        <a:off x="5861284" y="2314459"/>
        <a:ext cx="1652016" cy="991209"/>
      </dsp:txXfrm>
    </dsp:sp>
    <dsp:sp modelId="{80120CA8-3740-449F-ADA3-5A61C4C4A31C}">
      <dsp:nvSpPr>
        <dsp:cNvPr id="0" name=""/>
        <dsp:cNvSpPr/>
      </dsp:nvSpPr>
      <dsp:spPr>
        <a:xfrm>
          <a:off x="4055795" y="3469989"/>
          <a:ext cx="1652016" cy="991209"/>
        </a:xfrm>
        <a:prstGeom prst="rect">
          <a:avLst/>
        </a:prstGeom>
        <a:solidFill>
          <a:srgbClr val="D6AD0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Guided Learning</a:t>
          </a:r>
        </a:p>
      </dsp:txBody>
      <dsp:txXfrm>
        <a:off x="4055795" y="3469989"/>
        <a:ext cx="1652016" cy="991209"/>
      </dsp:txXfrm>
    </dsp:sp>
    <dsp:sp modelId="{890F52CF-9977-4111-BF2E-824DA3B4254C}">
      <dsp:nvSpPr>
        <dsp:cNvPr id="0" name=""/>
        <dsp:cNvSpPr/>
      </dsp:nvSpPr>
      <dsp:spPr>
        <a:xfrm>
          <a:off x="390896" y="3454723"/>
          <a:ext cx="1652016" cy="991209"/>
        </a:xfrm>
        <a:prstGeom prst="rect">
          <a:avLst/>
        </a:prstGeom>
        <a:solidFill>
          <a:srgbClr val="C8102E"/>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Time and Labor</a:t>
          </a:r>
        </a:p>
      </dsp:txBody>
      <dsp:txXfrm>
        <a:off x="390896" y="3454723"/>
        <a:ext cx="1652016" cy="991209"/>
      </dsp:txXfrm>
    </dsp:sp>
    <dsp:sp modelId="{D912F420-6B45-4A30-BEC1-65B659E926B0}">
      <dsp:nvSpPr>
        <dsp:cNvPr id="0" name=""/>
        <dsp:cNvSpPr/>
      </dsp:nvSpPr>
      <dsp:spPr>
        <a:xfrm>
          <a:off x="2235818" y="3469989"/>
          <a:ext cx="1652016" cy="991209"/>
        </a:xfrm>
        <a:prstGeom prst="rect">
          <a:avLst/>
        </a:prstGeom>
        <a:solidFill>
          <a:srgbClr val="007698"/>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Calibri Light" panose="020F0302020204030204"/>
            </a:rPr>
            <a:t>Position Budgeting</a:t>
          </a:r>
        </a:p>
      </dsp:txBody>
      <dsp:txXfrm>
        <a:off x="2235818" y="3469989"/>
        <a:ext cx="1652016" cy="991209"/>
      </dsp:txXfrm>
    </dsp:sp>
    <dsp:sp modelId="{D250575B-B05E-436F-B5D6-3889DE08BE0D}">
      <dsp:nvSpPr>
        <dsp:cNvPr id="0" name=""/>
        <dsp:cNvSpPr/>
      </dsp:nvSpPr>
      <dsp:spPr>
        <a:xfrm>
          <a:off x="5838503" y="3469611"/>
          <a:ext cx="1652016" cy="991209"/>
        </a:xfrm>
        <a:prstGeom prst="rect">
          <a:avLst/>
        </a:prstGeom>
        <a:solidFill>
          <a:srgbClr val="007698"/>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Calibri Light" panose="020F0302020204030204"/>
            </a:rPr>
            <a:t>Digital Assistant</a:t>
          </a:r>
        </a:p>
      </dsp:txBody>
      <dsp:txXfrm>
        <a:off x="5838503" y="3469611"/>
        <a:ext cx="1652016" cy="991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C1353-90C5-442A-B40A-71177BA98BD0}">
      <dsp:nvSpPr>
        <dsp:cNvPr id="0" name=""/>
        <dsp:cNvSpPr/>
      </dsp:nvSpPr>
      <dsp:spPr>
        <a:xfrm>
          <a:off x="0" y="0"/>
          <a:ext cx="7944149" cy="599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Setup Projects</a:t>
          </a:r>
        </a:p>
      </dsp:txBody>
      <dsp:txXfrm>
        <a:off x="29243" y="29243"/>
        <a:ext cx="7885663" cy="540554"/>
      </dsp:txXfrm>
    </dsp:sp>
    <dsp:sp modelId="{DCC5EA94-1DF4-49A3-A37C-276B0C2B3930}">
      <dsp:nvSpPr>
        <dsp:cNvPr id="0" name=""/>
        <dsp:cNvSpPr/>
      </dsp:nvSpPr>
      <dsp:spPr>
        <a:xfrm>
          <a:off x="0" y="708262"/>
          <a:ext cx="7944149" cy="59904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Bill Non-Federal Projects</a:t>
          </a:r>
        </a:p>
      </dsp:txBody>
      <dsp:txXfrm>
        <a:off x="29243" y="737505"/>
        <a:ext cx="7885663" cy="540554"/>
      </dsp:txXfrm>
    </dsp:sp>
    <dsp:sp modelId="{CE397281-560C-46A5-B3C2-BFACC717AAFE}">
      <dsp:nvSpPr>
        <dsp:cNvPr id="0" name=""/>
        <dsp:cNvSpPr/>
      </dsp:nvSpPr>
      <dsp:spPr>
        <a:xfrm>
          <a:off x="0" y="1399462"/>
          <a:ext cx="7944149" cy="5990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Bill Volume/Milestone/Schedule</a:t>
          </a:r>
        </a:p>
      </dsp:txBody>
      <dsp:txXfrm>
        <a:off x="29243" y="1428705"/>
        <a:ext cx="7885663" cy="540554"/>
      </dsp:txXfrm>
    </dsp:sp>
    <dsp:sp modelId="{671DF196-8C0E-4BE5-AEAE-4DB62E39F2FD}">
      <dsp:nvSpPr>
        <dsp:cNvPr id="0" name=""/>
        <dsp:cNvSpPr/>
      </dsp:nvSpPr>
      <dsp:spPr>
        <a:xfrm>
          <a:off x="0" y="2090662"/>
          <a:ext cx="7944149" cy="5990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Bill Fed award (not LOC)</a:t>
          </a:r>
        </a:p>
      </dsp:txBody>
      <dsp:txXfrm>
        <a:off x="29243" y="2119905"/>
        <a:ext cx="7885663" cy="540554"/>
      </dsp:txXfrm>
    </dsp:sp>
    <dsp:sp modelId="{EA29892B-10EB-4822-98BC-3F7B2B45E2AB}">
      <dsp:nvSpPr>
        <dsp:cNvPr id="0" name=""/>
        <dsp:cNvSpPr/>
      </dsp:nvSpPr>
      <dsp:spPr>
        <a:xfrm>
          <a:off x="0" y="2781862"/>
          <a:ext cx="7944149" cy="5990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Federal Financial Reporting (LOC) &amp; Quality Assurance</a:t>
          </a:r>
        </a:p>
      </dsp:txBody>
      <dsp:txXfrm>
        <a:off x="29243" y="2811105"/>
        <a:ext cx="7885663" cy="540554"/>
      </dsp:txXfrm>
    </dsp:sp>
    <dsp:sp modelId="{E1FE9EB3-B3FC-45BF-A1C2-86CAC47A8EE6}">
      <dsp:nvSpPr>
        <dsp:cNvPr id="0" name=""/>
        <dsp:cNvSpPr/>
      </dsp:nvSpPr>
      <dsp:spPr>
        <a:xfrm>
          <a:off x="0" y="3416901"/>
          <a:ext cx="7944149" cy="59904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Collections &amp; Accounts Receivable</a:t>
          </a:r>
        </a:p>
      </dsp:txBody>
      <dsp:txXfrm>
        <a:off x="29243" y="3446144"/>
        <a:ext cx="7885663" cy="540554"/>
      </dsp:txXfrm>
    </dsp:sp>
    <dsp:sp modelId="{FCB8140A-AB17-4761-A797-7150EE2EE610}">
      <dsp:nvSpPr>
        <dsp:cNvPr id="0" name=""/>
        <dsp:cNvSpPr/>
      </dsp:nvSpPr>
      <dsp:spPr>
        <a:xfrm>
          <a:off x="0" y="4068077"/>
          <a:ext cx="7944149" cy="5990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Cost Analysis &amp; Compliance</a:t>
          </a:r>
        </a:p>
      </dsp:txBody>
      <dsp:txXfrm>
        <a:off x="29243" y="4097320"/>
        <a:ext cx="7885663" cy="5405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194DF-E5E6-4FEA-9E40-1A18DC91C43E}">
      <dsp:nvSpPr>
        <dsp:cNvPr id="0" name=""/>
        <dsp:cNvSpPr/>
      </dsp:nvSpPr>
      <dsp:spPr>
        <a:xfrm>
          <a:off x="172189" y="3734"/>
          <a:ext cx="694931" cy="69493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6C983-87AB-4C07-99A1-041FF75B3D05}">
      <dsp:nvSpPr>
        <dsp:cNvPr id="0" name=""/>
        <dsp:cNvSpPr/>
      </dsp:nvSpPr>
      <dsp:spPr>
        <a:xfrm>
          <a:off x="318124" y="149670"/>
          <a:ext cx="403060" cy="4030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B17EFD-28BF-4E60-A640-45A59EC5E6A6}">
      <dsp:nvSpPr>
        <dsp:cNvPr id="0" name=""/>
        <dsp:cNvSpPr/>
      </dsp:nvSpPr>
      <dsp:spPr>
        <a:xfrm>
          <a:off x="1016035" y="3734"/>
          <a:ext cx="1638053" cy="694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dirty="0"/>
            <a:t>It develops effective communication within a department </a:t>
          </a:r>
          <a:endParaRPr lang="en-US" sz="1200" kern="1200" dirty="0"/>
        </a:p>
      </dsp:txBody>
      <dsp:txXfrm>
        <a:off x="1016035" y="3734"/>
        <a:ext cx="1638053" cy="694931"/>
      </dsp:txXfrm>
    </dsp:sp>
    <dsp:sp modelId="{73EFADFE-03E6-4570-A33D-7CB3B0C1A052}">
      <dsp:nvSpPr>
        <dsp:cNvPr id="0" name=""/>
        <dsp:cNvSpPr/>
      </dsp:nvSpPr>
      <dsp:spPr>
        <a:xfrm>
          <a:off x="2939507" y="3734"/>
          <a:ext cx="694931" cy="69493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5F4C9C-5C7F-4106-9A17-171D2269ED96}">
      <dsp:nvSpPr>
        <dsp:cNvPr id="0" name=""/>
        <dsp:cNvSpPr/>
      </dsp:nvSpPr>
      <dsp:spPr>
        <a:xfrm>
          <a:off x="3085442" y="149670"/>
          <a:ext cx="403060" cy="4030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0D22F-A005-4270-9419-752E16BFB1A7}">
      <dsp:nvSpPr>
        <dsp:cNvPr id="0" name=""/>
        <dsp:cNvSpPr/>
      </dsp:nvSpPr>
      <dsp:spPr>
        <a:xfrm>
          <a:off x="3783353" y="3734"/>
          <a:ext cx="1638053" cy="694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M</a:t>
          </a:r>
          <a:r>
            <a:rPr lang="en-US" sz="1200" b="0" i="0" kern="1200" dirty="0"/>
            <a:t>embers of a silo know exactly what work you are undertaking </a:t>
          </a:r>
          <a:endParaRPr lang="en-US" sz="1200" kern="1200" dirty="0"/>
        </a:p>
      </dsp:txBody>
      <dsp:txXfrm>
        <a:off x="3783353" y="3734"/>
        <a:ext cx="1638053" cy="694931"/>
      </dsp:txXfrm>
    </dsp:sp>
    <dsp:sp modelId="{D57C2739-CAD6-48AA-BD81-1BE485A73AFA}">
      <dsp:nvSpPr>
        <dsp:cNvPr id="0" name=""/>
        <dsp:cNvSpPr/>
      </dsp:nvSpPr>
      <dsp:spPr>
        <a:xfrm>
          <a:off x="172189" y="1237583"/>
          <a:ext cx="694931" cy="69493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FC12EB-D461-492B-A13D-1E84C17D0AE1}">
      <dsp:nvSpPr>
        <dsp:cNvPr id="0" name=""/>
        <dsp:cNvSpPr/>
      </dsp:nvSpPr>
      <dsp:spPr>
        <a:xfrm>
          <a:off x="318124" y="1383519"/>
          <a:ext cx="403060" cy="4030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67F04E-AF75-4B47-9A79-ADD90B279491}">
      <dsp:nvSpPr>
        <dsp:cNvPr id="0" name=""/>
        <dsp:cNvSpPr/>
      </dsp:nvSpPr>
      <dsp:spPr>
        <a:xfrm>
          <a:off x="1016035" y="1237583"/>
          <a:ext cx="1638053" cy="694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dirty="0"/>
            <a:t>Helps identify improvements required and the resources needed </a:t>
          </a:r>
          <a:endParaRPr lang="en-US" sz="1200" kern="1200" dirty="0"/>
        </a:p>
      </dsp:txBody>
      <dsp:txXfrm>
        <a:off x="1016035" y="1237583"/>
        <a:ext cx="1638053" cy="694931"/>
      </dsp:txXfrm>
    </dsp:sp>
    <dsp:sp modelId="{DB4E1496-BA3C-4BAF-BB87-21B8A423B378}">
      <dsp:nvSpPr>
        <dsp:cNvPr id="0" name=""/>
        <dsp:cNvSpPr/>
      </dsp:nvSpPr>
      <dsp:spPr>
        <a:xfrm>
          <a:off x="2939507" y="1237583"/>
          <a:ext cx="694931" cy="69493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552EF0-F3E6-4E3A-ABA9-C8A6CD606EF6}">
      <dsp:nvSpPr>
        <dsp:cNvPr id="0" name=""/>
        <dsp:cNvSpPr/>
      </dsp:nvSpPr>
      <dsp:spPr>
        <a:xfrm>
          <a:off x="3085442" y="1383519"/>
          <a:ext cx="403060" cy="4030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65D820-7646-49F4-BDE9-02117ABEDFA3}">
      <dsp:nvSpPr>
        <dsp:cNvPr id="0" name=""/>
        <dsp:cNvSpPr/>
      </dsp:nvSpPr>
      <dsp:spPr>
        <a:xfrm>
          <a:off x="3783353" y="1237583"/>
          <a:ext cx="1638053" cy="694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dirty="0"/>
            <a:t>It fosters a community of individuals that will look out for each other </a:t>
          </a:r>
          <a:endParaRPr lang="en-US" sz="1200" kern="1200" dirty="0"/>
        </a:p>
      </dsp:txBody>
      <dsp:txXfrm>
        <a:off x="3783353" y="1237583"/>
        <a:ext cx="1638053" cy="694931"/>
      </dsp:txXfrm>
    </dsp:sp>
    <dsp:sp modelId="{D2164439-4C62-42D5-A2A9-5B8E6B50AC26}">
      <dsp:nvSpPr>
        <dsp:cNvPr id="0" name=""/>
        <dsp:cNvSpPr/>
      </dsp:nvSpPr>
      <dsp:spPr>
        <a:xfrm>
          <a:off x="172189" y="2471432"/>
          <a:ext cx="694931" cy="69493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70E03-82E7-4850-845A-8B41C2C9DDE5}">
      <dsp:nvSpPr>
        <dsp:cNvPr id="0" name=""/>
        <dsp:cNvSpPr/>
      </dsp:nvSpPr>
      <dsp:spPr>
        <a:xfrm>
          <a:off x="318124" y="2617367"/>
          <a:ext cx="403060" cy="4030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726E46-B6B6-48ED-A6CA-9D20189AE73D}">
      <dsp:nvSpPr>
        <dsp:cNvPr id="0" name=""/>
        <dsp:cNvSpPr/>
      </dsp:nvSpPr>
      <dsp:spPr>
        <a:xfrm>
          <a:off x="1016035" y="2471432"/>
          <a:ext cx="1638053" cy="694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dirty="0"/>
            <a:t>The end goal is to improve the department as a whole.</a:t>
          </a:r>
          <a:endParaRPr lang="en-US" sz="1200" kern="1200" dirty="0"/>
        </a:p>
      </dsp:txBody>
      <dsp:txXfrm>
        <a:off x="1016035" y="2471432"/>
        <a:ext cx="1638053" cy="6949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E2E00-C588-47BA-8B77-B590313B2E5E}">
      <dsp:nvSpPr>
        <dsp:cNvPr id="0" name=""/>
        <dsp:cNvSpPr/>
      </dsp:nvSpPr>
      <dsp:spPr>
        <a:xfrm>
          <a:off x="0" y="2232"/>
          <a:ext cx="10192352" cy="4755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DB78F3-6326-4A18-8DE4-55F4F05065F3}">
      <dsp:nvSpPr>
        <dsp:cNvPr id="0" name=""/>
        <dsp:cNvSpPr/>
      </dsp:nvSpPr>
      <dsp:spPr>
        <a:xfrm>
          <a:off x="143853" y="109231"/>
          <a:ext cx="261552" cy="2615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C2E26-4123-4C25-B571-66C05201C195}">
      <dsp:nvSpPr>
        <dsp:cNvPr id="0" name=""/>
        <dsp:cNvSpPr/>
      </dsp:nvSpPr>
      <dsp:spPr>
        <a:xfrm>
          <a:off x="549259" y="2232"/>
          <a:ext cx="9643092" cy="475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329" tIns="50329" rIns="50329" bIns="50329" numCol="1" spcCol="1270" anchor="ctr" anchorCtr="0">
          <a:noAutofit/>
        </a:bodyPr>
        <a:lstStyle/>
        <a:p>
          <a:pPr marL="0" lvl="0" indent="0" algn="l" defTabSz="755650">
            <a:lnSpc>
              <a:spcPct val="100000"/>
            </a:lnSpc>
            <a:spcBef>
              <a:spcPct val="0"/>
            </a:spcBef>
            <a:spcAft>
              <a:spcPct val="35000"/>
            </a:spcAft>
            <a:buNone/>
          </a:pPr>
          <a:r>
            <a:rPr lang="en-US" sz="1700" b="0" i="0" kern="1200" dirty="0"/>
            <a:t>Understand Your Objectives.</a:t>
          </a:r>
          <a:endParaRPr lang="en-US" sz="1700" kern="1200" dirty="0"/>
        </a:p>
      </dsp:txBody>
      <dsp:txXfrm>
        <a:off x="549259" y="2232"/>
        <a:ext cx="9643092" cy="475549"/>
      </dsp:txXfrm>
    </dsp:sp>
    <dsp:sp modelId="{4ADFD107-29A4-484B-B368-ADD5D785D12D}">
      <dsp:nvSpPr>
        <dsp:cNvPr id="0" name=""/>
        <dsp:cNvSpPr/>
      </dsp:nvSpPr>
      <dsp:spPr>
        <a:xfrm>
          <a:off x="0" y="596669"/>
          <a:ext cx="10192352" cy="4755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DD249-944B-49A8-83B4-0570544C8357}">
      <dsp:nvSpPr>
        <dsp:cNvPr id="0" name=""/>
        <dsp:cNvSpPr/>
      </dsp:nvSpPr>
      <dsp:spPr>
        <a:xfrm>
          <a:off x="143853" y="703668"/>
          <a:ext cx="261552" cy="2615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E3168-29E3-497B-8696-37418F9E3CDE}">
      <dsp:nvSpPr>
        <dsp:cNvPr id="0" name=""/>
        <dsp:cNvSpPr/>
      </dsp:nvSpPr>
      <dsp:spPr>
        <a:xfrm>
          <a:off x="549259" y="596669"/>
          <a:ext cx="9643092" cy="475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329" tIns="50329" rIns="50329" bIns="50329" numCol="1" spcCol="1270" anchor="ctr" anchorCtr="0">
          <a:noAutofit/>
        </a:bodyPr>
        <a:lstStyle/>
        <a:p>
          <a:pPr marL="0" lvl="0" indent="0" algn="l" defTabSz="755650">
            <a:lnSpc>
              <a:spcPct val="100000"/>
            </a:lnSpc>
            <a:spcBef>
              <a:spcPct val="0"/>
            </a:spcBef>
            <a:spcAft>
              <a:spcPct val="35000"/>
            </a:spcAft>
            <a:buNone/>
          </a:pPr>
          <a:r>
            <a:rPr lang="en-US" sz="1700" b="0" i="0" kern="1200"/>
            <a:t>Be clear about your overall communication objectives. </a:t>
          </a:r>
          <a:endParaRPr lang="en-US" sz="1700" kern="1200"/>
        </a:p>
      </dsp:txBody>
      <dsp:txXfrm>
        <a:off x="549259" y="596669"/>
        <a:ext cx="9643092" cy="475549"/>
      </dsp:txXfrm>
    </dsp:sp>
    <dsp:sp modelId="{AB7945FD-0F49-4754-9584-0A260805D9D2}">
      <dsp:nvSpPr>
        <dsp:cNvPr id="0" name=""/>
        <dsp:cNvSpPr/>
      </dsp:nvSpPr>
      <dsp:spPr>
        <a:xfrm>
          <a:off x="0" y="1191106"/>
          <a:ext cx="10192352" cy="4755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C78D3-D6D1-46C5-A421-A61D8ACD8159}">
      <dsp:nvSpPr>
        <dsp:cNvPr id="0" name=""/>
        <dsp:cNvSpPr/>
      </dsp:nvSpPr>
      <dsp:spPr>
        <a:xfrm>
          <a:off x="143853" y="1298104"/>
          <a:ext cx="261552" cy="2615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27674-2794-41EA-87B9-04D989278BCE}">
      <dsp:nvSpPr>
        <dsp:cNvPr id="0" name=""/>
        <dsp:cNvSpPr/>
      </dsp:nvSpPr>
      <dsp:spPr>
        <a:xfrm>
          <a:off x="549259" y="1191106"/>
          <a:ext cx="9643092" cy="475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329" tIns="50329" rIns="50329" bIns="50329" numCol="1" spcCol="1270" anchor="ctr" anchorCtr="0">
          <a:noAutofit/>
        </a:bodyPr>
        <a:lstStyle/>
        <a:p>
          <a:pPr marL="0" lvl="0" indent="0" algn="l" defTabSz="755650">
            <a:lnSpc>
              <a:spcPct val="100000"/>
            </a:lnSpc>
            <a:spcBef>
              <a:spcPct val="0"/>
            </a:spcBef>
            <a:spcAft>
              <a:spcPct val="35000"/>
            </a:spcAft>
            <a:buNone/>
          </a:pPr>
          <a:r>
            <a:rPr lang="en-US" sz="1700" b="0" i="0" kern="1200"/>
            <a:t>Understand Your Audiences. Now identify and list your different audiences. Choose the Right Channels. </a:t>
          </a:r>
          <a:endParaRPr lang="en-US" sz="1700" kern="1200"/>
        </a:p>
      </dsp:txBody>
      <dsp:txXfrm>
        <a:off x="549259" y="1191106"/>
        <a:ext cx="9643092" cy="475549"/>
      </dsp:txXfrm>
    </dsp:sp>
    <dsp:sp modelId="{91315703-7E5A-4B3D-A8AA-D3A0EDB142BF}">
      <dsp:nvSpPr>
        <dsp:cNvPr id="0" name=""/>
        <dsp:cNvSpPr/>
      </dsp:nvSpPr>
      <dsp:spPr>
        <a:xfrm>
          <a:off x="0" y="1785543"/>
          <a:ext cx="10192352" cy="4755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F77404-17E2-475C-B0F0-4025DB3304A2}">
      <dsp:nvSpPr>
        <dsp:cNvPr id="0" name=""/>
        <dsp:cNvSpPr/>
      </dsp:nvSpPr>
      <dsp:spPr>
        <a:xfrm>
          <a:off x="143853" y="1892541"/>
          <a:ext cx="261552" cy="2615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63AFE3-818E-41FE-94D5-9D4C804C4267}">
      <dsp:nvSpPr>
        <dsp:cNvPr id="0" name=""/>
        <dsp:cNvSpPr/>
      </dsp:nvSpPr>
      <dsp:spPr>
        <a:xfrm>
          <a:off x="549259" y="1785543"/>
          <a:ext cx="9643092" cy="475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329" tIns="50329" rIns="50329" bIns="50329" numCol="1" spcCol="1270" anchor="ctr" anchorCtr="0">
          <a:noAutofit/>
        </a:bodyPr>
        <a:lstStyle/>
        <a:p>
          <a:pPr marL="0" lvl="0" indent="0" algn="l" defTabSz="755650">
            <a:lnSpc>
              <a:spcPct val="100000"/>
            </a:lnSpc>
            <a:spcBef>
              <a:spcPct val="0"/>
            </a:spcBef>
            <a:spcAft>
              <a:spcPct val="35000"/>
            </a:spcAft>
            <a:buNone/>
          </a:pPr>
          <a:r>
            <a:rPr lang="en-US" sz="1700" b="0" i="0" kern="1200"/>
            <a:t>Planning Your Message. </a:t>
          </a:r>
          <a:endParaRPr lang="en-US" sz="1700" kern="1200"/>
        </a:p>
      </dsp:txBody>
      <dsp:txXfrm>
        <a:off x="549259" y="1785543"/>
        <a:ext cx="9643092" cy="475549"/>
      </dsp:txXfrm>
    </dsp:sp>
    <dsp:sp modelId="{D236600B-666E-4C52-8513-F67D6C75B8E3}">
      <dsp:nvSpPr>
        <dsp:cNvPr id="0" name=""/>
        <dsp:cNvSpPr/>
      </dsp:nvSpPr>
      <dsp:spPr>
        <a:xfrm>
          <a:off x="0" y="2379979"/>
          <a:ext cx="10192352" cy="4755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5D8866-F217-4483-BDA5-FE4CCE817282}">
      <dsp:nvSpPr>
        <dsp:cNvPr id="0" name=""/>
        <dsp:cNvSpPr/>
      </dsp:nvSpPr>
      <dsp:spPr>
        <a:xfrm>
          <a:off x="143853" y="2486978"/>
          <a:ext cx="261552" cy="2615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8FA6FB-7C54-4F96-BF86-C50F91D8635D}">
      <dsp:nvSpPr>
        <dsp:cNvPr id="0" name=""/>
        <dsp:cNvSpPr/>
      </dsp:nvSpPr>
      <dsp:spPr>
        <a:xfrm>
          <a:off x="549259" y="2379979"/>
          <a:ext cx="9643092" cy="475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329" tIns="50329" rIns="50329" bIns="50329" numCol="1" spcCol="1270" anchor="ctr" anchorCtr="0">
          <a:noAutofit/>
        </a:bodyPr>
        <a:lstStyle/>
        <a:p>
          <a:pPr marL="0" lvl="0" indent="0" algn="l" defTabSz="755650">
            <a:lnSpc>
              <a:spcPct val="100000"/>
            </a:lnSpc>
            <a:spcBef>
              <a:spcPct val="0"/>
            </a:spcBef>
            <a:spcAft>
              <a:spcPct val="35000"/>
            </a:spcAft>
            <a:buNone/>
          </a:pPr>
          <a:r>
            <a:rPr lang="en-US" sz="1700" b="0" i="0" kern="1200"/>
            <a:t>Monitor Effectiveness.</a:t>
          </a:r>
          <a:endParaRPr lang="en-US" sz="1700" kern="1200"/>
        </a:p>
      </dsp:txBody>
      <dsp:txXfrm>
        <a:off x="549259" y="2379979"/>
        <a:ext cx="9643092" cy="4755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8A18C-45C0-43E5-AC60-F7A589D9A6FC}">
      <dsp:nvSpPr>
        <dsp:cNvPr id="0" name=""/>
        <dsp:cNvSpPr/>
      </dsp:nvSpPr>
      <dsp:spPr>
        <a:xfrm>
          <a:off x="0" y="119856"/>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Since 2010</a:t>
          </a:r>
        </a:p>
      </dsp:txBody>
      <dsp:txXfrm>
        <a:off x="0" y="119856"/>
        <a:ext cx="1619250" cy="971549"/>
      </dsp:txXfrm>
    </dsp:sp>
    <dsp:sp modelId="{F87FE057-56FD-4D5A-AF80-B2E721916AD8}">
      <dsp:nvSpPr>
        <dsp:cNvPr id="0" name=""/>
        <dsp:cNvSpPr/>
      </dsp:nvSpPr>
      <dsp:spPr>
        <a:xfrm>
          <a:off x="1781175" y="119856"/>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Advising, Assisting, Educating</a:t>
          </a:r>
        </a:p>
      </dsp:txBody>
      <dsp:txXfrm>
        <a:off x="1781175" y="119856"/>
        <a:ext cx="1619250" cy="971549"/>
      </dsp:txXfrm>
    </dsp:sp>
    <dsp:sp modelId="{1695D4C9-AAD5-4599-8A58-0610572D20E2}">
      <dsp:nvSpPr>
        <dsp:cNvPr id="0" name=""/>
        <dsp:cNvSpPr/>
      </dsp:nvSpPr>
      <dsp:spPr>
        <a:xfrm>
          <a:off x="3562350" y="119856"/>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Audit, Compliance, Internal Controls</a:t>
          </a:r>
        </a:p>
      </dsp:txBody>
      <dsp:txXfrm>
        <a:off x="3562350" y="119856"/>
        <a:ext cx="1619250" cy="971549"/>
      </dsp:txXfrm>
    </dsp:sp>
    <dsp:sp modelId="{8F28D584-B384-4CC0-98CE-2703C3210757}">
      <dsp:nvSpPr>
        <dsp:cNvPr id="0" name=""/>
        <dsp:cNvSpPr/>
      </dsp:nvSpPr>
      <dsp:spPr>
        <a:xfrm>
          <a:off x="0" y="1253331"/>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Business Process, Policies/ Procedures</a:t>
          </a:r>
        </a:p>
      </dsp:txBody>
      <dsp:txXfrm>
        <a:off x="0" y="1253331"/>
        <a:ext cx="1619250" cy="971549"/>
      </dsp:txXfrm>
    </dsp:sp>
    <dsp:sp modelId="{79DA8408-7B91-4747-B046-D4517C462435}">
      <dsp:nvSpPr>
        <dsp:cNvPr id="0" name=""/>
        <dsp:cNvSpPr/>
      </dsp:nvSpPr>
      <dsp:spPr>
        <a:xfrm>
          <a:off x="1781175" y="1253331"/>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Proactive – Opportunities for Improvement</a:t>
          </a:r>
        </a:p>
      </dsp:txBody>
      <dsp:txXfrm>
        <a:off x="1781175" y="1253331"/>
        <a:ext cx="1619250" cy="971549"/>
      </dsp:txXfrm>
    </dsp:sp>
    <dsp:sp modelId="{A8D6A4EB-5860-4A03-95BA-24C187C7DD70}">
      <dsp:nvSpPr>
        <dsp:cNvPr id="0" name=""/>
        <dsp:cNvSpPr/>
      </dsp:nvSpPr>
      <dsp:spPr>
        <a:xfrm>
          <a:off x="3562350" y="1253331"/>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Promote Collaboration</a:t>
          </a:r>
        </a:p>
      </dsp:txBody>
      <dsp:txXfrm>
        <a:off x="3562350" y="1253331"/>
        <a:ext cx="1619250" cy="9715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833CB-850E-483A-831B-699C3710FB6F}">
      <dsp:nvSpPr>
        <dsp:cNvPr id="0" name=""/>
        <dsp:cNvSpPr/>
      </dsp:nvSpPr>
      <dsp:spPr>
        <a:xfrm>
          <a:off x="0" y="119856"/>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Since 2020</a:t>
          </a:r>
        </a:p>
      </dsp:txBody>
      <dsp:txXfrm>
        <a:off x="0" y="119856"/>
        <a:ext cx="1619250" cy="971549"/>
      </dsp:txXfrm>
    </dsp:sp>
    <dsp:sp modelId="{73272575-9E5B-40D3-920F-1400944B51F0}">
      <dsp:nvSpPr>
        <dsp:cNvPr id="0" name=""/>
        <dsp:cNvSpPr/>
      </dsp:nvSpPr>
      <dsp:spPr>
        <a:xfrm>
          <a:off x="1781175" y="119856"/>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People Side of Change</a:t>
          </a:r>
        </a:p>
      </dsp:txBody>
      <dsp:txXfrm>
        <a:off x="1781175" y="119856"/>
        <a:ext cx="1619250" cy="971549"/>
      </dsp:txXfrm>
    </dsp:sp>
    <dsp:sp modelId="{6C469CA8-F943-4F6B-B660-C0BB63D4D9AF}">
      <dsp:nvSpPr>
        <dsp:cNvPr id="0" name=""/>
        <dsp:cNvSpPr/>
      </dsp:nvSpPr>
      <dsp:spPr>
        <a:xfrm>
          <a:off x="3562350" y="119856"/>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Current State to Future State</a:t>
          </a:r>
        </a:p>
      </dsp:txBody>
      <dsp:txXfrm>
        <a:off x="3562350" y="119856"/>
        <a:ext cx="1619250" cy="971549"/>
      </dsp:txXfrm>
    </dsp:sp>
    <dsp:sp modelId="{219F36E3-BB92-4411-923C-AD727BC4108E}">
      <dsp:nvSpPr>
        <dsp:cNvPr id="0" name=""/>
        <dsp:cNvSpPr/>
      </dsp:nvSpPr>
      <dsp:spPr>
        <a:xfrm>
          <a:off x="0" y="1253331"/>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Adopt and Embrace</a:t>
          </a:r>
        </a:p>
      </dsp:txBody>
      <dsp:txXfrm>
        <a:off x="0" y="1253331"/>
        <a:ext cx="1619250" cy="971549"/>
      </dsp:txXfrm>
    </dsp:sp>
    <dsp:sp modelId="{2C1D51DB-FB30-43ED-A6DD-2ECD92BD0C52}">
      <dsp:nvSpPr>
        <dsp:cNvPr id="0" name=""/>
        <dsp:cNvSpPr/>
      </dsp:nvSpPr>
      <dsp:spPr>
        <a:xfrm>
          <a:off x="1781175" y="1253331"/>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Business Process Improvement</a:t>
          </a:r>
        </a:p>
      </dsp:txBody>
      <dsp:txXfrm>
        <a:off x="1781175" y="1253331"/>
        <a:ext cx="1619250" cy="971549"/>
      </dsp:txXfrm>
    </dsp:sp>
    <dsp:sp modelId="{F391E03F-2A08-4BD4-90C7-31BFA8D88F4F}">
      <dsp:nvSpPr>
        <dsp:cNvPr id="0" name=""/>
        <dsp:cNvSpPr/>
      </dsp:nvSpPr>
      <dsp:spPr>
        <a:xfrm>
          <a:off x="3562350" y="1253331"/>
          <a:ext cx="1619250" cy="97154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Benefit Realization</a:t>
          </a:r>
        </a:p>
      </dsp:txBody>
      <dsp:txXfrm>
        <a:off x="3562350" y="1253331"/>
        <a:ext cx="1619250" cy="9715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2B000-A2EB-4F72-B3E2-88111DA5CBDD}">
      <dsp:nvSpPr>
        <dsp:cNvPr id="0" name=""/>
        <dsp:cNvSpPr/>
      </dsp:nvSpPr>
      <dsp:spPr>
        <a:xfrm rot="5400000">
          <a:off x="4821866" y="-1861061"/>
          <a:ext cx="1042011" cy="5028585"/>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Project Managers, Executive Sponsors</a:t>
          </a:r>
        </a:p>
        <a:p>
          <a:pPr marL="171450" lvl="1" indent="-171450" algn="l" defTabSz="844550">
            <a:lnSpc>
              <a:spcPct val="90000"/>
            </a:lnSpc>
            <a:spcBef>
              <a:spcPct val="0"/>
            </a:spcBef>
            <a:spcAft>
              <a:spcPct val="15000"/>
            </a:spcAft>
            <a:buChar char="•"/>
          </a:pPr>
          <a:r>
            <a:rPr lang="en-US" sz="1900" kern="1200" dirty="0"/>
            <a:t>Change Management Network</a:t>
          </a:r>
        </a:p>
      </dsp:txBody>
      <dsp:txXfrm rot="-5400000">
        <a:off x="2828580" y="183092"/>
        <a:ext cx="4977718" cy="940277"/>
      </dsp:txXfrm>
    </dsp:sp>
    <dsp:sp modelId="{E6C16A32-DC3D-4F6E-A596-455382C445C4}">
      <dsp:nvSpPr>
        <dsp:cNvPr id="0" name=""/>
        <dsp:cNvSpPr/>
      </dsp:nvSpPr>
      <dsp:spPr>
        <a:xfrm>
          <a:off x="0" y="1973"/>
          <a:ext cx="2828579" cy="1302514"/>
        </a:xfrm>
        <a:prstGeom prst="roundRect">
          <a:avLst/>
        </a:prstGeom>
        <a:solidFill>
          <a:srgbClr val="C8102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Partner</a:t>
          </a:r>
        </a:p>
      </dsp:txBody>
      <dsp:txXfrm>
        <a:off x="63583" y="65556"/>
        <a:ext cx="2701413" cy="1175348"/>
      </dsp:txXfrm>
    </dsp:sp>
    <dsp:sp modelId="{79AA523B-5632-41B0-A7DF-547C09D0B52B}">
      <dsp:nvSpPr>
        <dsp:cNvPr id="0" name=""/>
        <dsp:cNvSpPr/>
      </dsp:nvSpPr>
      <dsp:spPr>
        <a:xfrm rot="5400000">
          <a:off x="4821866" y="-493421"/>
          <a:ext cx="1042011" cy="502858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Change Management Methodology – Certified Practitioners</a:t>
          </a:r>
        </a:p>
        <a:p>
          <a:pPr marL="171450" lvl="1" indent="-171450" algn="l" defTabSz="844550">
            <a:lnSpc>
              <a:spcPct val="90000"/>
            </a:lnSpc>
            <a:spcBef>
              <a:spcPct val="0"/>
            </a:spcBef>
            <a:spcAft>
              <a:spcPct val="15000"/>
            </a:spcAft>
            <a:buChar char="•"/>
          </a:pPr>
          <a:r>
            <a:rPr lang="en-US" sz="1900" kern="1200" dirty="0"/>
            <a:t>Structured Approach, Tools, Assessments</a:t>
          </a:r>
        </a:p>
      </dsp:txBody>
      <dsp:txXfrm rot="-5400000">
        <a:off x="2828580" y="1550732"/>
        <a:ext cx="4977718" cy="940277"/>
      </dsp:txXfrm>
    </dsp:sp>
    <dsp:sp modelId="{AB8CC05A-E71E-4B34-8DB9-F73E1EC090D2}">
      <dsp:nvSpPr>
        <dsp:cNvPr id="0" name=""/>
        <dsp:cNvSpPr/>
      </dsp:nvSpPr>
      <dsp:spPr>
        <a:xfrm>
          <a:off x="0" y="1369614"/>
          <a:ext cx="2828579" cy="130251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Prosci</a:t>
          </a:r>
          <a:r>
            <a:rPr lang="en-US" sz="5200" b="0" i="0" kern="1200" dirty="0">
              <a:effectLst/>
              <a:latin typeface="Gotham SSm 4r"/>
            </a:rPr>
            <a:t>®</a:t>
          </a:r>
          <a:endParaRPr lang="en-US" sz="5200" kern="1200" dirty="0"/>
        </a:p>
      </dsp:txBody>
      <dsp:txXfrm>
        <a:off x="63583" y="1433197"/>
        <a:ext cx="2701413" cy="1175348"/>
      </dsp:txXfrm>
    </dsp:sp>
    <dsp:sp modelId="{CF1EFCA4-6FF1-40CE-9062-19C47246B5B0}">
      <dsp:nvSpPr>
        <dsp:cNvPr id="0" name=""/>
        <dsp:cNvSpPr/>
      </dsp:nvSpPr>
      <dsp:spPr>
        <a:xfrm rot="5400000">
          <a:off x="4821866" y="874219"/>
          <a:ext cx="1042011" cy="5028585"/>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Certification – 3-day</a:t>
          </a:r>
        </a:p>
        <a:p>
          <a:pPr marL="171450" lvl="1" indent="-171450" algn="l" defTabSz="844550">
            <a:lnSpc>
              <a:spcPct val="90000"/>
            </a:lnSpc>
            <a:spcBef>
              <a:spcPct val="0"/>
            </a:spcBef>
            <a:spcAft>
              <a:spcPct val="15000"/>
            </a:spcAft>
            <a:buChar char="•"/>
          </a:pPr>
          <a:r>
            <a:rPr lang="en-US" sz="1900" kern="1200" dirty="0"/>
            <a:t>Other – Role-based</a:t>
          </a:r>
        </a:p>
      </dsp:txBody>
      <dsp:txXfrm rot="-5400000">
        <a:off x="2828580" y="2918373"/>
        <a:ext cx="4977718" cy="940277"/>
      </dsp:txXfrm>
    </dsp:sp>
    <dsp:sp modelId="{71A3CFF6-7E57-4FC8-8B3B-F72246D5F272}">
      <dsp:nvSpPr>
        <dsp:cNvPr id="0" name=""/>
        <dsp:cNvSpPr/>
      </dsp:nvSpPr>
      <dsp:spPr>
        <a:xfrm>
          <a:off x="0" y="2737254"/>
          <a:ext cx="2828579" cy="1302514"/>
        </a:xfrm>
        <a:prstGeom prst="roundRect">
          <a:avLst/>
        </a:prstGeom>
        <a:solidFill>
          <a:srgbClr val="FFCD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Training</a:t>
          </a:r>
        </a:p>
      </dsp:txBody>
      <dsp:txXfrm>
        <a:off x="63583" y="2800837"/>
        <a:ext cx="2701413" cy="117534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0.82572</cdr:x>
      <cdr:y>0.05793</cdr:y>
    </cdr:from>
    <cdr:to>
      <cdr:x>0.93182</cdr:x>
      <cdr:y>0.2123</cdr:y>
    </cdr:to>
    <cdr:sp macro="" textlink="">
      <cdr:nvSpPr>
        <cdr:cNvPr id="2" name="TextBox 1"/>
        <cdr:cNvSpPr txBox="1"/>
      </cdr:nvSpPr>
      <cdr:spPr>
        <a:xfrm xmlns:a="http://schemas.openxmlformats.org/drawingml/2006/main">
          <a:off x="7412670" y="219283"/>
          <a:ext cx="952500" cy="5843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t>+2%</a:t>
          </a:r>
        </a:p>
      </cdr:txBody>
    </cdr:sp>
  </cdr:relSizeAnchor>
</c:userShapes>
</file>

<file path=ppt/drawings/drawing2.xml><?xml version="1.0" encoding="utf-8"?>
<c:userShapes xmlns:c="http://schemas.openxmlformats.org/drawingml/2006/chart">
  <cdr:relSizeAnchor xmlns:cdr="http://schemas.openxmlformats.org/drawingml/2006/chartDrawing">
    <cdr:from>
      <cdr:x>0.75271</cdr:x>
      <cdr:y>0.07983</cdr:y>
    </cdr:from>
    <cdr:to>
      <cdr:x>0.87004</cdr:x>
      <cdr:y>0.17271</cdr:y>
    </cdr:to>
    <cdr:sp macro="" textlink="">
      <cdr:nvSpPr>
        <cdr:cNvPr id="2" name="TextBox 1"/>
        <cdr:cNvSpPr txBox="1"/>
      </cdr:nvSpPr>
      <cdr:spPr>
        <a:xfrm xmlns:a="http://schemas.openxmlformats.org/drawingml/2006/main">
          <a:off x="3971925" y="261939"/>
          <a:ext cx="619125"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0.80902</cdr:x>
      <cdr:y>0.0479</cdr:y>
    </cdr:from>
    <cdr:to>
      <cdr:x>0.91697</cdr:x>
      <cdr:y>0.1553</cdr:y>
    </cdr:to>
    <cdr:sp macro="" textlink="">
      <cdr:nvSpPr>
        <cdr:cNvPr id="3" name="TextBox 2"/>
        <cdr:cNvSpPr txBox="1"/>
      </cdr:nvSpPr>
      <cdr:spPr>
        <a:xfrm xmlns:a="http://schemas.openxmlformats.org/drawingml/2006/main">
          <a:off x="7652566" y="206384"/>
          <a:ext cx="1021112" cy="4627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t>+5%</a:t>
          </a:r>
        </a:p>
      </cdr:txBody>
    </cdr:sp>
  </cdr:relSizeAnchor>
</c:userShapes>
</file>

<file path=ppt/drawings/drawing3.xml><?xml version="1.0" encoding="utf-8"?>
<c:userShapes xmlns:c="http://schemas.openxmlformats.org/drawingml/2006/chart">
  <cdr:relSizeAnchor xmlns:cdr="http://schemas.openxmlformats.org/drawingml/2006/chartDrawing">
    <cdr:from>
      <cdr:x>0.77793</cdr:x>
      <cdr:y>0.02774</cdr:y>
    </cdr:from>
    <cdr:to>
      <cdr:x>0.90806</cdr:x>
      <cdr:y>0.13606</cdr:y>
    </cdr:to>
    <cdr:sp macro="" textlink="">
      <cdr:nvSpPr>
        <cdr:cNvPr id="2" name="TextBox 1"/>
        <cdr:cNvSpPr txBox="1"/>
      </cdr:nvSpPr>
      <cdr:spPr>
        <a:xfrm xmlns:a="http://schemas.openxmlformats.org/drawingml/2006/main">
          <a:off x="5238748" y="100013"/>
          <a:ext cx="876301" cy="3905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a:t>+7.5%</a:t>
          </a:r>
        </a:p>
        <a:p xmlns:a="http://schemas.openxmlformats.org/drawingml/2006/main">
          <a:pPr lvl="0"/>
          <a:endParaRPr lang="en-US" sz="1100" b="1"/>
        </a:p>
        <a:p xmlns:a="http://schemas.openxmlformats.org/drawingml/2006/main">
          <a:endParaRPr lang="en-US" sz="1400" b="1"/>
        </a:p>
      </cdr:txBody>
    </cdr:sp>
  </cdr:relSizeAnchor>
</c:userShapes>
</file>

<file path=ppt/drawings/drawing4.xml><?xml version="1.0" encoding="utf-8"?>
<c:userShapes xmlns:c="http://schemas.openxmlformats.org/drawingml/2006/chart">
  <cdr:relSizeAnchor xmlns:cdr="http://schemas.openxmlformats.org/drawingml/2006/chartDrawing">
    <cdr:from>
      <cdr:x>0.85823</cdr:x>
      <cdr:y>0.05838</cdr:y>
    </cdr:from>
    <cdr:to>
      <cdr:x>0.94952</cdr:x>
      <cdr:y>0.17259</cdr:y>
    </cdr:to>
    <cdr:sp macro="" textlink="">
      <cdr:nvSpPr>
        <cdr:cNvPr id="2" name="TextBox 1"/>
        <cdr:cNvSpPr txBox="1"/>
      </cdr:nvSpPr>
      <cdr:spPr>
        <a:xfrm xmlns:a="http://schemas.openxmlformats.org/drawingml/2006/main">
          <a:off x="8007445" y="264322"/>
          <a:ext cx="851783" cy="5170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-0.6%</a:t>
          </a:r>
        </a:p>
      </cdr:txBody>
    </cdr:sp>
  </cdr:relSizeAnchor>
</c:userShapes>
</file>

<file path=ppt/drawings/drawing5.xml><?xml version="1.0" encoding="utf-8"?>
<c:userShapes xmlns:c="http://schemas.openxmlformats.org/drawingml/2006/chart">
  <cdr:relSizeAnchor xmlns:cdr="http://schemas.openxmlformats.org/drawingml/2006/chartDrawing">
    <cdr:from>
      <cdr:x>0.7951</cdr:x>
      <cdr:y>0.05838</cdr:y>
    </cdr:from>
    <cdr:to>
      <cdr:x>0.94952</cdr:x>
      <cdr:y>0.17259</cdr:y>
    </cdr:to>
    <cdr:sp macro="" textlink="">
      <cdr:nvSpPr>
        <cdr:cNvPr id="2" name="TextBox 1"/>
        <cdr:cNvSpPr txBox="1"/>
      </cdr:nvSpPr>
      <cdr:spPr>
        <a:xfrm xmlns:a="http://schemas.openxmlformats.org/drawingml/2006/main">
          <a:off x="5100638" y="219075"/>
          <a:ext cx="990600"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a:t>-15%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40008-D765-468A-969B-43FEB9471180}"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0EB0D-D72F-49C3-B468-D7B40BECA455}" type="slidenum">
              <a:rPr lang="en-US" smtClean="0"/>
              <a:t>‹#›</a:t>
            </a:fld>
            <a:endParaRPr lang="en-US"/>
          </a:p>
        </p:txBody>
      </p:sp>
    </p:spTree>
    <p:extLst>
      <p:ext uri="{BB962C8B-B14F-4D97-AF65-F5344CB8AC3E}">
        <p14:creationId xmlns:p14="http://schemas.microsoft.com/office/powerpoint/2010/main" val="1190864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Introduce each AVP / Exec. Director</a:t>
            </a:r>
          </a:p>
          <a:p>
            <a:pPr algn="l"/>
            <a:r>
              <a:rPr lang="en-US" dirty="0"/>
              <a:t>Ask each member of team to raise hand to come to the forefront of screen</a:t>
            </a:r>
          </a:p>
          <a:p>
            <a:endParaRPr lang="en-US" dirty="0"/>
          </a:p>
        </p:txBody>
      </p:sp>
      <p:sp>
        <p:nvSpPr>
          <p:cNvPr id="4" name="Slide Number Placeholder 3"/>
          <p:cNvSpPr>
            <a:spLocks noGrp="1"/>
          </p:cNvSpPr>
          <p:nvPr>
            <p:ph type="sldNum" sz="quarter" idx="5"/>
          </p:nvPr>
        </p:nvSpPr>
        <p:spPr/>
        <p:txBody>
          <a:bodyPr/>
          <a:lstStyle/>
          <a:p>
            <a:fld id="{6790EB0D-D72F-49C3-B468-D7B40BECA455}" type="slidenum">
              <a:rPr lang="en-US" smtClean="0"/>
              <a:t>4</a:t>
            </a:fld>
            <a:endParaRPr lang="en-US"/>
          </a:p>
        </p:txBody>
      </p:sp>
    </p:spTree>
    <p:extLst>
      <p:ext uri="{BB962C8B-B14F-4D97-AF65-F5344CB8AC3E}">
        <p14:creationId xmlns:p14="http://schemas.microsoft.com/office/powerpoint/2010/main" val="3435798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B8AC9-3421-49B7-B0D9-55A802636D8E}" type="slidenum">
              <a:rPr lang="en-US" smtClean="0"/>
              <a:t>40</a:t>
            </a:fld>
            <a:endParaRPr lang="en-US"/>
          </a:p>
        </p:txBody>
      </p:sp>
    </p:spTree>
    <p:extLst>
      <p:ext uri="{BB962C8B-B14F-4D97-AF65-F5344CB8AC3E}">
        <p14:creationId xmlns:p14="http://schemas.microsoft.com/office/powerpoint/2010/main" val="3498708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82E1E-0371-4366-BB13-6E1E451013CE}" type="slidenum">
              <a:rPr lang="en-US" smtClean="0"/>
              <a:t>48</a:t>
            </a:fld>
            <a:endParaRPr lang="en-US"/>
          </a:p>
        </p:txBody>
      </p:sp>
    </p:spTree>
    <p:extLst>
      <p:ext uri="{BB962C8B-B14F-4D97-AF65-F5344CB8AC3E}">
        <p14:creationId xmlns:p14="http://schemas.microsoft.com/office/powerpoint/2010/main" val="1849317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47E7ED-4F86-44AE-8AAD-92AE80F1C72E}" type="slidenum">
              <a:rPr lang="en-US" smtClean="0"/>
              <a:t>52</a:t>
            </a:fld>
            <a:endParaRPr lang="en-US" dirty="0"/>
          </a:p>
        </p:txBody>
      </p:sp>
    </p:spTree>
    <p:extLst>
      <p:ext uri="{BB962C8B-B14F-4D97-AF65-F5344CB8AC3E}">
        <p14:creationId xmlns:p14="http://schemas.microsoft.com/office/powerpoint/2010/main" val="3600203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47E7ED-4F86-44AE-8AAD-92AE80F1C72E}" type="slidenum">
              <a:rPr lang="en-US" smtClean="0"/>
              <a:t>53</a:t>
            </a:fld>
            <a:endParaRPr lang="en-US" dirty="0"/>
          </a:p>
        </p:txBody>
      </p:sp>
    </p:spTree>
    <p:extLst>
      <p:ext uri="{BB962C8B-B14F-4D97-AF65-F5344CB8AC3E}">
        <p14:creationId xmlns:p14="http://schemas.microsoft.com/office/powerpoint/2010/main" val="68466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CMAS is made up of MAS and OCM.</a:t>
            </a:r>
          </a:p>
          <a:p>
            <a:r>
              <a:rPr lang="en-US" dirty="0"/>
              <a:t>MAS was created in 2010 – focus is on advising, assisting, and educating on topics such as audits, compliance, internal controls, business processes/procedures.</a:t>
            </a:r>
          </a:p>
          <a:p>
            <a:r>
              <a:rPr lang="en-US" dirty="0"/>
              <a:t>In addition to coordinating auditors work on campus and responding to audit reports, MAS proactively looks for opportunities for improvement and promotes collaboration between central administrative offices and schools/depts.</a:t>
            </a:r>
          </a:p>
          <a:p>
            <a:r>
              <a:rPr lang="en-US" dirty="0"/>
              <a:t>Team members and email for help.</a:t>
            </a:r>
          </a:p>
          <a:p>
            <a:endParaRPr lang="en-US" dirty="0"/>
          </a:p>
          <a:p>
            <a:r>
              <a:rPr lang="en-US" dirty="0"/>
              <a:t>OCM was created in 2020 – focus is on the people side of change and helping to move individuals through changes from their current state to the desired future state. Change happens in many different ways, but always requires individuals to choose to participate in the change. Through proven change management tools and assessments, employees are prepared to adopt and embrace the change which will lead to realization of the benefits of the change and business process improvements.</a:t>
            </a:r>
          </a:p>
          <a:p>
            <a:r>
              <a:rPr lang="en-US" dirty="0"/>
              <a:t>Team members and email for help.</a:t>
            </a:r>
          </a:p>
        </p:txBody>
      </p:sp>
      <p:sp>
        <p:nvSpPr>
          <p:cNvPr id="4" name="Slide Number Placeholder 3"/>
          <p:cNvSpPr>
            <a:spLocks noGrp="1"/>
          </p:cNvSpPr>
          <p:nvPr>
            <p:ph type="sldNum" sz="quarter" idx="5"/>
          </p:nvPr>
        </p:nvSpPr>
        <p:spPr/>
        <p:txBody>
          <a:bodyPr/>
          <a:lstStyle/>
          <a:p>
            <a:fld id="{97EBE78C-0D98-4D04-BB65-249E15D11458}" type="slidenum">
              <a:rPr lang="en-US" smtClean="0"/>
              <a:t>60</a:t>
            </a:fld>
            <a:endParaRPr lang="en-US"/>
          </a:p>
        </p:txBody>
      </p:sp>
    </p:spTree>
    <p:extLst>
      <p:ext uri="{BB962C8B-B14F-4D97-AF65-F5344CB8AC3E}">
        <p14:creationId xmlns:p14="http://schemas.microsoft.com/office/powerpoint/2010/main" val="352632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focus is just on OCM – the newer part of our organization.</a:t>
            </a:r>
          </a:p>
          <a:p>
            <a:r>
              <a:rPr lang="en-US" dirty="0"/>
              <a:t>OCM partners with project managers and executive sponsors on specific project related changes (e.g., Quantum Financials, Quantum HCM). Beth is assigned to the QHCM project full time until go-live in 2025. The Change Management Network are other OCM partners. CMN is made up of representatives with expertise in the specific subject areas from across UMB – designed to promote university-wide collaboration and input, information sharing, mechanism for feedback and exchange of new ideas/requests.</a:t>
            </a:r>
          </a:p>
          <a:p>
            <a:r>
              <a:rPr lang="en-US" dirty="0"/>
              <a:t>OCM follows the Prosci change management methodology. Our team are Prosci certified change practitioners. Prosci methodology uses a structured approach with standard tools and assessments (e.g., ADKAR Model, stakeholder assessments).</a:t>
            </a:r>
          </a:p>
          <a:p>
            <a:r>
              <a:rPr lang="en-US" dirty="0"/>
              <a:t>Prosci offered training – Those who have attended so far – 3-day practitioner certification program. Prosci provided us with information on other role-based sessions that are available.</a:t>
            </a:r>
          </a:p>
        </p:txBody>
      </p:sp>
      <p:sp>
        <p:nvSpPr>
          <p:cNvPr id="4" name="Slide Number Placeholder 3"/>
          <p:cNvSpPr>
            <a:spLocks noGrp="1"/>
          </p:cNvSpPr>
          <p:nvPr>
            <p:ph type="sldNum" sz="quarter" idx="5"/>
          </p:nvPr>
        </p:nvSpPr>
        <p:spPr/>
        <p:txBody>
          <a:bodyPr/>
          <a:lstStyle/>
          <a:p>
            <a:fld id="{97EBE78C-0D98-4D04-BB65-249E15D11458}" type="slidenum">
              <a:rPr lang="en-US" smtClean="0"/>
              <a:t>61</a:t>
            </a:fld>
            <a:endParaRPr lang="en-US"/>
          </a:p>
        </p:txBody>
      </p:sp>
    </p:spTree>
    <p:extLst>
      <p:ext uri="{BB962C8B-B14F-4D97-AF65-F5344CB8AC3E}">
        <p14:creationId xmlns:p14="http://schemas.microsoft.com/office/powerpoint/2010/main" val="4000227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OCM has organized two cohorts in the past year.</a:t>
            </a:r>
          </a:p>
          <a:p>
            <a:r>
              <a:rPr lang="en-US" dirty="0"/>
              <a:t>In addition to the Practitioner Program – these are the other role-based sessions offered by Prosci.</a:t>
            </a:r>
          </a:p>
          <a:p>
            <a:r>
              <a:rPr lang="en-US" dirty="0"/>
              <a:t>If you are interested, reach out to Christina with your contact information and which session(s) you want to know more about. She will coordinate with Prosci to get more details (dates/cost/</a:t>
            </a:r>
            <a:r>
              <a:rPr lang="en-US" dirty="0" err="1"/>
              <a:t>etc</a:t>
            </a:r>
            <a:r>
              <a:rPr lang="en-US" dirty="0"/>
              <a:t>). If there is enough interest for another UMB specific session, we can put together another cohort.</a:t>
            </a:r>
          </a:p>
        </p:txBody>
      </p:sp>
      <p:sp>
        <p:nvSpPr>
          <p:cNvPr id="4" name="Slide Number Placeholder 3"/>
          <p:cNvSpPr>
            <a:spLocks noGrp="1"/>
          </p:cNvSpPr>
          <p:nvPr>
            <p:ph type="sldNum" sz="quarter" idx="5"/>
          </p:nvPr>
        </p:nvSpPr>
        <p:spPr/>
        <p:txBody>
          <a:bodyPr/>
          <a:lstStyle/>
          <a:p>
            <a:fld id="{97EBE78C-0D98-4D04-BB65-249E15D11458}" type="slidenum">
              <a:rPr lang="en-US" smtClean="0"/>
              <a:t>62</a:t>
            </a:fld>
            <a:endParaRPr lang="en-US"/>
          </a:p>
        </p:txBody>
      </p:sp>
    </p:spTree>
    <p:extLst>
      <p:ext uri="{BB962C8B-B14F-4D97-AF65-F5344CB8AC3E}">
        <p14:creationId xmlns:p14="http://schemas.microsoft.com/office/powerpoint/2010/main" val="1338489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65</a:t>
            </a:fld>
            <a:endParaRPr lang="en-US"/>
          </a:p>
        </p:txBody>
      </p:sp>
    </p:spTree>
    <p:extLst>
      <p:ext uri="{BB962C8B-B14F-4D97-AF65-F5344CB8AC3E}">
        <p14:creationId xmlns:p14="http://schemas.microsoft.com/office/powerpoint/2010/main" val="3496721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66</a:t>
            </a:fld>
            <a:endParaRPr lang="en-US"/>
          </a:p>
        </p:txBody>
      </p:sp>
    </p:spTree>
    <p:extLst>
      <p:ext uri="{BB962C8B-B14F-4D97-AF65-F5344CB8AC3E}">
        <p14:creationId xmlns:p14="http://schemas.microsoft.com/office/powerpoint/2010/main" val="2689198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p>
          <a:p>
            <a:pPr marL="0" indent="0"/>
            <a:r>
              <a:rPr lang="en-US" dirty="0"/>
              <a:t>Includes</a:t>
            </a:r>
            <a:r>
              <a:rPr lang="en-US" baseline="0" dirty="0"/>
              <a:t> Plant Funds</a:t>
            </a:r>
          </a:p>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67</a:t>
            </a:fld>
            <a:endParaRPr lang="en-US"/>
          </a:p>
        </p:txBody>
      </p:sp>
    </p:spTree>
    <p:extLst>
      <p:ext uri="{BB962C8B-B14F-4D97-AF65-F5344CB8AC3E}">
        <p14:creationId xmlns:p14="http://schemas.microsoft.com/office/powerpoint/2010/main" val="308860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0EB0D-D72F-49C3-B468-D7B40BECA455}" type="slidenum">
              <a:rPr lang="en-US" smtClean="0"/>
              <a:t>5</a:t>
            </a:fld>
            <a:endParaRPr lang="en-US"/>
          </a:p>
        </p:txBody>
      </p:sp>
    </p:spTree>
    <p:extLst>
      <p:ext uri="{BB962C8B-B14F-4D97-AF65-F5344CB8AC3E}">
        <p14:creationId xmlns:p14="http://schemas.microsoft.com/office/powerpoint/2010/main" val="2048820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68</a:t>
            </a:fld>
            <a:endParaRPr lang="en-US"/>
          </a:p>
        </p:txBody>
      </p:sp>
    </p:spTree>
    <p:extLst>
      <p:ext uri="{BB962C8B-B14F-4D97-AF65-F5344CB8AC3E}">
        <p14:creationId xmlns:p14="http://schemas.microsoft.com/office/powerpoint/2010/main" val="187805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69</a:t>
            </a:fld>
            <a:endParaRPr lang="en-US"/>
          </a:p>
        </p:txBody>
      </p:sp>
    </p:spTree>
    <p:extLst>
      <p:ext uri="{BB962C8B-B14F-4D97-AF65-F5344CB8AC3E}">
        <p14:creationId xmlns:p14="http://schemas.microsoft.com/office/powerpoint/2010/main" val="3861094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 Shady Grove Fall 2023 won’t be available until first week of October</a:t>
            </a:r>
          </a:p>
          <a:p>
            <a:pPr marL="0" indent="0"/>
            <a:endParaRPr lang="en-US" b="1" dirty="0"/>
          </a:p>
          <a:p>
            <a:pPr marL="0" indent="0"/>
            <a:r>
              <a:rPr lang="en-US" b="1" dirty="0"/>
              <a:t>Fall 2022 v. 2023</a:t>
            </a:r>
          </a:p>
          <a:p>
            <a:pPr marL="0" indent="0"/>
            <a:endParaRPr lang="en-US" b="1" dirty="0"/>
          </a:p>
          <a:p>
            <a:pPr marL="0" indent="0" defTabSz="924641">
              <a:defRPr/>
            </a:pPr>
            <a:r>
              <a:rPr lang="en-US" b="1" dirty="0"/>
              <a:t>Total Schools difference -178</a:t>
            </a:r>
          </a:p>
          <a:p>
            <a:pPr marL="0" indent="0" defTabSz="924641">
              <a:buClrTx/>
              <a:buSzTx/>
              <a:defRPr/>
            </a:pPr>
            <a:r>
              <a:rPr lang="en-US" b="1" baseline="0" dirty="0"/>
              <a:t>Significances</a:t>
            </a:r>
          </a:p>
          <a:p>
            <a:pPr marL="0" indent="0" defTabSz="924641">
              <a:buClrTx/>
              <a:buSzTx/>
              <a:defRPr/>
            </a:pPr>
            <a:r>
              <a:rPr lang="en-US" b="1" kern="1200" dirty="0">
                <a:solidFill>
                  <a:schemeClr val="tx1"/>
                </a:solidFill>
              </a:rPr>
              <a:t> +49    </a:t>
            </a:r>
            <a:r>
              <a:rPr lang="en-US" kern="1200" dirty="0">
                <a:solidFill>
                  <a:schemeClr val="tx1"/>
                </a:solidFill>
              </a:rPr>
              <a:t>Medical:   MS Medicine -9,  Certificate +1,  MPH +2,  DPT +3, MCG+3,  MD +5,  </a:t>
            </a:r>
            <a:r>
              <a:rPr lang="en-US" kern="1200" dirty="0" err="1">
                <a:solidFill>
                  <a:schemeClr val="tx1"/>
                </a:solidFill>
              </a:rPr>
              <a:t>DMSc</a:t>
            </a:r>
            <a:r>
              <a:rPr lang="en-US" kern="1200" dirty="0">
                <a:solidFill>
                  <a:schemeClr val="tx1"/>
                </a:solidFill>
              </a:rPr>
              <a:t> +8,  BS +8</a:t>
            </a:r>
            <a:r>
              <a:rPr lang="en-US" kern="1200" dirty="0">
                <a:solidFill>
                  <a:schemeClr val="tx1"/>
                </a:solidFill>
                <a:latin typeface="+mn-lt"/>
                <a:ea typeface="+mn-ea"/>
                <a:cs typeface="+mn-cs"/>
              </a:rPr>
              <a:t>,  </a:t>
            </a:r>
            <a:r>
              <a:rPr lang="en-US" kern="1200" dirty="0">
                <a:solidFill>
                  <a:schemeClr val="tx1"/>
                </a:solidFill>
              </a:rPr>
              <a:t>PhD +9,  MS Physician Asst +19</a:t>
            </a:r>
          </a:p>
          <a:p>
            <a:pPr marL="0" indent="0" defTabSz="924641">
              <a:buClrTx/>
              <a:buSzTx/>
              <a:defRPr/>
            </a:pPr>
            <a:r>
              <a:rPr lang="en-US" b="1" kern="1200" dirty="0">
                <a:solidFill>
                  <a:schemeClr val="tx1"/>
                </a:solidFill>
              </a:rPr>
              <a:t> +46    </a:t>
            </a:r>
            <a:r>
              <a:rPr lang="en-US" kern="1200" dirty="0">
                <a:solidFill>
                  <a:schemeClr val="tx1"/>
                </a:solidFill>
              </a:rPr>
              <a:t>Graduate (Unaffiliated):   PhD +4,  Certificate +14,  MS +28 </a:t>
            </a:r>
            <a:endParaRPr lang="en-US" b="1" kern="1200" dirty="0">
              <a:solidFill>
                <a:schemeClr val="tx1"/>
              </a:solidFill>
              <a:latin typeface="+mn-lt"/>
              <a:ea typeface="+mn-ea"/>
              <a:cs typeface="+mn-cs"/>
            </a:endParaRPr>
          </a:p>
          <a:p>
            <a:pPr marL="0" indent="0" defTabSz="924641">
              <a:buClrTx/>
              <a:buSzTx/>
              <a:defRPr/>
            </a:pPr>
            <a:r>
              <a:rPr lang="en-US" b="1" kern="1200" dirty="0">
                <a:solidFill>
                  <a:schemeClr val="tx1"/>
                </a:solidFill>
                <a:latin typeface="+mn-lt"/>
                <a:ea typeface="+mn-ea"/>
                <a:cs typeface="+mn-cs"/>
              </a:rPr>
              <a:t>-147    </a:t>
            </a:r>
            <a:r>
              <a:rPr lang="en-US" kern="1200" dirty="0">
                <a:solidFill>
                  <a:schemeClr val="tx1"/>
                </a:solidFill>
                <a:latin typeface="+mn-lt"/>
                <a:ea typeface="+mn-ea"/>
                <a:cs typeface="+mn-cs"/>
              </a:rPr>
              <a:t>Pharmacy:   PharmD -27,  MS -156,  </a:t>
            </a:r>
            <a:r>
              <a:rPr lang="en-US" kern="1200" dirty="0">
                <a:solidFill>
                  <a:schemeClr val="tx1"/>
                </a:solidFill>
              </a:rPr>
              <a:t>Certificate +9,  </a:t>
            </a:r>
            <a:r>
              <a:rPr lang="en-US" kern="1200" dirty="0">
                <a:solidFill>
                  <a:schemeClr val="tx1"/>
                </a:solidFill>
                <a:latin typeface="+mn-lt"/>
                <a:ea typeface="+mn-ea"/>
                <a:cs typeface="+mn-cs"/>
              </a:rPr>
              <a:t>PhD +27</a:t>
            </a:r>
          </a:p>
          <a:p>
            <a:pPr marL="0" indent="0" defTabSz="924641">
              <a:buClrTx/>
              <a:buSzTx/>
              <a:defRPr/>
            </a:pPr>
            <a:r>
              <a:rPr lang="en-US" b="1" kern="1200" dirty="0">
                <a:solidFill>
                  <a:schemeClr val="tx1"/>
                </a:solidFill>
                <a:latin typeface="+mn-lt"/>
                <a:ea typeface="+mn-ea"/>
                <a:cs typeface="+mn-cs"/>
              </a:rPr>
              <a:t>  -69    </a:t>
            </a:r>
            <a:r>
              <a:rPr lang="en-US" kern="1200" dirty="0">
                <a:solidFill>
                  <a:schemeClr val="tx1"/>
                </a:solidFill>
                <a:latin typeface="+mn-lt"/>
                <a:ea typeface="+mn-ea"/>
                <a:cs typeface="+mn-cs"/>
              </a:rPr>
              <a:t>Social Work:  MSW -69,  PhD +0</a:t>
            </a:r>
          </a:p>
          <a:p>
            <a:pPr marL="0" indent="0" defTabSz="924641">
              <a:buClrTx/>
              <a:buSzTx/>
              <a:defRPr/>
            </a:pPr>
            <a:r>
              <a:rPr lang="en-US" b="1" kern="1200" dirty="0">
                <a:solidFill>
                  <a:schemeClr val="tx1"/>
                </a:solidFill>
                <a:latin typeface="+mn-lt"/>
                <a:ea typeface="+mn-ea"/>
                <a:cs typeface="+mn-cs"/>
              </a:rPr>
              <a:t>  -46    </a:t>
            </a:r>
            <a:r>
              <a:rPr lang="en-US" kern="1200" dirty="0">
                <a:solidFill>
                  <a:schemeClr val="tx1"/>
                </a:solidFill>
                <a:latin typeface="+mn-lt"/>
                <a:ea typeface="+mn-ea"/>
                <a:cs typeface="+mn-cs"/>
              </a:rPr>
              <a:t>Nursing:  MSN -34,  DNP -31,  MS -</a:t>
            </a:r>
            <a:r>
              <a:rPr lang="en-US" kern="1200" dirty="0">
                <a:solidFill>
                  <a:schemeClr val="tx1"/>
                </a:solidFill>
              </a:rPr>
              <a:t>10, </a:t>
            </a:r>
            <a:r>
              <a:rPr lang="en-US" kern="1200" dirty="0">
                <a:solidFill>
                  <a:schemeClr val="tx1"/>
                </a:solidFill>
                <a:latin typeface="+mn-lt"/>
                <a:ea typeface="+mn-ea"/>
                <a:cs typeface="+mn-cs"/>
              </a:rPr>
              <a:t> </a:t>
            </a:r>
            <a:r>
              <a:rPr lang="en-US" kern="1200" dirty="0">
                <a:solidFill>
                  <a:schemeClr val="tx1"/>
                </a:solidFill>
              </a:rPr>
              <a:t>PhD -3,  Certificates +1,  BSN +31</a:t>
            </a:r>
            <a:endParaRPr lang="en-US" kern="1200" dirty="0">
              <a:solidFill>
                <a:schemeClr val="tx1"/>
              </a:solidFill>
              <a:latin typeface="+mn-lt"/>
              <a:ea typeface="+mn-ea"/>
              <a:cs typeface="+mn-cs"/>
            </a:endParaRPr>
          </a:p>
          <a:p>
            <a:pPr marL="0" indent="0" defTabSz="924641">
              <a:buClrTx/>
              <a:buSzTx/>
              <a:defRPr/>
            </a:pPr>
            <a:endParaRPr lang="en-US" kern="1200" dirty="0">
              <a:solidFill>
                <a:schemeClr val="tx1"/>
              </a:solidFill>
              <a:latin typeface="+mn-lt"/>
              <a:ea typeface="+mn-ea"/>
              <a:cs typeface="+mn-cs"/>
            </a:endParaRPr>
          </a:p>
          <a:p>
            <a:pPr marL="0" indent="0" defTabSz="924641">
              <a:buClrTx/>
              <a:buSzTx/>
              <a:defRPr/>
            </a:pPr>
            <a:r>
              <a:rPr lang="en-US" b="1" baseline="0" dirty="0"/>
              <a:t>Insignificances</a:t>
            </a:r>
          </a:p>
          <a:p>
            <a:pPr marL="0" indent="0" defTabSz="924641">
              <a:buClrTx/>
              <a:buSzTx/>
              <a:defRPr/>
            </a:pPr>
            <a:r>
              <a:rPr lang="en-US" b="1" baseline="0" dirty="0"/>
              <a:t>   -1     </a:t>
            </a:r>
            <a:r>
              <a:rPr lang="en-US" b="0" baseline="0" dirty="0"/>
              <a:t>Dental:   BS -3,  Certificate -2,  MS -1,  DDS +2,  PhD +3 </a:t>
            </a:r>
          </a:p>
          <a:p>
            <a:pPr marL="0" indent="0" defTabSz="924641">
              <a:buClrTx/>
              <a:buSzTx/>
              <a:defRPr/>
            </a:pPr>
            <a:r>
              <a:rPr lang="en-US" b="1" kern="1200" dirty="0">
                <a:solidFill>
                  <a:schemeClr val="tx1"/>
                </a:solidFill>
                <a:latin typeface="+mn-lt"/>
                <a:ea typeface="+mn-ea"/>
                <a:cs typeface="+mn-cs"/>
              </a:rPr>
              <a:t> -10    </a:t>
            </a:r>
            <a:r>
              <a:rPr lang="en-US" kern="1200" dirty="0">
                <a:solidFill>
                  <a:schemeClr val="tx1"/>
                </a:solidFill>
                <a:latin typeface="+mn-lt"/>
                <a:ea typeface="+mn-ea"/>
                <a:cs typeface="+mn-cs"/>
              </a:rPr>
              <a:t>Law:  MSL -14,  JD (Day) -1,  JD (Evening) -1,  LLM +6  </a:t>
            </a:r>
            <a:endParaRPr lang="en-US" b="0" baseline="0" dirty="0"/>
          </a:p>
          <a:p>
            <a:pPr marL="0" indent="0"/>
            <a:endParaRPr lang="en-US" b="1" dirty="0"/>
          </a:p>
          <a:p>
            <a:pPr marL="0" indent="0"/>
            <a:endParaRPr lang="en-US" b="1" dirty="0"/>
          </a:p>
          <a:p>
            <a:pPr marL="0" indent="0" defTabSz="924641">
              <a:defRPr/>
            </a:pPr>
            <a:r>
              <a:rPr lang="en-US" b="1" kern="1200" dirty="0">
                <a:solidFill>
                  <a:schemeClr val="tx1"/>
                </a:solidFill>
              </a:rPr>
              <a:t>Total Graduate School -57</a:t>
            </a:r>
          </a:p>
          <a:p>
            <a:pPr marL="0" indent="0" defTabSz="924641">
              <a:buClrTx/>
              <a:buSzTx/>
              <a:defRPr/>
            </a:pPr>
            <a:r>
              <a:rPr lang="en-US" b="1" kern="1200" dirty="0">
                <a:solidFill>
                  <a:schemeClr val="tx1"/>
                </a:solidFill>
              </a:rPr>
              <a:t>-120    </a:t>
            </a:r>
            <a:r>
              <a:rPr lang="en-US" kern="1200" dirty="0">
                <a:solidFill>
                  <a:schemeClr val="tx1"/>
                </a:solidFill>
              </a:rPr>
              <a:t>Grad Pharmacy:   MS -156,  Certificates +9,  PhD +27</a:t>
            </a:r>
          </a:p>
          <a:p>
            <a:pPr marL="0" indent="0" defTabSz="924641">
              <a:buClrTx/>
              <a:buSzTx/>
              <a:defRPr/>
            </a:pPr>
            <a:r>
              <a:rPr lang="en-US" kern="1200" dirty="0">
                <a:solidFill>
                  <a:schemeClr val="tx1"/>
                </a:solidFill>
              </a:rPr>
              <a:t>   </a:t>
            </a:r>
            <a:r>
              <a:rPr lang="en-US" b="1" kern="1200" dirty="0">
                <a:solidFill>
                  <a:schemeClr val="tx1"/>
                </a:solidFill>
              </a:rPr>
              <a:t>-13    </a:t>
            </a:r>
            <a:r>
              <a:rPr lang="en-US" kern="1200" dirty="0">
                <a:solidFill>
                  <a:schemeClr val="tx1"/>
                </a:solidFill>
              </a:rPr>
              <a:t>Grad Nursing:   MS -10,  PhD -3</a:t>
            </a:r>
          </a:p>
          <a:p>
            <a:pPr marL="0" indent="0" defTabSz="924641">
              <a:buClrTx/>
              <a:buSzTx/>
              <a:defRPr/>
            </a:pPr>
            <a:r>
              <a:rPr lang="en-US" b="1" kern="1200" dirty="0">
                <a:solidFill>
                  <a:schemeClr val="tx1"/>
                </a:solidFill>
              </a:rPr>
              <a:t>      0    </a:t>
            </a:r>
            <a:r>
              <a:rPr lang="en-US" kern="1200" dirty="0">
                <a:solidFill>
                  <a:schemeClr val="tx1"/>
                </a:solidFill>
              </a:rPr>
              <a:t>Grad Social Work:   PhD 0</a:t>
            </a:r>
          </a:p>
          <a:p>
            <a:pPr marL="0" indent="0" defTabSz="924641">
              <a:buClrTx/>
              <a:buSzTx/>
              <a:defRPr/>
            </a:pPr>
            <a:r>
              <a:rPr lang="en-US" b="1" kern="1200" dirty="0">
                <a:solidFill>
                  <a:schemeClr val="tx1"/>
                </a:solidFill>
              </a:rPr>
              <a:t>    +2    </a:t>
            </a:r>
            <a:r>
              <a:rPr lang="en-US" kern="1200" dirty="0">
                <a:solidFill>
                  <a:schemeClr val="tx1"/>
                </a:solidFill>
              </a:rPr>
              <a:t>Grad Dentistry:   MS-1,  PhD +3</a:t>
            </a:r>
          </a:p>
          <a:p>
            <a:pPr marL="0" indent="0" defTabSz="924641">
              <a:buClrTx/>
              <a:buSzTx/>
              <a:defRPr/>
            </a:pPr>
            <a:r>
              <a:rPr lang="en-US" b="1" kern="1200" dirty="0">
                <a:solidFill>
                  <a:schemeClr val="tx1"/>
                </a:solidFill>
              </a:rPr>
              <a:t>    +9    </a:t>
            </a:r>
            <a:r>
              <a:rPr lang="en-US" kern="1200" dirty="0">
                <a:solidFill>
                  <a:schemeClr val="tx1"/>
                </a:solidFill>
              </a:rPr>
              <a:t>Grad Medical:   MS -9,  PhD +9,  Certificate +1,  </a:t>
            </a:r>
            <a:r>
              <a:rPr lang="en-US" kern="1200" dirty="0" err="1">
                <a:solidFill>
                  <a:schemeClr val="tx1"/>
                </a:solidFill>
              </a:rPr>
              <a:t>DMSc</a:t>
            </a:r>
            <a:r>
              <a:rPr lang="en-US" kern="1200" dirty="0">
                <a:solidFill>
                  <a:schemeClr val="tx1"/>
                </a:solidFill>
              </a:rPr>
              <a:t> +8</a:t>
            </a:r>
          </a:p>
          <a:p>
            <a:pPr marL="0" indent="0" defTabSz="924641">
              <a:buClrTx/>
              <a:buSzTx/>
              <a:defRPr/>
            </a:pPr>
            <a:r>
              <a:rPr lang="en-US" b="1" kern="1200" dirty="0">
                <a:solidFill>
                  <a:schemeClr val="tx1"/>
                </a:solidFill>
              </a:rPr>
              <a:t>  +65    </a:t>
            </a:r>
            <a:r>
              <a:rPr lang="en-US" kern="1200" dirty="0">
                <a:solidFill>
                  <a:schemeClr val="tx1"/>
                </a:solidFill>
              </a:rPr>
              <a:t>Graduate:   MS Grad -46,  PhD +4,  Certificates +14,  MS Phys Asst +93</a:t>
            </a:r>
            <a:endParaRPr lang="en-US" b="1" kern="1200" dirty="0">
              <a:solidFill>
                <a:schemeClr val="tx1"/>
              </a:solidFill>
            </a:endParaRPr>
          </a:p>
          <a:p>
            <a:pPr marL="0" indent="0" defTabSz="924641">
              <a:defRPr/>
            </a:pPr>
            <a:endParaRPr lang="en-US" kern="1200" dirty="0">
              <a:solidFill>
                <a:schemeClr val="tx1"/>
              </a:solidFill>
            </a:endParaRPr>
          </a:p>
          <a:p>
            <a:pPr marL="0" indent="0" defTabSz="924641">
              <a:defRPr/>
            </a:pPr>
            <a:endParaRPr lang="en-US" kern="1200" dirty="0">
              <a:solidFill>
                <a:schemeClr val="tx1"/>
              </a:solidFill>
            </a:endParaRPr>
          </a:p>
          <a:p>
            <a:pPr marL="0" indent="0" defTabSz="924641">
              <a:defRPr/>
            </a:pPr>
            <a:r>
              <a:rPr lang="en-US" b="1" baseline="0" dirty="0">
                <a:solidFill>
                  <a:srgbClr val="FF0000"/>
                </a:solidFill>
              </a:rPr>
              <a:t>Fully Online Program +1</a:t>
            </a:r>
          </a:p>
          <a:p>
            <a:pPr marL="0" marR="0" lvl="0" indent="0" algn="l" defTabSz="924641" rtl="0" eaLnBrk="1" fontAlgn="auto" latinLnBrk="0" hangingPunct="1">
              <a:lnSpc>
                <a:spcPct val="100000"/>
              </a:lnSpc>
              <a:spcBef>
                <a:spcPts val="0"/>
              </a:spcBef>
              <a:spcAft>
                <a:spcPts val="0"/>
              </a:spcAft>
              <a:buClrTx/>
              <a:buSzTx/>
              <a:buFont typeface="Arial"/>
              <a:buNone/>
              <a:tabLst/>
              <a:defRPr/>
            </a:pPr>
            <a:r>
              <a:rPr lang="en-US" b="1" kern="1200" dirty="0">
                <a:solidFill>
                  <a:srgbClr val="FF0000"/>
                </a:solidFill>
                <a:latin typeface="+mn-lt"/>
                <a:ea typeface="+mn-ea"/>
                <a:cs typeface="+mn-cs"/>
              </a:rPr>
              <a:t> -42   </a:t>
            </a:r>
            <a:r>
              <a:rPr lang="en-US" kern="1200" dirty="0">
                <a:solidFill>
                  <a:srgbClr val="FF0000"/>
                </a:solidFill>
                <a:latin typeface="+mn-lt"/>
                <a:ea typeface="+mn-ea"/>
                <a:cs typeface="+mn-cs"/>
              </a:rPr>
              <a:t>School of Nursing:  </a:t>
            </a:r>
            <a:r>
              <a:rPr lang="en-US" dirty="0">
                <a:solidFill>
                  <a:srgbClr val="FF0000"/>
                </a:solidFill>
              </a:rPr>
              <a:t>Master of Science</a:t>
            </a:r>
            <a:r>
              <a:rPr lang="en-US" baseline="0" dirty="0">
                <a:solidFill>
                  <a:srgbClr val="FF0000"/>
                </a:solidFill>
              </a:rPr>
              <a:t> in Nursing -26</a:t>
            </a:r>
            <a:r>
              <a:rPr lang="en-US" b="0" kern="1200" baseline="0" dirty="0">
                <a:solidFill>
                  <a:srgbClr val="FF0000"/>
                </a:solidFill>
                <a:latin typeface="+mn-lt"/>
                <a:ea typeface="+mn-ea"/>
                <a:cs typeface="+mn-cs"/>
              </a:rPr>
              <a:t>,</a:t>
            </a:r>
            <a:r>
              <a:rPr lang="en-US" b="1" kern="1200" baseline="0" dirty="0">
                <a:solidFill>
                  <a:srgbClr val="FF0000"/>
                </a:solidFill>
                <a:latin typeface="+mn-lt"/>
                <a:ea typeface="+mn-ea"/>
                <a:cs typeface="+mn-cs"/>
              </a:rPr>
              <a:t>  </a:t>
            </a:r>
            <a:r>
              <a:rPr lang="en-US" kern="1200" dirty="0">
                <a:solidFill>
                  <a:srgbClr val="FF0000"/>
                </a:solidFill>
                <a:latin typeface="+mn-lt"/>
                <a:ea typeface="+mn-ea"/>
                <a:cs typeface="+mn-cs"/>
              </a:rPr>
              <a:t>Bachelor of Science in Nursing -16</a:t>
            </a:r>
          </a:p>
          <a:p>
            <a:pPr marL="0" marR="0" lvl="0" indent="0" algn="l" defTabSz="924641" rtl="0" eaLnBrk="1" fontAlgn="auto" latinLnBrk="0" hangingPunct="1">
              <a:lnSpc>
                <a:spcPct val="100000"/>
              </a:lnSpc>
              <a:spcBef>
                <a:spcPts val="0"/>
              </a:spcBef>
              <a:spcAft>
                <a:spcPts val="0"/>
              </a:spcAft>
              <a:buClrTx/>
              <a:buSzTx/>
              <a:buFont typeface="Arial"/>
              <a:buNone/>
              <a:tabLst/>
              <a:defRPr/>
            </a:pPr>
            <a:r>
              <a:rPr lang="en-US" b="1" kern="1200" dirty="0">
                <a:solidFill>
                  <a:srgbClr val="FF0000"/>
                </a:solidFill>
                <a:latin typeface="+mn-lt"/>
                <a:ea typeface="+mn-ea"/>
                <a:cs typeface="+mn-cs"/>
              </a:rPr>
              <a:t> -14   </a:t>
            </a:r>
            <a:r>
              <a:rPr lang="en-US" kern="1200" dirty="0">
                <a:solidFill>
                  <a:srgbClr val="FF0000"/>
                </a:solidFill>
                <a:latin typeface="+mn-lt"/>
                <a:ea typeface="+mn-ea"/>
                <a:cs typeface="+mn-cs"/>
              </a:rPr>
              <a:t>School of Law:   Masters -14</a:t>
            </a:r>
            <a:endParaRPr lang="en-US" b="1" kern="1200" dirty="0">
              <a:solidFill>
                <a:srgbClr val="FF0000"/>
              </a:solidFill>
            </a:endParaRPr>
          </a:p>
          <a:p>
            <a:pPr marL="0" indent="0" defTabSz="924641">
              <a:buClrTx/>
              <a:buSzTx/>
              <a:defRPr/>
            </a:pPr>
            <a:r>
              <a:rPr lang="en-US" b="1" kern="1200" dirty="0">
                <a:solidFill>
                  <a:srgbClr val="FF0000"/>
                </a:solidFill>
              </a:rPr>
              <a:t>+12   </a:t>
            </a:r>
            <a:r>
              <a:rPr lang="en-US" kern="1200" dirty="0">
                <a:solidFill>
                  <a:srgbClr val="FF0000"/>
                </a:solidFill>
              </a:rPr>
              <a:t>Graduate School:</a:t>
            </a:r>
            <a:r>
              <a:rPr lang="en-US" dirty="0">
                <a:solidFill>
                  <a:srgbClr val="FF0000"/>
                </a:solidFill>
              </a:rPr>
              <a:t>   (Grad:</a:t>
            </a:r>
            <a:r>
              <a:rPr lang="en-US" baseline="0" dirty="0">
                <a:solidFill>
                  <a:srgbClr val="FF0000"/>
                </a:solidFill>
              </a:rPr>
              <a:t> Pharmacy) Master -8,  Certificate +9,  and Doctor of Philosophy +13.    </a:t>
            </a:r>
            <a:r>
              <a:rPr lang="en-US" dirty="0">
                <a:solidFill>
                  <a:srgbClr val="FF0000"/>
                </a:solidFill>
              </a:rPr>
              <a:t>(Unaffiliated)</a:t>
            </a:r>
            <a:r>
              <a:rPr lang="en-US" baseline="0" dirty="0">
                <a:solidFill>
                  <a:srgbClr val="FF0000"/>
                </a:solidFill>
              </a:rPr>
              <a:t> </a:t>
            </a:r>
            <a:r>
              <a:rPr lang="en-US" dirty="0">
                <a:solidFill>
                  <a:srgbClr val="FF0000"/>
                </a:solidFill>
              </a:rPr>
              <a:t>Masters</a:t>
            </a:r>
            <a:r>
              <a:rPr lang="en-US" baseline="0" dirty="0">
                <a:solidFill>
                  <a:srgbClr val="FF0000"/>
                </a:solidFill>
              </a:rPr>
              <a:t> +2 and Certificate +5.    (Grad: Nursing) </a:t>
            </a:r>
            <a:r>
              <a:rPr lang="en-US" kern="1200" dirty="0">
                <a:solidFill>
                  <a:srgbClr val="FF0000"/>
                </a:solidFill>
              </a:rPr>
              <a:t>Master of Science</a:t>
            </a:r>
            <a:r>
              <a:rPr lang="en-US" dirty="0">
                <a:solidFill>
                  <a:srgbClr val="FF0000"/>
                </a:solidFill>
              </a:rPr>
              <a:t> -9.</a:t>
            </a:r>
            <a:endParaRPr lang="en-US" baseline="0" dirty="0">
              <a:solidFill>
                <a:srgbClr val="FF0000"/>
              </a:solidFill>
            </a:endParaRPr>
          </a:p>
          <a:p>
            <a:pPr marL="0" indent="0" defTabSz="924641">
              <a:defRPr/>
            </a:pPr>
            <a:r>
              <a:rPr lang="en-US" b="1" kern="1200" dirty="0">
                <a:solidFill>
                  <a:srgbClr val="FF0000"/>
                </a:solidFill>
                <a:latin typeface="+mn-lt"/>
                <a:ea typeface="+mn-ea"/>
                <a:cs typeface="+mn-cs"/>
              </a:rPr>
              <a:t>+14   </a:t>
            </a:r>
            <a:r>
              <a:rPr lang="en-US" b="0" kern="1200" dirty="0">
                <a:solidFill>
                  <a:srgbClr val="FF0000"/>
                </a:solidFill>
                <a:latin typeface="+mn-lt"/>
                <a:ea typeface="+mn-ea"/>
                <a:cs typeface="+mn-cs"/>
              </a:rPr>
              <a:t>School of Medicine:  Certificate +14</a:t>
            </a:r>
          </a:p>
          <a:p>
            <a:pPr marL="0" indent="0" defTabSz="924641">
              <a:defRPr/>
            </a:pPr>
            <a:r>
              <a:rPr lang="en-US" b="1" kern="1200" baseline="0" dirty="0">
                <a:solidFill>
                  <a:srgbClr val="FF0000"/>
                </a:solidFill>
                <a:latin typeface="+mn-lt"/>
                <a:ea typeface="+mn-ea"/>
                <a:cs typeface="+mn-cs"/>
              </a:rPr>
              <a:t>+31   </a:t>
            </a:r>
            <a:r>
              <a:rPr lang="en-US" b="0" kern="1200" baseline="0" dirty="0">
                <a:solidFill>
                  <a:srgbClr val="FF0000"/>
                </a:solidFill>
                <a:latin typeface="+mn-lt"/>
                <a:ea typeface="+mn-ea"/>
                <a:cs typeface="+mn-cs"/>
              </a:rPr>
              <a:t>School of SW:  MS +31</a:t>
            </a:r>
            <a:endParaRPr lang="en-US" b="0" baseline="0" dirty="0">
              <a:solidFill>
                <a:srgbClr val="FF0000"/>
              </a:solidFill>
            </a:endParaRPr>
          </a:p>
          <a:p>
            <a:pPr marL="0" indent="0" defTabSz="924641">
              <a:defRPr/>
            </a:pPr>
            <a:endParaRPr lang="en-US" b="1" baseline="0" dirty="0">
              <a:solidFill>
                <a:srgbClr val="FF0000"/>
              </a:solidFill>
            </a:endParaRPr>
          </a:p>
          <a:p>
            <a:pPr marL="0" indent="0" defTabSz="924641">
              <a:defRPr/>
            </a:pPr>
            <a:endParaRPr lang="en-US" baseline="0" dirty="0">
              <a:solidFill>
                <a:srgbClr val="FF0000"/>
              </a:solidFill>
            </a:endParaRPr>
          </a:p>
          <a:p>
            <a:pPr marL="0" indent="0" defTabSz="924641">
              <a:defRPr/>
            </a:pPr>
            <a:r>
              <a:rPr lang="en-US" b="1" baseline="0" dirty="0"/>
              <a:t>University at Shady Grove ???????</a:t>
            </a:r>
            <a:endParaRPr lang="en-US" b="1" baseline="0" dirty="0">
              <a:solidFill>
                <a:srgbClr val="FF0000"/>
              </a:solidFill>
            </a:endParaRPr>
          </a:p>
          <a:p>
            <a:pPr marL="0" indent="0" defTabSz="924641">
              <a:buClrTx/>
              <a:buSzTx/>
              <a:defRPr/>
            </a:pPr>
            <a:r>
              <a:rPr lang="en-US" baseline="0" dirty="0"/>
              <a:t>Graduate School:   Med Cannabis Sci &amp; Therapeutics-56   </a:t>
            </a:r>
          </a:p>
          <a:p>
            <a:pPr marL="0" indent="0" defTabSz="924641">
              <a:buClrTx/>
              <a:buSzTx/>
              <a:defRPr/>
            </a:pPr>
            <a:r>
              <a:rPr lang="en-US" baseline="0" dirty="0"/>
              <a:t>School of Nursing:   Other Nursing (Baltimore) -73,  Special Nursing/Other -1,  RN-BSN -1,  DNP: +2,  BSN +45, </a:t>
            </a:r>
          </a:p>
          <a:p>
            <a:pPr marL="0" indent="0" defTabSz="924641">
              <a:buClrTx/>
              <a:buSzTx/>
              <a:defRPr/>
            </a:pPr>
            <a:r>
              <a:rPr lang="en-US" baseline="0" dirty="0"/>
              <a:t>School of SW:   MSW -23</a:t>
            </a:r>
          </a:p>
          <a:p>
            <a:pPr marL="0" indent="0" defTabSz="924641">
              <a:buClrTx/>
              <a:buSzTx/>
              <a:defRPr/>
            </a:pPr>
            <a:r>
              <a:rPr lang="en-US" baseline="0" dirty="0"/>
              <a:t>School of Pharmacy:   Pharm D -1</a:t>
            </a:r>
          </a:p>
          <a:p>
            <a:pPr marL="0" indent="0" defTabSz="924641">
              <a:buClrTx/>
              <a:buSzTx/>
              <a:defRPr/>
            </a:pPr>
            <a:r>
              <a:rPr lang="en-US" baseline="0" dirty="0"/>
              <a:t>Clinical Dental Hygiene Leader +2</a:t>
            </a:r>
          </a:p>
          <a:p>
            <a:pPr marL="0" indent="0"/>
            <a:endParaRPr lang="en-US" b="1" dirty="0"/>
          </a:p>
          <a:p>
            <a:pPr marL="0" indent="0"/>
            <a:endParaRPr lang="en-US" b="1" dirty="0"/>
          </a:p>
          <a:p>
            <a:pPr marL="0" indent="0"/>
            <a:endParaRPr lang="en-US" b="1" dirty="0"/>
          </a:p>
          <a:p>
            <a:pPr marL="0" indent="0"/>
            <a:r>
              <a:rPr lang="en-US" b="1" dirty="0"/>
              <a:t>Fall 2021 v. 2022</a:t>
            </a:r>
          </a:p>
          <a:p>
            <a:pPr marL="0" indent="0"/>
            <a:endParaRPr lang="en-US" b="1" dirty="0"/>
          </a:p>
          <a:p>
            <a:pPr marL="0" indent="0" defTabSz="924641">
              <a:defRPr/>
            </a:pPr>
            <a:r>
              <a:rPr lang="en-US" b="1" dirty="0"/>
              <a:t>Total Schools difference -313</a:t>
            </a:r>
          </a:p>
          <a:p>
            <a:pPr marL="0" indent="0" defTabSz="924641">
              <a:buClrTx/>
              <a:buSzTx/>
              <a:defRPr/>
            </a:pPr>
            <a:r>
              <a:rPr lang="en-US" b="1" baseline="0" dirty="0"/>
              <a:t>Significances</a:t>
            </a:r>
          </a:p>
          <a:p>
            <a:pPr marL="0" indent="0" defTabSz="924641">
              <a:buClrTx/>
              <a:buSzTx/>
              <a:defRPr/>
            </a:pPr>
            <a:r>
              <a:rPr lang="en-US" b="1" kern="1200" dirty="0">
                <a:solidFill>
                  <a:schemeClr val="tx1"/>
                </a:solidFill>
                <a:latin typeface="+mn-lt"/>
                <a:ea typeface="+mn-ea"/>
                <a:cs typeface="+mn-cs"/>
              </a:rPr>
              <a:t>-128   </a:t>
            </a:r>
            <a:r>
              <a:rPr lang="en-US" kern="1200" dirty="0">
                <a:solidFill>
                  <a:schemeClr val="tx1"/>
                </a:solidFill>
                <a:latin typeface="+mn-lt"/>
                <a:ea typeface="+mn-ea"/>
                <a:cs typeface="+mn-cs"/>
              </a:rPr>
              <a:t>Pharmacy:  PharmD -70,  MS -62, </a:t>
            </a:r>
            <a:r>
              <a:rPr lang="en-US" kern="1200" dirty="0">
                <a:solidFill>
                  <a:schemeClr val="tx1"/>
                </a:solidFill>
              </a:rPr>
              <a:t>Certificates -4,  </a:t>
            </a:r>
            <a:r>
              <a:rPr lang="en-US" kern="1200" dirty="0">
                <a:solidFill>
                  <a:schemeClr val="tx1"/>
                </a:solidFill>
                <a:latin typeface="+mn-lt"/>
                <a:ea typeface="+mn-ea"/>
                <a:cs typeface="+mn-cs"/>
              </a:rPr>
              <a:t>PhD +8</a:t>
            </a:r>
          </a:p>
          <a:p>
            <a:pPr marL="0" indent="0" defTabSz="924641">
              <a:buClrTx/>
              <a:buSzTx/>
              <a:defRPr/>
            </a:pPr>
            <a:r>
              <a:rPr lang="en-US" b="1" kern="1200" dirty="0">
                <a:solidFill>
                  <a:schemeClr val="tx1"/>
                </a:solidFill>
                <a:latin typeface="+mn-lt"/>
                <a:ea typeface="+mn-ea"/>
                <a:cs typeface="+mn-cs"/>
              </a:rPr>
              <a:t>-109   </a:t>
            </a:r>
            <a:r>
              <a:rPr lang="en-US" kern="1200" dirty="0">
                <a:solidFill>
                  <a:schemeClr val="tx1"/>
                </a:solidFill>
                <a:latin typeface="+mn-lt"/>
                <a:ea typeface="+mn-ea"/>
                <a:cs typeface="+mn-cs"/>
              </a:rPr>
              <a:t>Social Work:  MSW -105,  PhD -4</a:t>
            </a:r>
          </a:p>
          <a:p>
            <a:pPr marL="0" indent="0" defTabSz="924641">
              <a:buClrTx/>
              <a:buSzTx/>
              <a:defRPr/>
            </a:pPr>
            <a:r>
              <a:rPr lang="en-US" b="1" kern="1200" dirty="0">
                <a:solidFill>
                  <a:schemeClr val="tx1"/>
                </a:solidFill>
                <a:latin typeface="+mn-lt"/>
                <a:ea typeface="+mn-ea"/>
                <a:cs typeface="+mn-cs"/>
              </a:rPr>
              <a:t>-55     </a:t>
            </a:r>
            <a:r>
              <a:rPr lang="en-US" kern="1200" dirty="0">
                <a:solidFill>
                  <a:schemeClr val="tx1"/>
                </a:solidFill>
                <a:latin typeface="+mn-lt"/>
                <a:ea typeface="+mn-ea"/>
                <a:cs typeface="+mn-cs"/>
              </a:rPr>
              <a:t>Nursing:  MSN -42,  MS -</a:t>
            </a:r>
            <a:r>
              <a:rPr lang="en-US" kern="1200" dirty="0">
                <a:solidFill>
                  <a:schemeClr val="tx1"/>
                </a:solidFill>
              </a:rPr>
              <a:t>34,  </a:t>
            </a:r>
            <a:r>
              <a:rPr lang="en-US" kern="1200" dirty="0">
                <a:solidFill>
                  <a:schemeClr val="tx1"/>
                </a:solidFill>
                <a:latin typeface="+mn-lt"/>
                <a:ea typeface="+mn-ea"/>
                <a:cs typeface="+mn-cs"/>
              </a:rPr>
              <a:t>DNP -13,  </a:t>
            </a:r>
            <a:r>
              <a:rPr lang="en-US" kern="1200" dirty="0">
                <a:solidFill>
                  <a:schemeClr val="tx1"/>
                </a:solidFill>
              </a:rPr>
              <a:t>Certificates -1,  PhD +1,  BSN +34</a:t>
            </a:r>
            <a:endParaRPr lang="en-US" kern="1200" dirty="0">
              <a:solidFill>
                <a:schemeClr val="tx1"/>
              </a:solidFill>
              <a:latin typeface="+mn-lt"/>
              <a:ea typeface="+mn-ea"/>
              <a:cs typeface="+mn-cs"/>
            </a:endParaRPr>
          </a:p>
          <a:p>
            <a:pPr marL="0" indent="0" defTabSz="924641">
              <a:buClrTx/>
              <a:buSzTx/>
              <a:defRPr/>
            </a:pPr>
            <a:r>
              <a:rPr lang="en-US" b="1" kern="1200" dirty="0">
                <a:solidFill>
                  <a:schemeClr val="tx1"/>
                </a:solidFill>
                <a:latin typeface="+mn-lt"/>
                <a:ea typeface="+mn-ea"/>
                <a:cs typeface="+mn-cs"/>
              </a:rPr>
              <a:t>-34     </a:t>
            </a:r>
            <a:r>
              <a:rPr lang="en-US" kern="1200" dirty="0">
                <a:solidFill>
                  <a:schemeClr val="tx1"/>
                </a:solidFill>
                <a:latin typeface="+mn-lt"/>
                <a:ea typeface="+mn-ea"/>
                <a:cs typeface="+mn-cs"/>
              </a:rPr>
              <a:t>Law:  MSL -22,  JD (Day) -12,  LLM -2,  JD (Evening) +2</a:t>
            </a:r>
          </a:p>
          <a:p>
            <a:pPr marL="0" indent="0" defTabSz="924641">
              <a:buClrTx/>
              <a:buSzTx/>
              <a:defRPr/>
            </a:pPr>
            <a:endParaRPr lang="en-US" kern="1200" dirty="0">
              <a:solidFill>
                <a:schemeClr val="tx1"/>
              </a:solidFill>
              <a:latin typeface="+mn-lt"/>
              <a:ea typeface="+mn-ea"/>
              <a:cs typeface="+mn-cs"/>
            </a:endParaRPr>
          </a:p>
          <a:p>
            <a:pPr marL="0" indent="0" defTabSz="924641">
              <a:buClrTx/>
              <a:buSzTx/>
              <a:defRPr/>
            </a:pPr>
            <a:r>
              <a:rPr lang="en-US" b="1" baseline="0" dirty="0"/>
              <a:t>Insignificances</a:t>
            </a:r>
          </a:p>
          <a:p>
            <a:pPr marL="0" indent="0" defTabSz="924641">
              <a:buClrTx/>
              <a:buSzTx/>
              <a:defRPr/>
            </a:pPr>
            <a:r>
              <a:rPr lang="en-US" b="1" kern="1200" dirty="0">
                <a:solidFill>
                  <a:schemeClr val="tx1"/>
                </a:solidFill>
              </a:rPr>
              <a:t>+15    </a:t>
            </a:r>
            <a:r>
              <a:rPr lang="en-US" kern="1200" dirty="0">
                <a:solidFill>
                  <a:schemeClr val="tx1"/>
                </a:solidFill>
              </a:rPr>
              <a:t>Graduate (Unaffiliated):  MS +27 ,  PhD +1,  Certificate -13 </a:t>
            </a:r>
          </a:p>
          <a:p>
            <a:pPr marL="0" indent="0" defTabSz="924641">
              <a:buClrTx/>
              <a:buSzTx/>
              <a:defRPr/>
            </a:pPr>
            <a:r>
              <a:rPr lang="en-US" b="1" baseline="0" dirty="0"/>
              <a:t>+1      </a:t>
            </a:r>
            <a:r>
              <a:rPr lang="en-US" b="0" baseline="0" dirty="0"/>
              <a:t>Dental:   Certificate +5,  DDS -1,  PhD -3 </a:t>
            </a:r>
          </a:p>
          <a:p>
            <a:pPr marL="0" indent="0" defTabSz="924641">
              <a:buClrTx/>
              <a:buSzTx/>
              <a:defRPr/>
            </a:pPr>
            <a:r>
              <a:rPr lang="en-US" b="1" kern="1200" dirty="0">
                <a:solidFill>
                  <a:schemeClr val="tx1"/>
                </a:solidFill>
              </a:rPr>
              <a:t> -3      </a:t>
            </a:r>
            <a:r>
              <a:rPr lang="en-US" kern="1200" dirty="0">
                <a:solidFill>
                  <a:schemeClr val="tx1"/>
                </a:solidFill>
              </a:rPr>
              <a:t>Medical:  MS +7,  DPT +5,  MCG+2,  PhD +3,  MPH -1,  BS -1</a:t>
            </a:r>
            <a:r>
              <a:rPr lang="en-US" kern="1200" dirty="0">
                <a:solidFill>
                  <a:schemeClr val="tx1"/>
                </a:solidFill>
                <a:latin typeface="+mn-lt"/>
                <a:ea typeface="+mn-ea"/>
                <a:cs typeface="+mn-cs"/>
              </a:rPr>
              <a:t>, </a:t>
            </a:r>
            <a:r>
              <a:rPr lang="en-US" kern="1200" dirty="0">
                <a:solidFill>
                  <a:schemeClr val="tx1"/>
                </a:solidFill>
              </a:rPr>
              <a:t>Certificate -3,  MD -15    (*Physician Asst - Split out was not a part of Fall 2022 Enrollment, only in Fall 2023.) </a:t>
            </a:r>
          </a:p>
          <a:p>
            <a:pPr marL="0" indent="0" defTabSz="924641">
              <a:buClrTx/>
              <a:buSzTx/>
              <a:defRPr/>
            </a:pPr>
            <a:endParaRPr lang="en-US" b="1" dirty="0"/>
          </a:p>
          <a:p>
            <a:pPr marL="0" indent="0"/>
            <a:endParaRPr lang="en-US" b="1" dirty="0"/>
          </a:p>
          <a:p>
            <a:pPr marL="0" indent="0"/>
            <a:endParaRPr lang="en-US" b="1" dirty="0"/>
          </a:p>
          <a:p>
            <a:pPr marL="0" indent="0" defTabSz="924641">
              <a:defRPr/>
            </a:pPr>
            <a:r>
              <a:rPr lang="en-US" b="1" kern="1200" dirty="0">
                <a:solidFill>
                  <a:schemeClr val="tx1"/>
                </a:solidFill>
              </a:rPr>
              <a:t>Total Graduate School -76</a:t>
            </a:r>
          </a:p>
          <a:p>
            <a:pPr marL="0" indent="0" defTabSz="924641">
              <a:buClrTx/>
              <a:buSzTx/>
              <a:defRPr/>
            </a:pPr>
            <a:r>
              <a:rPr lang="en-US" b="1" kern="1200" dirty="0">
                <a:solidFill>
                  <a:schemeClr val="tx1"/>
                </a:solidFill>
              </a:rPr>
              <a:t>   -58    </a:t>
            </a:r>
            <a:r>
              <a:rPr lang="en-US" kern="1200" dirty="0">
                <a:solidFill>
                  <a:schemeClr val="tx1"/>
                </a:solidFill>
              </a:rPr>
              <a:t>Grad Pharmacy:   MS -62,  Certificates -4,  PhD +8</a:t>
            </a:r>
          </a:p>
          <a:p>
            <a:pPr marL="0" indent="0" defTabSz="924641">
              <a:buClrTx/>
              <a:buSzTx/>
              <a:defRPr/>
            </a:pPr>
            <a:r>
              <a:rPr lang="en-US" kern="1200" dirty="0">
                <a:solidFill>
                  <a:schemeClr val="tx1"/>
                </a:solidFill>
              </a:rPr>
              <a:t>   </a:t>
            </a:r>
            <a:r>
              <a:rPr lang="en-US" b="1" kern="1200" dirty="0">
                <a:solidFill>
                  <a:schemeClr val="tx1"/>
                </a:solidFill>
              </a:rPr>
              <a:t>-33    </a:t>
            </a:r>
            <a:r>
              <a:rPr lang="en-US" kern="1200" dirty="0">
                <a:solidFill>
                  <a:schemeClr val="tx1"/>
                </a:solidFill>
              </a:rPr>
              <a:t>Grad Nursing:   MS -34,  PhD +1</a:t>
            </a:r>
          </a:p>
          <a:p>
            <a:pPr marL="0" indent="0" defTabSz="924641">
              <a:buClrTx/>
              <a:buSzTx/>
              <a:defRPr/>
            </a:pPr>
            <a:r>
              <a:rPr lang="en-US" b="1" kern="1200" dirty="0">
                <a:solidFill>
                  <a:schemeClr val="tx1"/>
                </a:solidFill>
              </a:rPr>
              <a:t>     -4    </a:t>
            </a:r>
            <a:r>
              <a:rPr lang="en-US" kern="1200" dirty="0">
                <a:solidFill>
                  <a:schemeClr val="tx1"/>
                </a:solidFill>
              </a:rPr>
              <a:t>Grad Social Work:   PhD -4</a:t>
            </a:r>
          </a:p>
          <a:p>
            <a:pPr marL="0" indent="0" defTabSz="924641">
              <a:buClrTx/>
              <a:buSzTx/>
              <a:defRPr/>
            </a:pPr>
            <a:r>
              <a:rPr lang="en-US" b="1" kern="1200" dirty="0">
                <a:solidFill>
                  <a:schemeClr val="tx1"/>
                </a:solidFill>
              </a:rPr>
              <a:t>     -3    </a:t>
            </a:r>
            <a:r>
              <a:rPr lang="en-US" kern="1200" dirty="0">
                <a:solidFill>
                  <a:schemeClr val="tx1"/>
                </a:solidFill>
              </a:rPr>
              <a:t>Grad Dentistry:   PhD -3</a:t>
            </a:r>
          </a:p>
          <a:p>
            <a:pPr marL="0" indent="0" defTabSz="924641">
              <a:buClrTx/>
              <a:buSzTx/>
              <a:defRPr/>
            </a:pPr>
            <a:r>
              <a:rPr lang="en-US" b="1" kern="1200" dirty="0">
                <a:solidFill>
                  <a:schemeClr val="tx1"/>
                </a:solidFill>
              </a:rPr>
              <a:t>    +7    </a:t>
            </a:r>
            <a:r>
              <a:rPr lang="en-US" kern="1200" dirty="0">
                <a:solidFill>
                  <a:schemeClr val="tx1"/>
                </a:solidFill>
              </a:rPr>
              <a:t>Grad Medical:   MS +7,  PhD +3,  Certificate -3</a:t>
            </a:r>
          </a:p>
          <a:p>
            <a:pPr marL="0" indent="0" defTabSz="924641">
              <a:buClrTx/>
              <a:buSzTx/>
              <a:defRPr/>
            </a:pPr>
            <a:r>
              <a:rPr lang="en-US" b="1" kern="1200" dirty="0">
                <a:solidFill>
                  <a:schemeClr val="tx1"/>
                </a:solidFill>
              </a:rPr>
              <a:t>  +15    </a:t>
            </a:r>
            <a:r>
              <a:rPr lang="en-US" kern="1200" dirty="0">
                <a:solidFill>
                  <a:schemeClr val="tx1"/>
                </a:solidFill>
              </a:rPr>
              <a:t>Graduate:   MS +27,  PhD +1,  Certificates -13</a:t>
            </a:r>
            <a:endParaRPr lang="en-US" b="1" kern="1200" dirty="0">
              <a:solidFill>
                <a:schemeClr val="tx1"/>
              </a:solidFill>
            </a:endParaRPr>
          </a:p>
          <a:p>
            <a:pPr marL="0" indent="0" defTabSz="924641">
              <a:defRPr/>
            </a:pPr>
            <a:endParaRPr lang="en-US" kern="1200" dirty="0">
              <a:solidFill>
                <a:schemeClr val="tx1"/>
              </a:solidFill>
            </a:endParaRPr>
          </a:p>
          <a:p>
            <a:pPr marL="0" indent="0" defTabSz="924641">
              <a:defRPr/>
            </a:pPr>
            <a:endParaRPr lang="en-US" kern="1200" dirty="0">
              <a:solidFill>
                <a:schemeClr val="tx1"/>
              </a:solidFill>
            </a:endParaRPr>
          </a:p>
          <a:p>
            <a:pPr marL="0" indent="0" defTabSz="924641">
              <a:defRPr/>
            </a:pPr>
            <a:r>
              <a:rPr lang="en-US" b="1" baseline="0" dirty="0">
                <a:solidFill>
                  <a:srgbClr val="FF0000"/>
                </a:solidFill>
              </a:rPr>
              <a:t>Fully Online Program -146</a:t>
            </a:r>
          </a:p>
          <a:p>
            <a:pPr marL="0" indent="0" defTabSz="924641">
              <a:buClrTx/>
              <a:buSzTx/>
              <a:defRPr/>
            </a:pPr>
            <a:r>
              <a:rPr lang="en-US" b="1" kern="1200" dirty="0">
                <a:solidFill>
                  <a:srgbClr val="FF0000"/>
                </a:solidFill>
              </a:rPr>
              <a:t> -128   </a:t>
            </a:r>
            <a:r>
              <a:rPr lang="en-US" kern="1200" dirty="0">
                <a:solidFill>
                  <a:srgbClr val="FF0000"/>
                </a:solidFill>
              </a:rPr>
              <a:t>Graduate School:</a:t>
            </a:r>
            <a:r>
              <a:rPr lang="en-US" dirty="0">
                <a:solidFill>
                  <a:srgbClr val="FF0000"/>
                </a:solidFill>
              </a:rPr>
              <a:t>   (Grad:</a:t>
            </a:r>
            <a:r>
              <a:rPr lang="en-US" baseline="0" dirty="0">
                <a:solidFill>
                  <a:srgbClr val="FF0000"/>
                </a:solidFill>
              </a:rPr>
              <a:t> Pharmacy) Certificate -64,  Doctor of Philosophy +22,  and Master +38.    </a:t>
            </a:r>
            <a:r>
              <a:rPr lang="en-US" dirty="0">
                <a:solidFill>
                  <a:srgbClr val="FF0000"/>
                </a:solidFill>
              </a:rPr>
              <a:t>(Unaffiliated)</a:t>
            </a:r>
            <a:r>
              <a:rPr lang="en-US" baseline="0" dirty="0">
                <a:solidFill>
                  <a:srgbClr val="FF0000"/>
                </a:solidFill>
              </a:rPr>
              <a:t> </a:t>
            </a:r>
            <a:r>
              <a:rPr lang="en-US" dirty="0">
                <a:solidFill>
                  <a:srgbClr val="FF0000"/>
                </a:solidFill>
              </a:rPr>
              <a:t>Masters</a:t>
            </a:r>
            <a:r>
              <a:rPr lang="en-US" baseline="0" dirty="0">
                <a:solidFill>
                  <a:srgbClr val="FF0000"/>
                </a:solidFill>
              </a:rPr>
              <a:t> -83 and Certificate -14.    (Grad: Nursing) </a:t>
            </a:r>
            <a:r>
              <a:rPr lang="en-US" kern="1200" dirty="0">
                <a:solidFill>
                  <a:srgbClr val="FF0000"/>
                </a:solidFill>
              </a:rPr>
              <a:t>Master of Science</a:t>
            </a:r>
            <a:r>
              <a:rPr lang="en-US" dirty="0">
                <a:solidFill>
                  <a:srgbClr val="FF0000"/>
                </a:solidFill>
              </a:rPr>
              <a:t> -27.</a:t>
            </a:r>
            <a:endParaRPr lang="en-US" baseline="0" dirty="0">
              <a:solidFill>
                <a:srgbClr val="FF0000"/>
              </a:solidFill>
            </a:endParaRPr>
          </a:p>
          <a:p>
            <a:pPr marL="0" indent="0" defTabSz="924641">
              <a:defRPr/>
            </a:pPr>
            <a:r>
              <a:rPr lang="en-US" b="1" kern="1200" dirty="0">
                <a:solidFill>
                  <a:srgbClr val="FF0000"/>
                </a:solidFill>
                <a:latin typeface="+mn-lt"/>
                <a:ea typeface="+mn-ea"/>
                <a:cs typeface="+mn-cs"/>
              </a:rPr>
              <a:t>   -24   </a:t>
            </a:r>
            <a:r>
              <a:rPr lang="en-US" kern="1200" dirty="0">
                <a:solidFill>
                  <a:srgbClr val="FF0000"/>
                </a:solidFill>
                <a:latin typeface="+mn-lt"/>
                <a:ea typeface="+mn-ea"/>
                <a:cs typeface="+mn-cs"/>
              </a:rPr>
              <a:t>School of Law:   Masters -24</a:t>
            </a:r>
          </a:p>
          <a:p>
            <a:pPr marL="0" indent="0" defTabSz="924641">
              <a:defRPr/>
            </a:pPr>
            <a:r>
              <a:rPr lang="en-US" b="1" kern="1200" dirty="0">
                <a:solidFill>
                  <a:srgbClr val="FF0000"/>
                </a:solidFill>
                <a:latin typeface="+mn-lt"/>
                <a:ea typeface="+mn-ea"/>
                <a:cs typeface="+mn-cs"/>
              </a:rPr>
              <a:t>    +6   </a:t>
            </a:r>
            <a:r>
              <a:rPr lang="en-US" kern="1200" dirty="0">
                <a:solidFill>
                  <a:srgbClr val="FF0000"/>
                </a:solidFill>
                <a:latin typeface="+mn-lt"/>
                <a:ea typeface="+mn-ea"/>
                <a:cs typeface="+mn-cs"/>
              </a:rPr>
              <a:t>School of Nursing:  Bachelor of Science in Nursing +25,  </a:t>
            </a:r>
            <a:r>
              <a:rPr lang="en-US" dirty="0">
                <a:solidFill>
                  <a:srgbClr val="FF0000"/>
                </a:solidFill>
              </a:rPr>
              <a:t>Master of Science</a:t>
            </a:r>
            <a:r>
              <a:rPr lang="en-US" baseline="0" dirty="0">
                <a:solidFill>
                  <a:srgbClr val="FF0000"/>
                </a:solidFill>
              </a:rPr>
              <a:t> in Nursing -19</a:t>
            </a:r>
          </a:p>
          <a:p>
            <a:pPr marL="0" indent="0" defTabSz="924641">
              <a:defRPr/>
            </a:pPr>
            <a:endParaRPr lang="en-US" b="1" baseline="0" dirty="0">
              <a:solidFill>
                <a:srgbClr val="FF0000"/>
              </a:solidFill>
            </a:endParaRPr>
          </a:p>
          <a:p>
            <a:pPr marL="0" indent="0" defTabSz="924641">
              <a:defRPr/>
            </a:pPr>
            <a:endParaRPr lang="en-US" baseline="0" dirty="0">
              <a:solidFill>
                <a:srgbClr val="FF0000"/>
              </a:solidFill>
            </a:endParaRPr>
          </a:p>
          <a:p>
            <a:pPr marL="0" indent="0" defTabSz="924641">
              <a:defRPr/>
            </a:pPr>
            <a:r>
              <a:rPr lang="en-US" b="1" baseline="0" dirty="0"/>
              <a:t>University at Shady Grove -106</a:t>
            </a:r>
            <a:endParaRPr lang="en-US" b="1" baseline="0" dirty="0">
              <a:solidFill>
                <a:srgbClr val="FF0000"/>
              </a:solidFill>
            </a:endParaRPr>
          </a:p>
          <a:p>
            <a:pPr marL="0" indent="0" defTabSz="924641">
              <a:buClrTx/>
              <a:buSzTx/>
              <a:defRPr/>
            </a:pPr>
            <a:r>
              <a:rPr lang="en-US" b="1" baseline="0" dirty="0"/>
              <a:t>   -56   </a:t>
            </a:r>
            <a:r>
              <a:rPr lang="en-US" baseline="0" dirty="0"/>
              <a:t>Graduate School:   Med Cannabis Sci &amp; Therapeutics-56   </a:t>
            </a:r>
          </a:p>
          <a:p>
            <a:pPr marL="0" indent="0" defTabSz="924641">
              <a:buClrTx/>
              <a:buSzTx/>
              <a:defRPr/>
            </a:pPr>
            <a:r>
              <a:rPr lang="en-US" b="1" baseline="0" dirty="0"/>
              <a:t>   -28   </a:t>
            </a:r>
            <a:r>
              <a:rPr lang="en-US" baseline="0" dirty="0"/>
              <a:t>School of Nursing:   Other Nursing (Baltimore) -73,  Special Nursing/Other -1,  RN-BSN -1,  DNP: +2,  BSN +45, </a:t>
            </a:r>
          </a:p>
          <a:p>
            <a:pPr marL="0" indent="0" defTabSz="924641">
              <a:buClrTx/>
              <a:buSzTx/>
              <a:defRPr/>
            </a:pPr>
            <a:r>
              <a:rPr lang="en-US" b="1" baseline="0" dirty="0"/>
              <a:t>   -23   </a:t>
            </a:r>
            <a:r>
              <a:rPr lang="en-US" baseline="0" dirty="0"/>
              <a:t>School of SSW:   MSW -23</a:t>
            </a:r>
          </a:p>
          <a:p>
            <a:pPr marL="0" indent="0" defTabSz="924641">
              <a:buClrTx/>
              <a:buSzTx/>
              <a:defRPr/>
            </a:pPr>
            <a:r>
              <a:rPr lang="en-US" b="1" baseline="0" dirty="0"/>
              <a:t>     -1   </a:t>
            </a:r>
            <a:r>
              <a:rPr lang="en-US" baseline="0" dirty="0"/>
              <a:t>School of Pharmacy:   Pharm D -1</a:t>
            </a:r>
          </a:p>
          <a:p>
            <a:pPr marL="0" indent="0" defTabSz="924641">
              <a:buClrTx/>
              <a:buSzTx/>
              <a:defRPr/>
            </a:pPr>
            <a:r>
              <a:rPr lang="en-US" b="1" baseline="0" dirty="0"/>
              <a:t>    +2   </a:t>
            </a:r>
            <a:r>
              <a:rPr lang="en-US" baseline="0" dirty="0"/>
              <a:t>Clinical Dental Hygiene Leader +2</a:t>
            </a:r>
          </a:p>
          <a:p>
            <a:pPr marL="0" indent="0"/>
            <a:r>
              <a:rPr lang="en-US" b="1" dirty="0"/>
              <a:t> </a:t>
            </a:r>
          </a:p>
          <a:p>
            <a:pPr marL="0" indent="0"/>
            <a:endParaRPr lang="en-US" b="1" dirty="0"/>
          </a:p>
          <a:p>
            <a:pPr marL="0" indent="0"/>
            <a:endParaRPr lang="en-US" b="1" dirty="0"/>
          </a:p>
          <a:p>
            <a:pPr marL="0" indent="0"/>
            <a:endParaRPr lang="en-US" b="1" dirty="0"/>
          </a:p>
          <a:p>
            <a:pPr marL="0" indent="0"/>
            <a:endParaRPr lang="en-US" b="1" dirty="0"/>
          </a:p>
          <a:p>
            <a:pPr marL="0" indent="0"/>
            <a:endParaRPr lang="en-US" b="1" dirty="0"/>
          </a:p>
          <a:p>
            <a:pPr marL="0" indent="0"/>
            <a:endParaRPr lang="en-US" b="1" dirty="0"/>
          </a:p>
          <a:p>
            <a:pPr marL="0" indent="0"/>
            <a:endParaRPr lang="en-US" b="1" dirty="0"/>
          </a:p>
          <a:p>
            <a:pPr marL="0" indent="0"/>
            <a:endParaRPr lang="en-US" b="1" dirty="0"/>
          </a:p>
          <a:p>
            <a:pPr marL="0" indent="0"/>
            <a:endParaRPr lang="en-US" b="1" dirty="0"/>
          </a:p>
          <a:p>
            <a:pPr marL="0" indent="0"/>
            <a:endParaRPr lang="en-US" b="1" dirty="0"/>
          </a:p>
          <a:p>
            <a:pPr marL="0" indent="0"/>
            <a:endParaRPr lang="en-US" b="1" dirty="0"/>
          </a:p>
          <a:p>
            <a:pPr marL="0" indent="0"/>
            <a:endParaRPr lang="en-US" b="1" dirty="0"/>
          </a:p>
          <a:p>
            <a:pPr marL="0" indent="0"/>
            <a:endParaRPr lang="en-US" b="1" dirty="0"/>
          </a:p>
          <a:p>
            <a:pPr marL="0" indent="0"/>
            <a:endParaRPr lang="en-US" b="1" dirty="0"/>
          </a:p>
          <a:p>
            <a:pPr marL="0" indent="0"/>
            <a:r>
              <a:rPr lang="en-US" b="1" dirty="0"/>
              <a:t>Fall 2021 vs Spring 2022 </a:t>
            </a:r>
          </a:p>
          <a:p>
            <a:pPr marL="0" indent="0"/>
            <a:endParaRPr lang="en-US" b="1" dirty="0"/>
          </a:p>
          <a:p>
            <a:pPr marL="0" indent="0"/>
            <a:r>
              <a:rPr lang="en-US" b="1" dirty="0"/>
              <a:t>(Total -227)</a:t>
            </a:r>
          </a:p>
          <a:p>
            <a:pPr marL="0" indent="0"/>
            <a:endParaRPr lang="en-US" b="1" dirty="0"/>
          </a:p>
          <a:p>
            <a:pPr marL="0" indent="0" defTabSz="924641">
              <a:defRPr/>
            </a:pPr>
            <a:r>
              <a:rPr lang="en-US" dirty="0"/>
              <a:t>Pharmacy </a:t>
            </a:r>
            <a:r>
              <a:rPr lang="en-US" b="1" dirty="0"/>
              <a:t>(-66) </a:t>
            </a:r>
            <a:r>
              <a:rPr lang="en-US" dirty="0"/>
              <a:t>decrease.   MS-29, PharmD -23, PhD -9, Certificate -5</a:t>
            </a:r>
          </a:p>
          <a:p>
            <a:pPr marL="0" indent="0" defTabSz="924641">
              <a:defRPr/>
            </a:pPr>
            <a:r>
              <a:rPr lang="en-US" dirty="0"/>
              <a:t>SOM </a:t>
            </a:r>
            <a:r>
              <a:rPr lang="en-US" b="1" dirty="0"/>
              <a:t>(-61) </a:t>
            </a:r>
            <a:r>
              <a:rPr lang="en-US" dirty="0"/>
              <a:t>decrease.   PhD</a:t>
            </a:r>
            <a:r>
              <a:rPr lang="en-US" baseline="0" dirty="0"/>
              <a:t> -20, </a:t>
            </a:r>
            <a:r>
              <a:rPr lang="en-US" dirty="0"/>
              <a:t>MD -16, </a:t>
            </a:r>
            <a:r>
              <a:rPr lang="en-US" baseline="0" dirty="0"/>
              <a:t>MPH -16, MS -4, Certificate -4, Medical &amp; Research Tech BS -1, MCG -1, DPT +1</a:t>
            </a:r>
          </a:p>
          <a:p>
            <a:pPr marL="0" indent="0" defTabSz="924641">
              <a:defRPr/>
            </a:pPr>
            <a:r>
              <a:rPr lang="en-US" b="0" dirty="0"/>
              <a:t>Nursing </a:t>
            </a:r>
            <a:r>
              <a:rPr lang="en-US" b="1" dirty="0"/>
              <a:t>(-51) </a:t>
            </a:r>
            <a:r>
              <a:rPr lang="en-US" b="0" baseline="0" dirty="0"/>
              <a:t>decrease. MSN -16, MS -15, DNP -15, Certificate -4, PhD -2, BSN+1 </a:t>
            </a:r>
          </a:p>
          <a:p>
            <a:pPr marL="0" indent="0" defTabSz="924641">
              <a:defRPr/>
            </a:pPr>
            <a:r>
              <a:rPr lang="en-US" b="0" dirty="0"/>
              <a:t>Graduate School Unaffiliated </a:t>
            </a:r>
            <a:r>
              <a:rPr lang="en-US" b="1" dirty="0"/>
              <a:t>(-33) </a:t>
            </a:r>
            <a:r>
              <a:rPr lang="en-US" b="0" dirty="0"/>
              <a:t>decrease.  </a:t>
            </a:r>
            <a:r>
              <a:rPr lang="en-US" b="0" baseline="0" dirty="0"/>
              <a:t> MS -18, Certificate -14, PhD -1</a:t>
            </a:r>
          </a:p>
          <a:p>
            <a:pPr marL="0" indent="0" defTabSz="924641">
              <a:defRPr/>
            </a:pPr>
            <a:r>
              <a:rPr lang="en-US" dirty="0"/>
              <a:t>Law </a:t>
            </a:r>
            <a:r>
              <a:rPr lang="en-US" b="1" dirty="0"/>
              <a:t>(-24) </a:t>
            </a:r>
            <a:r>
              <a:rPr lang="en-US" dirty="0"/>
              <a:t>decrease.</a:t>
            </a:r>
            <a:r>
              <a:rPr lang="en-US" baseline="0" dirty="0"/>
              <a:t>   Day JD -13, MSL -9, LLM -2</a:t>
            </a:r>
            <a:endParaRPr lang="en-US" dirty="0"/>
          </a:p>
          <a:p>
            <a:pPr marL="0" indent="0" defTabSz="924641">
              <a:defRPr/>
            </a:pPr>
            <a:r>
              <a:rPr lang="en-US" dirty="0"/>
              <a:t>Dentistry </a:t>
            </a:r>
            <a:r>
              <a:rPr lang="en-US" b="1" dirty="0"/>
              <a:t>(-4)</a:t>
            </a:r>
            <a:r>
              <a:rPr lang="en-US" b="1" baseline="0" dirty="0"/>
              <a:t> </a:t>
            </a:r>
            <a:r>
              <a:rPr lang="en-US" baseline="0" dirty="0"/>
              <a:t>decrease.   PhD -3, DDS -1, BS-1, MS +1 </a:t>
            </a:r>
            <a:endParaRPr lang="en-US" b="0" baseline="0" dirty="0"/>
          </a:p>
          <a:p>
            <a:pPr marL="0" indent="0" defTabSz="924641">
              <a:defRPr/>
            </a:pPr>
            <a:r>
              <a:rPr lang="en-US" b="0" dirty="0"/>
              <a:t>Social Work </a:t>
            </a:r>
            <a:r>
              <a:rPr lang="en-US" b="1" dirty="0"/>
              <a:t>+12 </a:t>
            </a:r>
            <a:r>
              <a:rPr lang="en-US" b="0" dirty="0"/>
              <a:t>increase.   PhD -3, MSW +15</a:t>
            </a:r>
            <a:endParaRPr lang="en-US" b="0" baseline="0" dirty="0"/>
          </a:p>
          <a:p>
            <a:pPr marL="0" indent="0" defTabSz="924641">
              <a:defRPr/>
            </a:pPr>
            <a:endParaRPr lang="en-US" b="0" baseline="0" dirty="0"/>
          </a:p>
          <a:p>
            <a:pPr marL="0" indent="0" defTabSz="924641">
              <a:defRPr/>
            </a:pPr>
            <a:endParaRPr lang="en-US" b="1" dirty="0"/>
          </a:p>
          <a:p>
            <a:pPr marL="0" indent="0"/>
            <a:r>
              <a:rPr lang="en-US" b="1" dirty="0"/>
              <a:t>TOTAL</a:t>
            </a:r>
            <a:r>
              <a:rPr lang="en-US" b="1" baseline="0" dirty="0"/>
              <a:t> GRADUATE School (-126)      </a:t>
            </a:r>
            <a:r>
              <a:rPr lang="en-US" b="0" baseline="0" dirty="0"/>
              <a:t>(</a:t>
            </a:r>
            <a:r>
              <a:rPr lang="en-US" b="0" dirty="0"/>
              <a:t>Pharmacy) MS -29, PhD -9, Certificate -5</a:t>
            </a:r>
          </a:p>
          <a:p>
            <a:pPr marL="0" indent="0" defTabSz="924641">
              <a:defRPr/>
            </a:pPr>
            <a:r>
              <a:rPr lang="en-US" b="0" baseline="0" dirty="0"/>
              <a:t>		              (Medicine) </a:t>
            </a:r>
            <a:r>
              <a:rPr lang="en-US" b="0" dirty="0"/>
              <a:t>PhD </a:t>
            </a:r>
            <a:r>
              <a:rPr lang="en-US" b="0" baseline="0" dirty="0"/>
              <a:t>-20, MS -4, Certificate -4</a:t>
            </a:r>
          </a:p>
          <a:p>
            <a:pPr marL="0" indent="0" defTabSz="924641">
              <a:defRPr/>
            </a:pPr>
            <a:r>
              <a:rPr lang="en-US" b="0" dirty="0"/>
              <a:t>		              Graduate MS</a:t>
            </a:r>
            <a:r>
              <a:rPr lang="en-US" b="0" baseline="0" dirty="0"/>
              <a:t> -</a:t>
            </a:r>
            <a:r>
              <a:rPr lang="en-US" b="0" dirty="0"/>
              <a:t>18, Graduate</a:t>
            </a:r>
            <a:r>
              <a:rPr lang="en-US" b="0" baseline="0" dirty="0"/>
              <a:t> Certificate -14, PhD -1</a:t>
            </a:r>
          </a:p>
          <a:p>
            <a:pPr marL="0" indent="0" defTabSz="924641">
              <a:defRPr/>
            </a:pPr>
            <a:r>
              <a:rPr lang="en-US" b="1" dirty="0"/>
              <a:t>		              </a:t>
            </a:r>
            <a:r>
              <a:rPr lang="en-US" b="0" dirty="0"/>
              <a:t>(Nursing) MS -15, PhD -2 </a:t>
            </a:r>
          </a:p>
          <a:p>
            <a:pPr marL="0" indent="0" defTabSz="924641">
              <a:defRPr/>
            </a:pPr>
            <a:r>
              <a:rPr lang="en-US" b="0" baseline="0" dirty="0"/>
              <a:t>		             </a:t>
            </a:r>
            <a:r>
              <a:rPr lang="en-US" b="0" dirty="0"/>
              <a:t> (Social</a:t>
            </a:r>
            <a:r>
              <a:rPr lang="en-US" b="0" baseline="0" dirty="0"/>
              <a:t> Work) PhD -3</a:t>
            </a:r>
          </a:p>
          <a:p>
            <a:pPr marL="0" indent="0"/>
            <a:r>
              <a:rPr lang="en-US" b="0" baseline="0" dirty="0"/>
              <a:t>		              (Dentistry) PhD -3, MS +1</a:t>
            </a:r>
            <a:endParaRPr lang="en-US" b="0" dirty="0"/>
          </a:p>
          <a:p>
            <a:pPr marL="0" indent="0"/>
            <a:r>
              <a:rPr lang="en-US" b="0" dirty="0"/>
              <a:t>                                                                                                                                       </a:t>
            </a:r>
            <a:endParaRPr lang="en-US" b="0" baseline="0" dirty="0"/>
          </a:p>
          <a:p>
            <a:pPr marL="0" indent="0"/>
            <a:endParaRPr lang="en-US" b="1" dirty="0"/>
          </a:p>
          <a:p>
            <a:pPr marL="0" indent="0">
              <a:defRPr/>
            </a:pPr>
            <a:r>
              <a:rPr lang="en-US" b="1" dirty="0"/>
              <a:t>ONLINE PROGRAM (-28)                   </a:t>
            </a:r>
            <a:r>
              <a:rPr lang="en-US" b="0" dirty="0"/>
              <a:t>(Grad School - Pharmacy)</a:t>
            </a:r>
            <a:r>
              <a:rPr lang="en-US" b="0" baseline="0" dirty="0"/>
              <a:t> Certificate</a:t>
            </a:r>
            <a:r>
              <a:rPr lang="en-US" b="0" dirty="0"/>
              <a:t> -65</a:t>
            </a:r>
            <a:r>
              <a:rPr lang="en-US" b="0" baseline="0" dirty="0"/>
              <a:t>, Doctorate +10, MS +54</a:t>
            </a:r>
          </a:p>
          <a:p>
            <a:pPr marL="0" indent="0" defTabSz="924641">
              <a:defRPr/>
            </a:pPr>
            <a:r>
              <a:rPr lang="en-US" b="0" dirty="0"/>
              <a:t>	</a:t>
            </a:r>
            <a:r>
              <a:rPr lang="en-US" b="0" baseline="0" dirty="0"/>
              <a:t>               	              </a:t>
            </a:r>
            <a:r>
              <a:rPr lang="en-US" b="0" dirty="0"/>
              <a:t>(Grad Unaffiliated</a:t>
            </a:r>
            <a:r>
              <a:rPr lang="en-US" b="0" baseline="0" dirty="0"/>
              <a:t>) Certificate -12, Masters -5</a:t>
            </a:r>
          </a:p>
          <a:p>
            <a:pPr marL="0" indent="0">
              <a:defRPr/>
            </a:pPr>
            <a:r>
              <a:rPr lang="en-US" b="0" dirty="0"/>
              <a:t>		          </a:t>
            </a:r>
            <a:r>
              <a:rPr lang="en-US" dirty="0"/>
              <a:t>   </a:t>
            </a:r>
            <a:r>
              <a:rPr lang="en-US" b="0" dirty="0"/>
              <a:t> (Grad School – Nursing) MS -9</a:t>
            </a:r>
          </a:p>
          <a:p>
            <a:pPr marL="0" indent="0"/>
            <a:r>
              <a:rPr lang="en-US" b="0" dirty="0"/>
              <a:t>                                     </a:t>
            </a:r>
            <a:r>
              <a:rPr lang="en-US" b="0" baseline="0" dirty="0"/>
              <a:t>                       </a:t>
            </a:r>
            <a:r>
              <a:rPr lang="en-US" b="0" dirty="0"/>
              <a:t> </a:t>
            </a:r>
            <a:r>
              <a:rPr lang="en-US" b="0" baseline="0" dirty="0"/>
              <a:t> </a:t>
            </a:r>
            <a:r>
              <a:rPr lang="en-US" b="0" dirty="0"/>
              <a:t>(Nursing) MS in Nursing -5</a:t>
            </a:r>
          </a:p>
          <a:p>
            <a:pPr marL="0" indent="0" defTabSz="924641">
              <a:defRPr/>
            </a:pPr>
            <a:r>
              <a:rPr lang="en-US" b="0" baseline="0" dirty="0"/>
              <a:t>		              (Law) MS </a:t>
            </a:r>
            <a:r>
              <a:rPr lang="en-US" b="0" dirty="0"/>
              <a:t>+4</a:t>
            </a:r>
          </a:p>
          <a:p>
            <a:pPr marL="0" indent="0"/>
            <a:endParaRPr lang="en-US" b="0" baseline="0" dirty="0"/>
          </a:p>
          <a:p>
            <a:pPr marL="0" indent="0" defTabSz="924641">
              <a:defRPr/>
            </a:pPr>
            <a:endParaRPr lang="en-US" b="1" dirty="0"/>
          </a:p>
          <a:p>
            <a:pPr marL="0" indent="0" defTabSz="924641">
              <a:defRPr/>
            </a:pPr>
            <a:r>
              <a:rPr lang="en-US" b="1" dirty="0"/>
              <a:t>USG (-53) </a:t>
            </a:r>
            <a:r>
              <a:rPr lang="en-US" b="0" dirty="0"/>
              <a:t>      (Nursing)   </a:t>
            </a:r>
            <a:r>
              <a:rPr lang="en-US" b="0" baseline="0" dirty="0"/>
              <a:t>Other Nursing (Baltimore) -44, DNP -3, RN-BSN -1, BSN +14 </a:t>
            </a:r>
          </a:p>
          <a:p>
            <a:pPr marL="0" indent="0"/>
            <a:r>
              <a:rPr lang="en-US" b="0" baseline="0" dirty="0"/>
              <a:t>	(Social Work)   MSW +8   </a:t>
            </a:r>
          </a:p>
          <a:p>
            <a:pPr marL="0" indent="0"/>
            <a:r>
              <a:rPr lang="en-US" b="0" baseline="0" dirty="0"/>
              <a:t>                        (Graduate School)   Med Cannabis -21, Pharmaceutical Sciences -12</a:t>
            </a:r>
          </a:p>
          <a:p>
            <a:pPr marL="0" indent="0"/>
            <a:r>
              <a:rPr lang="en-US" b="0" baseline="0" dirty="0"/>
              <a:t>	(Pharmacy)  PharmD -1</a:t>
            </a:r>
          </a:p>
          <a:p>
            <a:pPr marL="0" indent="0"/>
            <a:r>
              <a:rPr lang="en-US" b="0" baseline="0" dirty="0"/>
              <a:t>                        Clinical Dental Hygiene Leader  +7</a:t>
            </a:r>
          </a:p>
          <a:p>
            <a:pPr marL="0" indent="0"/>
            <a:r>
              <a:rPr lang="en-US" b="0" baseline="0" dirty="0"/>
              <a:t>	           </a:t>
            </a:r>
          </a:p>
          <a:p>
            <a:pPr marL="0" indent="0"/>
            <a:endParaRPr lang="en-US" dirty="0"/>
          </a:p>
          <a:p>
            <a:pPr marL="0" indent="0"/>
            <a:endParaRPr lang="en-US" dirty="0"/>
          </a:p>
          <a:p>
            <a:pPr marL="0" indent="0"/>
            <a:r>
              <a:rPr lang="en-US" b="1" dirty="0"/>
              <a:t>Spring 2021 vs Spring 2022</a:t>
            </a:r>
          </a:p>
          <a:p>
            <a:pPr marL="0" indent="0"/>
            <a:endParaRPr lang="en-US" b="1" dirty="0"/>
          </a:p>
          <a:p>
            <a:pPr marL="0" indent="0"/>
            <a:r>
              <a:rPr lang="en-US" b="1" dirty="0"/>
              <a:t>Total -70</a:t>
            </a:r>
          </a:p>
          <a:p>
            <a:pPr marL="0" indent="0"/>
            <a:endParaRPr lang="en-US" u="sng" baseline="0" dirty="0"/>
          </a:p>
          <a:p>
            <a:pPr marL="0" indent="0" defTabSz="924641">
              <a:buClrTx/>
              <a:buSzTx/>
              <a:defRPr/>
            </a:pPr>
            <a:r>
              <a:rPr lang="en-US" baseline="0" dirty="0"/>
              <a:t>Social Work </a:t>
            </a:r>
            <a:r>
              <a:rPr lang="en-US" b="1" baseline="0" dirty="0"/>
              <a:t>(-87) </a:t>
            </a:r>
            <a:r>
              <a:rPr lang="en-US" b="0" baseline="0" dirty="0"/>
              <a:t>decrease.   MSW -87</a:t>
            </a:r>
          </a:p>
          <a:p>
            <a:pPr marL="0" indent="0" defTabSz="924641">
              <a:buClrTx/>
              <a:buSzTx/>
              <a:defRPr/>
            </a:pPr>
            <a:r>
              <a:rPr lang="en-US" baseline="0" dirty="0"/>
              <a:t>Nursing </a:t>
            </a:r>
            <a:r>
              <a:rPr lang="en-US" b="1" baseline="0" dirty="0"/>
              <a:t>(-56) </a:t>
            </a:r>
            <a:r>
              <a:rPr lang="en-US" b="0" baseline="0" dirty="0"/>
              <a:t>decrease.   MS -61, BSN -9, DNP -7, Certificate Nursing -6, PhD -2, MSN +29</a:t>
            </a:r>
          </a:p>
          <a:p>
            <a:pPr marL="0" indent="0" defTabSz="924641">
              <a:buClrTx/>
              <a:buSzTx/>
              <a:defRPr/>
            </a:pPr>
            <a:r>
              <a:rPr lang="en-US" baseline="0" dirty="0"/>
              <a:t>Medicine </a:t>
            </a:r>
            <a:r>
              <a:rPr lang="en-US" b="1" baseline="0" dirty="0"/>
              <a:t>(-31) </a:t>
            </a:r>
            <a:r>
              <a:rPr lang="en-US" b="0" baseline="0" dirty="0"/>
              <a:t>decrease.   MD -23, MS -9, Medical &amp; Research Technology BS -3, Certificate -3 Genetic Counseling MGC -2, MPH -1, PhD +3, DPT +7</a:t>
            </a:r>
          </a:p>
          <a:p>
            <a:pPr marL="0" indent="0" defTabSz="924641">
              <a:buClrTx/>
              <a:buSzTx/>
              <a:defRPr/>
            </a:pPr>
            <a:r>
              <a:rPr lang="en-US" baseline="0" dirty="0"/>
              <a:t>Dental </a:t>
            </a:r>
            <a:r>
              <a:rPr lang="en-US" b="1" baseline="0" dirty="0"/>
              <a:t>(-5) </a:t>
            </a:r>
            <a:r>
              <a:rPr lang="en-US" b="0" baseline="0" dirty="0"/>
              <a:t>decrease.   PhD -7, Dental Hygiene BS -1, Dentistry Post Graduate -1, DDS +2, MS +2</a:t>
            </a:r>
          </a:p>
          <a:p>
            <a:pPr marL="0" indent="0" defTabSz="924641">
              <a:buClrTx/>
              <a:buSzTx/>
              <a:defRPr/>
            </a:pPr>
            <a:r>
              <a:rPr lang="en-US" b="0" dirty="0"/>
              <a:t>Graduate School Unaffiliated </a:t>
            </a:r>
            <a:r>
              <a:rPr lang="en-US" b="1" dirty="0"/>
              <a:t>(-5) </a:t>
            </a:r>
            <a:r>
              <a:rPr lang="en-US" b="0" dirty="0"/>
              <a:t>decrease.  Certificate -13, PhD</a:t>
            </a:r>
            <a:r>
              <a:rPr lang="en-US" b="0" baseline="0" dirty="0"/>
              <a:t> +6, </a:t>
            </a:r>
            <a:r>
              <a:rPr lang="en-US" b="0" dirty="0"/>
              <a:t>MS+2</a:t>
            </a:r>
            <a:r>
              <a:rPr lang="en-US" b="0" baseline="0" dirty="0"/>
              <a:t> </a:t>
            </a:r>
            <a:endParaRPr lang="en-US" b="1" baseline="0" dirty="0"/>
          </a:p>
          <a:p>
            <a:pPr marL="0" indent="0" defTabSz="924641">
              <a:defRPr/>
            </a:pPr>
            <a:r>
              <a:rPr lang="en-US" baseline="0" dirty="0"/>
              <a:t>Law </a:t>
            </a:r>
            <a:r>
              <a:rPr lang="en-US" b="1" baseline="0" dirty="0"/>
              <a:t>+57 </a:t>
            </a:r>
            <a:r>
              <a:rPr lang="en-US" b="0" baseline="0" dirty="0"/>
              <a:t>increase.   LLM -1, MSL +1, Night JD +10, Day JD +47</a:t>
            </a:r>
            <a:endParaRPr lang="en-US" baseline="0" dirty="0"/>
          </a:p>
          <a:p>
            <a:pPr marL="0" indent="0" defTabSz="924641">
              <a:buClrTx/>
              <a:buSzTx/>
              <a:defRPr/>
            </a:pPr>
            <a:r>
              <a:rPr lang="en-US" baseline="0" dirty="0"/>
              <a:t>Pharmacy </a:t>
            </a:r>
            <a:r>
              <a:rPr lang="en-US" b="1" baseline="0" dirty="0"/>
              <a:t>+57 </a:t>
            </a:r>
            <a:r>
              <a:rPr lang="en-US" b="0" baseline="0" dirty="0"/>
              <a:t>increase.</a:t>
            </a:r>
            <a:r>
              <a:rPr lang="en-US" baseline="0" dirty="0"/>
              <a:t>  PharmD -53, Certificate -3, PhD +10 MS+103      </a:t>
            </a:r>
          </a:p>
          <a:p>
            <a:pPr marL="0" indent="0" defTabSz="924641">
              <a:buClrTx/>
              <a:buSzTx/>
              <a:defRPr/>
            </a:pPr>
            <a:endParaRPr lang="en-US" baseline="0" dirty="0"/>
          </a:p>
          <a:p>
            <a:pPr marL="0" indent="0" defTabSz="924641">
              <a:buClrTx/>
              <a:buSzTx/>
              <a:defRPr/>
            </a:pPr>
            <a:endParaRPr lang="en-US" baseline="0" dirty="0"/>
          </a:p>
          <a:p>
            <a:pPr marL="0" indent="0"/>
            <a:r>
              <a:rPr lang="en-US" b="1" dirty="0"/>
              <a:t>TOTAL</a:t>
            </a:r>
            <a:r>
              <a:rPr lang="en-US" b="1" baseline="0" dirty="0"/>
              <a:t> GRADUATE School </a:t>
            </a:r>
            <a:r>
              <a:rPr lang="en-US" b="1" kern="1200" dirty="0">
                <a:solidFill>
                  <a:schemeClr val="tx1"/>
                </a:solidFill>
              </a:rPr>
              <a:t>+28          </a:t>
            </a:r>
            <a:r>
              <a:rPr lang="en-US" b="0" dirty="0"/>
              <a:t>(Nursing)   MS -61, PhD -2</a:t>
            </a:r>
          </a:p>
          <a:p>
            <a:pPr marL="0" indent="0" defTabSz="924641">
              <a:defRPr/>
            </a:pPr>
            <a:r>
              <a:rPr lang="en-US" b="0" baseline="0" dirty="0"/>
              <a:t>		               (Medicine)   MS -9, Certificate -3, PhD +3</a:t>
            </a:r>
          </a:p>
          <a:p>
            <a:pPr marL="0" indent="0"/>
            <a:r>
              <a:rPr lang="en-US" b="0" dirty="0"/>
              <a:t>		               Graduate Certificate</a:t>
            </a:r>
            <a:r>
              <a:rPr lang="en-US" b="0" baseline="0" dirty="0"/>
              <a:t> -13, Graduate MS +2, Graduate PhD +6</a:t>
            </a:r>
          </a:p>
          <a:p>
            <a:pPr marL="0" indent="0" defTabSz="924641">
              <a:defRPr/>
            </a:pPr>
            <a:r>
              <a:rPr lang="en-US" b="0" baseline="0" dirty="0"/>
              <a:t>		               (Dentistry) PhD -7, MS +2 </a:t>
            </a:r>
            <a:endParaRPr lang="en-US" b="0" dirty="0"/>
          </a:p>
          <a:p>
            <a:pPr marL="0" indent="0"/>
            <a:r>
              <a:rPr lang="en-US" b="0" dirty="0"/>
              <a:t>		</a:t>
            </a:r>
            <a:r>
              <a:rPr lang="en-US" b="0" baseline="0" dirty="0"/>
              <a:t>              </a:t>
            </a:r>
            <a:r>
              <a:rPr lang="en-US" b="0" dirty="0"/>
              <a:t> (Pharmacy) Certificate -3, PhD +10, MS +103</a:t>
            </a:r>
            <a:endParaRPr lang="en-US" b="0" baseline="0" dirty="0"/>
          </a:p>
          <a:p>
            <a:pPr marL="0" indent="0"/>
            <a:r>
              <a:rPr lang="en-US" b="0" dirty="0"/>
              <a:t>		</a:t>
            </a:r>
            <a:r>
              <a:rPr lang="en-US" b="0" baseline="0" dirty="0"/>
              <a:t>              </a:t>
            </a:r>
            <a:r>
              <a:rPr lang="en-US" b="0" dirty="0"/>
              <a:t>		  </a:t>
            </a:r>
            <a:endParaRPr lang="en-US" b="0" baseline="0" dirty="0"/>
          </a:p>
          <a:p>
            <a:pPr marL="0" indent="0" defTabSz="924641">
              <a:buClrTx/>
              <a:buSzTx/>
              <a:defRPr/>
            </a:pPr>
            <a:endParaRPr lang="en-US" b="0" baseline="0" dirty="0">
              <a:solidFill>
                <a:srgbClr val="FF0000"/>
              </a:solidFill>
            </a:endParaRPr>
          </a:p>
          <a:p>
            <a:pPr marL="0" indent="0" defTabSz="924641">
              <a:defRPr/>
            </a:pPr>
            <a:r>
              <a:rPr lang="en-US" b="1" dirty="0"/>
              <a:t>ONLINE PROGRAM </a:t>
            </a:r>
            <a:r>
              <a:rPr lang="en-US" b="1" baseline="0" dirty="0">
                <a:solidFill>
                  <a:srgbClr val="FF0000"/>
                </a:solidFill>
              </a:rPr>
              <a:t>+45        </a:t>
            </a:r>
            <a:r>
              <a:rPr lang="en-US" b="0" dirty="0"/>
              <a:t>(Grad School – Nursing)  MS -49</a:t>
            </a:r>
          </a:p>
          <a:p>
            <a:pPr marL="0" indent="0" defTabSz="924641">
              <a:defRPr/>
            </a:pPr>
            <a:r>
              <a:rPr lang="en-US" b="0" dirty="0"/>
              <a:t>	</a:t>
            </a:r>
            <a:r>
              <a:rPr lang="en-US" b="0" baseline="0" dirty="0"/>
              <a:t>               	 </a:t>
            </a:r>
            <a:r>
              <a:rPr lang="en-US" b="0" dirty="0"/>
              <a:t>(Grad School - Pharmacy)</a:t>
            </a:r>
            <a:r>
              <a:rPr lang="en-US" b="0" baseline="0" dirty="0"/>
              <a:t>   Certificate -3, Doctorate +10, MS +15</a:t>
            </a:r>
          </a:p>
          <a:p>
            <a:pPr marL="0" indent="0" defTabSz="924641">
              <a:defRPr/>
            </a:pPr>
            <a:r>
              <a:rPr lang="en-US" b="0" dirty="0"/>
              <a:t>	</a:t>
            </a:r>
            <a:r>
              <a:rPr lang="en-US" b="0" baseline="0" dirty="0"/>
              <a:t>               	 </a:t>
            </a:r>
            <a:r>
              <a:rPr lang="en-US" b="0" dirty="0"/>
              <a:t>(Grad Unaffiliated</a:t>
            </a:r>
            <a:r>
              <a:rPr lang="en-US" b="0" baseline="0" dirty="0"/>
              <a:t>)   Certificate -12, MS -3</a:t>
            </a:r>
          </a:p>
          <a:p>
            <a:pPr marL="0" indent="0" defTabSz="924641">
              <a:defRPr/>
            </a:pPr>
            <a:r>
              <a:rPr lang="en-US" b="0" dirty="0"/>
              <a:t>                                     </a:t>
            </a:r>
            <a:r>
              <a:rPr lang="en-US" b="0" baseline="0" dirty="0"/>
              <a:t>          </a:t>
            </a:r>
            <a:r>
              <a:rPr lang="en-US" b="0" dirty="0"/>
              <a:t> </a:t>
            </a:r>
            <a:r>
              <a:rPr lang="en-US" b="0" baseline="0" dirty="0"/>
              <a:t> (Law)   MS +15</a:t>
            </a:r>
          </a:p>
          <a:p>
            <a:pPr marL="0" indent="0" defTabSz="924641">
              <a:defRPr/>
            </a:pPr>
            <a:r>
              <a:rPr lang="en-US" b="0" dirty="0"/>
              <a:t>		 (Nursing)   MS </a:t>
            </a:r>
            <a:r>
              <a:rPr lang="en-US" b="0" baseline="0" dirty="0"/>
              <a:t>+28, </a:t>
            </a:r>
            <a:r>
              <a:rPr lang="en-US" b="0" dirty="0"/>
              <a:t>BS</a:t>
            </a:r>
            <a:r>
              <a:rPr lang="en-US" b="0" baseline="0" dirty="0"/>
              <a:t> in Nursing +44</a:t>
            </a:r>
            <a:endParaRPr lang="en-US" kern="1200" dirty="0">
              <a:solidFill>
                <a:srgbClr val="FF0000"/>
              </a:solidFill>
            </a:endParaRPr>
          </a:p>
          <a:p>
            <a:pPr marL="0" indent="0" defTabSz="924641">
              <a:buClrTx/>
              <a:buSzTx/>
              <a:defRPr/>
            </a:pPr>
            <a:endParaRPr lang="en-US" kern="1200" dirty="0">
              <a:solidFill>
                <a:srgbClr val="FF0000"/>
              </a:solidFill>
            </a:endParaRPr>
          </a:p>
          <a:p>
            <a:pPr marL="0" indent="0" defTabSz="924641">
              <a:buClrTx/>
              <a:buSzTx/>
              <a:defRPr/>
            </a:pPr>
            <a:endParaRPr lang="en-US" kern="1200" dirty="0">
              <a:solidFill>
                <a:srgbClr val="FF0000"/>
              </a:solidFill>
            </a:endParaRPr>
          </a:p>
          <a:p>
            <a:pPr marL="0" indent="0" defTabSz="924641">
              <a:defRPr/>
            </a:pPr>
            <a:r>
              <a:rPr lang="en-US" b="1" dirty="0"/>
              <a:t>USG </a:t>
            </a:r>
            <a:r>
              <a:rPr lang="en-US" b="1" baseline="0" dirty="0"/>
              <a:t>-6 	</a:t>
            </a:r>
            <a:r>
              <a:rPr lang="en-US" b="0" dirty="0"/>
              <a:t>(Nursing)  </a:t>
            </a:r>
            <a:r>
              <a:rPr lang="en-US" b="0" baseline="0" dirty="0"/>
              <a:t>Other Nursing (Baltimore) -62, Special Nursing -7, RN-BSN -4, DNP +6, BSN +31</a:t>
            </a:r>
          </a:p>
          <a:p>
            <a:pPr marL="0" indent="0" defTabSz="924641">
              <a:defRPr/>
            </a:pPr>
            <a:r>
              <a:rPr lang="en-US" b="0" baseline="0" dirty="0"/>
              <a:t>	(Pharmacy)  PharmD -28</a:t>
            </a:r>
          </a:p>
          <a:p>
            <a:pPr marL="0" indent="0"/>
            <a:r>
              <a:rPr lang="en-US" b="0" baseline="0" dirty="0"/>
              <a:t>	(Social Work)   MSW -27</a:t>
            </a:r>
          </a:p>
          <a:p>
            <a:pPr marL="0" indent="0" defTabSz="924641">
              <a:defRPr/>
            </a:pPr>
            <a:r>
              <a:rPr lang="en-US" b="0" baseline="0" dirty="0"/>
              <a:t>	Clinical Dental Hygiene Leader +13</a:t>
            </a:r>
          </a:p>
          <a:p>
            <a:pPr marL="0" indent="0" defTabSz="924641">
              <a:defRPr/>
            </a:pPr>
            <a:r>
              <a:rPr lang="en-US" b="0" baseline="0" dirty="0"/>
              <a:t>                        (Graduate School) Pharmaceutical Sciences +10, Med Cannabis +62</a:t>
            </a:r>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70</a:t>
            </a:fld>
            <a:endParaRPr lang="en-US"/>
          </a:p>
        </p:txBody>
      </p:sp>
    </p:spTree>
    <p:extLst>
      <p:ext uri="{BB962C8B-B14F-4D97-AF65-F5344CB8AC3E}">
        <p14:creationId xmlns:p14="http://schemas.microsoft.com/office/powerpoint/2010/main" val="3008654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200"/>
            </a:pPr>
            <a:r>
              <a:rPr lang="en-US" dirty="0"/>
              <a:t>FY23 vs. FY22</a:t>
            </a:r>
          </a:p>
          <a:p>
            <a:pPr marL="0" indent="0">
              <a:buClr>
                <a:schemeClr val="dk1"/>
              </a:buClr>
              <a:buSzPts val="1200"/>
            </a:pPr>
            <a:endParaRPr lang="en-US" dirty="0"/>
          </a:p>
          <a:p>
            <a:pPr marL="0" indent="0" defTabSz="924641">
              <a:buClr>
                <a:schemeClr val="dk1"/>
              </a:buClr>
              <a:buSzPts val="1200"/>
              <a:defRPr/>
            </a:pPr>
            <a:r>
              <a:rPr lang="en-US" dirty="0"/>
              <a:t>State +14%</a:t>
            </a:r>
            <a:r>
              <a:rPr lang="en-US" baseline="0" dirty="0"/>
              <a:t> (+28 Counts)</a:t>
            </a:r>
          </a:p>
          <a:p>
            <a:pPr marL="0" indent="0" defTabSz="924641">
              <a:buClr>
                <a:schemeClr val="dk1"/>
              </a:buClr>
              <a:buSzPts val="1200"/>
              <a:defRPr/>
            </a:pPr>
            <a:r>
              <a:rPr lang="en-US" baseline="0" dirty="0"/>
              <a:t>Fed Non-NIH +27% (+48 counts)</a:t>
            </a:r>
          </a:p>
          <a:p>
            <a:pPr marL="0" indent="0">
              <a:buClr>
                <a:schemeClr val="dk1"/>
              </a:buClr>
              <a:buSzPts val="1200"/>
            </a:pPr>
            <a:r>
              <a:rPr lang="en-US" dirty="0"/>
              <a:t>Hospital +29% (+20 counts)</a:t>
            </a:r>
          </a:p>
          <a:p>
            <a:pPr marL="0" indent="0">
              <a:buClr>
                <a:schemeClr val="dk1"/>
              </a:buClr>
              <a:buSzPts val="1200"/>
            </a:pPr>
            <a:r>
              <a:rPr lang="en-US" dirty="0"/>
              <a:t>NIH -2% (-16 counts)</a:t>
            </a:r>
          </a:p>
          <a:p>
            <a:pPr marL="0" indent="0" defTabSz="924641">
              <a:buClr>
                <a:schemeClr val="dk1"/>
              </a:buClr>
              <a:buSzPts val="1200"/>
              <a:defRPr/>
            </a:pPr>
            <a:r>
              <a:rPr lang="en-US" dirty="0"/>
              <a:t>Foundation -8% (-33 counts)</a:t>
            </a:r>
          </a:p>
          <a:p>
            <a:pPr marL="0" indent="0" defTabSz="924641">
              <a:buClr>
                <a:schemeClr val="dk1"/>
              </a:buClr>
              <a:buSzPts val="1200"/>
              <a:defRPr/>
            </a:pPr>
            <a:endParaRPr lang="en-US" dirty="0"/>
          </a:p>
          <a:p>
            <a:pPr marL="0" indent="0" defTabSz="924641">
              <a:buClr>
                <a:schemeClr val="dk1"/>
              </a:buClr>
              <a:buSzPts val="1200"/>
              <a:defRPr/>
            </a:pPr>
            <a:r>
              <a:rPr lang="en-US" dirty="0"/>
              <a:t>University -2% (-8 counts)</a:t>
            </a:r>
          </a:p>
          <a:p>
            <a:pPr marL="0" indent="0">
              <a:buClr>
                <a:schemeClr val="dk1"/>
              </a:buClr>
              <a:buSzPts val="1200"/>
            </a:pPr>
            <a:r>
              <a:rPr lang="en-US" dirty="0"/>
              <a:t>Corporation -1%</a:t>
            </a:r>
            <a:r>
              <a:rPr lang="en-US" baseline="0" dirty="0"/>
              <a:t> (-4 counts)</a:t>
            </a:r>
            <a:endParaRPr lang="en-US" dirty="0"/>
          </a:p>
          <a:p>
            <a:pPr marL="0" marR="0" lvl="0" indent="0" algn="l" defTabSz="924641" rtl="0" eaLnBrk="1" fontAlgn="auto" latinLnBrk="0" hangingPunct="1">
              <a:lnSpc>
                <a:spcPct val="100000"/>
              </a:lnSpc>
              <a:spcBef>
                <a:spcPts val="0"/>
              </a:spcBef>
              <a:spcAft>
                <a:spcPts val="0"/>
              </a:spcAft>
              <a:buClr>
                <a:schemeClr val="dk1"/>
              </a:buClr>
              <a:buSzPts val="1200"/>
              <a:buFontTx/>
              <a:buNone/>
              <a:tabLst/>
              <a:defRPr/>
            </a:pPr>
            <a:r>
              <a:rPr lang="en-US" dirty="0"/>
              <a:t>Other Government +23% (+3 counts)</a:t>
            </a:r>
          </a:p>
          <a:p>
            <a:pPr marL="0" indent="0" defTabSz="924641">
              <a:buClr>
                <a:schemeClr val="dk1"/>
              </a:buClr>
              <a:buSzPts val="1200"/>
              <a:defRPr/>
            </a:pPr>
            <a:endParaRPr lang="en-US" dirty="0"/>
          </a:p>
          <a:p>
            <a:pPr marL="0" indent="0">
              <a:buClr>
                <a:schemeClr val="dk1"/>
              </a:buClr>
              <a:buSzPts val="1200"/>
            </a:pPr>
            <a:r>
              <a:rPr lang="en-US" dirty="0"/>
              <a:t>-----------------------------------------------------</a:t>
            </a:r>
          </a:p>
          <a:p>
            <a:pPr marL="0" indent="0" defTabSz="924641">
              <a:buClr>
                <a:schemeClr val="dk1"/>
              </a:buClr>
              <a:buSzPts val="1200"/>
              <a:defRPr/>
            </a:pPr>
            <a:endParaRPr lang="en-US" dirty="0"/>
          </a:p>
          <a:p>
            <a:pPr marL="0" indent="0">
              <a:buClr>
                <a:schemeClr val="dk1"/>
              </a:buClr>
              <a:buSzPts val="1200"/>
            </a:pPr>
            <a:endParaRPr lang="en-US" dirty="0"/>
          </a:p>
          <a:p>
            <a:pPr marL="0" indent="0">
              <a:buClr>
                <a:schemeClr val="dk1"/>
              </a:buClr>
              <a:buSzPts val="1200"/>
            </a:pPr>
            <a:endParaRPr lang="en-US" dirty="0"/>
          </a:p>
          <a:p>
            <a:pPr marL="0" indent="0">
              <a:buClr>
                <a:schemeClr val="dk1"/>
              </a:buClr>
              <a:buSzPts val="1200"/>
            </a:pPr>
            <a:endParaRPr lang="en-US" dirty="0"/>
          </a:p>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71</a:t>
            </a:fld>
            <a:endParaRPr lang="en-US"/>
          </a:p>
        </p:txBody>
      </p:sp>
    </p:spTree>
    <p:extLst>
      <p:ext uri="{BB962C8B-B14F-4D97-AF65-F5344CB8AC3E}">
        <p14:creationId xmlns:p14="http://schemas.microsoft.com/office/powerpoint/2010/main" val="2650032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200"/>
            </a:pPr>
            <a:r>
              <a:rPr lang="en-US" dirty="0"/>
              <a:t>Other schools except SOM had an increase of 5% in proposal counts.  Greatest increase from SOP 21 counts or 15%, SON 20 counts or 29%, SOL decreased 20 counts or 28%</a:t>
            </a:r>
          </a:p>
          <a:p>
            <a:pPr marL="0" indent="0">
              <a:buClr>
                <a:schemeClr val="dk1"/>
              </a:buClr>
              <a:buSzPts val="1200"/>
            </a:pPr>
            <a:endParaRPr lang="en-US" dirty="0"/>
          </a:p>
          <a:p>
            <a:pPr marL="0" indent="0" defTabSz="924641">
              <a:buClr>
                <a:schemeClr val="dk1"/>
              </a:buClr>
              <a:buSzPts val="1200"/>
              <a:defRPr/>
            </a:pPr>
            <a:r>
              <a:rPr lang="en-US" dirty="0"/>
              <a:t>Law: -28% (-20)</a:t>
            </a:r>
          </a:p>
          <a:p>
            <a:pPr marL="0" marR="0" lvl="0" indent="0" algn="l" defTabSz="924641" rtl="0" eaLnBrk="1" fontAlgn="auto" latinLnBrk="0" hangingPunct="1">
              <a:lnSpc>
                <a:spcPct val="100000"/>
              </a:lnSpc>
              <a:spcBef>
                <a:spcPts val="0"/>
              </a:spcBef>
              <a:spcAft>
                <a:spcPts val="0"/>
              </a:spcAft>
              <a:buClr>
                <a:schemeClr val="dk1"/>
              </a:buClr>
              <a:buSzPts val="1200"/>
              <a:buFontTx/>
              <a:buNone/>
              <a:tabLst/>
              <a:defRPr/>
            </a:pPr>
            <a:r>
              <a:rPr lang="en-US"/>
              <a:t>Nursing: +29% (+20)</a:t>
            </a:r>
          </a:p>
          <a:p>
            <a:pPr marL="0" indent="0" defTabSz="924641">
              <a:buClr>
                <a:schemeClr val="dk1"/>
              </a:buClr>
              <a:buSzPts val="1200"/>
              <a:defRPr/>
            </a:pPr>
            <a:endParaRPr lang="en-US" dirty="0"/>
          </a:p>
          <a:p>
            <a:pPr marL="0" indent="0" defTabSz="924641">
              <a:buClr>
                <a:schemeClr val="dk1"/>
              </a:buClr>
              <a:buSzPts val="1200"/>
              <a:defRPr/>
            </a:pPr>
            <a:r>
              <a:rPr lang="en-US" dirty="0"/>
              <a:t>Central Campus: 44% (+7)</a:t>
            </a:r>
          </a:p>
          <a:p>
            <a:pPr marL="0" indent="0" defTabSz="924641">
              <a:buClr>
                <a:schemeClr val="dk1"/>
              </a:buClr>
              <a:buSzPts val="1200"/>
              <a:defRPr/>
            </a:pPr>
            <a:endParaRPr lang="en-US" dirty="0"/>
          </a:p>
          <a:p>
            <a:pPr marL="0" indent="0" defTabSz="924641">
              <a:buClr>
                <a:schemeClr val="dk1"/>
              </a:buClr>
              <a:buSzPts val="1200"/>
              <a:defRPr/>
            </a:pPr>
            <a:r>
              <a:rPr lang="en-US" dirty="0"/>
              <a:t>Dentistry: -2% (-2)</a:t>
            </a:r>
          </a:p>
          <a:p>
            <a:pPr marL="0" indent="0" defTabSz="924641">
              <a:buClr>
                <a:schemeClr val="dk1"/>
              </a:buClr>
              <a:buSzPts val="1200"/>
              <a:defRPr/>
            </a:pPr>
            <a:r>
              <a:rPr lang="en-US" dirty="0"/>
              <a:t>Social Work: -1% (-1)</a:t>
            </a:r>
          </a:p>
          <a:p>
            <a:pPr marL="0" indent="0" defTabSz="924641">
              <a:buClr>
                <a:schemeClr val="dk1"/>
              </a:buClr>
              <a:buSzPts val="1200"/>
              <a:defRPr/>
            </a:pPr>
            <a:r>
              <a:rPr lang="en-US" dirty="0"/>
              <a:t>Pharmacy: +15% (-21)</a:t>
            </a:r>
          </a:p>
          <a:p>
            <a:pPr marL="0" indent="0">
              <a:buClr>
                <a:schemeClr val="dk1"/>
              </a:buClr>
              <a:buSzPts val="1200"/>
            </a:pPr>
            <a:r>
              <a:rPr lang="en-US" dirty="0"/>
              <a:t>Grad School: +23% (+7)</a:t>
            </a:r>
          </a:p>
        </p:txBody>
      </p:sp>
      <p:sp>
        <p:nvSpPr>
          <p:cNvPr id="4" name="Slide Number Placeholder 3"/>
          <p:cNvSpPr>
            <a:spLocks noGrp="1"/>
          </p:cNvSpPr>
          <p:nvPr>
            <p:ph type="sldNum" sz="quarter" idx="5"/>
          </p:nvPr>
        </p:nvSpPr>
        <p:spPr/>
        <p:txBody>
          <a:bodyPr/>
          <a:lstStyle/>
          <a:p>
            <a:fld id="{862A2BAE-612E-4129-9B40-418EEB4CF07C}" type="slidenum">
              <a:rPr lang="en-US" smtClean="0"/>
              <a:t>72</a:t>
            </a:fld>
            <a:endParaRPr lang="en-US"/>
          </a:p>
        </p:txBody>
      </p:sp>
    </p:spTree>
    <p:extLst>
      <p:ext uri="{BB962C8B-B14F-4D97-AF65-F5344CB8AC3E}">
        <p14:creationId xmlns:p14="http://schemas.microsoft.com/office/powerpoint/2010/main" val="3580827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641">
              <a:defRPr/>
            </a:pPr>
            <a:r>
              <a:rPr lang="en-US" dirty="0"/>
              <a:t>Proposals were up 7.5% comparing to FY22</a:t>
            </a:r>
          </a:p>
          <a:p>
            <a:pPr marL="0" indent="0" defTabSz="924641">
              <a:defRPr/>
            </a:pPr>
            <a:endParaRPr lang="en-US" dirty="0"/>
          </a:p>
          <a:p>
            <a:pPr marL="0" indent="0" defTabSz="924641">
              <a:defRPr/>
            </a:pPr>
            <a:r>
              <a:rPr lang="en-US" dirty="0"/>
              <a:t>FY22 v. FY23</a:t>
            </a:r>
          </a:p>
          <a:p>
            <a:pPr marL="0" indent="0" defTabSz="924641">
              <a:defRPr/>
            </a:pPr>
            <a:r>
              <a:rPr lang="en-US" dirty="0"/>
              <a:t>Federal Non-NIH:  +106M or 52%</a:t>
            </a:r>
          </a:p>
          <a:p>
            <a:pPr marL="0" indent="0" defTabSz="924641">
              <a:defRPr/>
            </a:pPr>
            <a:endParaRPr lang="en-US" dirty="0"/>
          </a:p>
          <a:p>
            <a:pPr marL="0" indent="0" defTabSz="924641">
              <a:defRPr/>
            </a:pPr>
            <a:r>
              <a:rPr lang="en-US" dirty="0"/>
              <a:t>Other Gov’t:  +1M or 30%</a:t>
            </a:r>
          </a:p>
          <a:p>
            <a:pPr marL="0" indent="0" defTabSz="924641">
              <a:defRPr/>
            </a:pPr>
            <a:endParaRPr lang="en-US" dirty="0"/>
          </a:p>
          <a:p>
            <a:pPr marL="0" indent="0" defTabSz="924641">
              <a:defRPr/>
            </a:pPr>
            <a:r>
              <a:rPr lang="en-US" dirty="0"/>
              <a:t>State: +10M or 12%</a:t>
            </a:r>
          </a:p>
          <a:p>
            <a:pPr marL="0" indent="0" defTabSz="924641">
              <a:defRPr/>
            </a:pPr>
            <a:endParaRPr lang="en-US" dirty="0"/>
          </a:p>
          <a:p>
            <a:pPr marL="0" indent="0" defTabSz="924641">
              <a:defRPr/>
            </a:pPr>
            <a:r>
              <a:rPr lang="en-US" dirty="0"/>
              <a:t>Foundation/Association:  +$11M or +8%</a:t>
            </a:r>
          </a:p>
          <a:p>
            <a:pPr marL="0" indent="0"/>
            <a:endParaRPr lang="en-US" dirty="0"/>
          </a:p>
          <a:p>
            <a:pPr marL="0" indent="0">
              <a:buClr>
                <a:schemeClr val="dk1"/>
              </a:buClr>
              <a:buSzPts val="1200"/>
            </a:pPr>
            <a:r>
              <a:rPr lang="en-US" dirty="0"/>
              <a:t>Corporation:  +1M or +2%</a:t>
            </a:r>
          </a:p>
          <a:p>
            <a:pPr marL="0" indent="0"/>
            <a:endParaRPr lang="en-US" dirty="0"/>
          </a:p>
          <a:p>
            <a:pPr marL="0" indent="0"/>
            <a:r>
              <a:rPr lang="en-US" dirty="0"/>
              <a:t>NIH:</a:t>
            </a:r>
            <a:r>
              <a:rPr lang="en-US" baseline="0" dirty="0"/>
              <a:t>  +9</a:t>
            </a:r>
            <a:r>
              <a:rPr lang="en-US" dirty="0"/>
              <a:t>M or +1%</a:t>
            </a:r>
          </a:p>
          <a:p>
            <a:pPr marL="0" indent="0"/>
            <a:endParaRPr lang="en-US" dirty="0"/>
          </a:p>
          <a:p>
            <a:pPr marL="0" indent="0"/>
            <a:r>
              <a:rPr lang="en-US" dirty="0"/>
              <a:t>University: +7M or +5%</a:t>
            </a:r>
          </a:p>
          <a:p>
            <a:pPr marL="0" indent="0"/>
            <a:endParaRPr lang="en-US" baseline="0" dirty="0"/>
          </a:p>
          <a:p>
            <a:pPr marL="0" indent="0"/>
            <a:r>
              <a:rPr lang="en-US" baseline="0" dirty="0"/>
              <a:t>Hospital: Flat</a:t>
            </a:r>
            <a:endParaRPr lang="en-US" dirty="0"/>
          </a:p>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73</a:t>
            </a:fld>
            <a:endParaRPr lang="en-US"/>
          </a:p>
        </p:txBody>
      </p:sp>
    </p:spTree>
    <p:extLst>
      <p:ext uri="{BB962C8B-B14F-4D97-AF65-F5344CB8AC3E}">
        <p14:creationId xmlns:p14="http://schemas.microsoft.com/office/powerpoint/2010/main" val="1316684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Other Schools – proposal comparison</a:t>
            </a:r>
          </a:p>
          <a:p>
            <a:pPr marL="0" indent="0"/>
            <a:endParaRPr lang="en-US" dirty="0"/>
          </a:p>
          <a:p>
            <a:pPr marL="0" indent="0"/>
            <a:r>
              <a:rPr lang="en-US" dirty="0"/>
              <a:t>Other schools had</a:t>
            </a:r>
            <a:r>
              <a:rPr lang="en-US" baseline="0" dirty="0"/>
              <a:t> a 42% increase in proposal submissions with the biggest increases in Pharmacy 86m or 117% and Social Work 54m or 130%</a:t>
            </a:r>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74</a:t>
            </a:fld>
            <a:endParaRPr lang="en-US"/>
          </a:p>
        </p:txBody>
      </p:sp>
    </p:spTree>
    <p:extLst>
      <p:ext uri="{BB962C8B-B14F-4D97-AF65-F5344CB8AC3E}">
        <p14:creationId xmlns:p14="http://schemas.microsoft.com/office/powerpoint/2010/main" val="3716049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641">
              <a:lnSpc>
                <a:spcPct val="90000"/>
              </a:lnSpc>
              <a:defRPr/>
            </a:pPr>
            <a:r>
              <a:rPr lang="en-US" dirty="0"/>
              <a:t>Federal Non-NIH:   +1m or 1%</a:t>
            </a:r>
          </a:p>
          <a:p>
            <a:pPr marL="0" indent="0" defTabSz="924641">
              <a:lnSpc>
                <a:spcPct val="90000"/>
              </a:lnSpc>
              <a:defRPr/>
            </a:pPr>
            <a:r>
              <a:rPr lang="en-US" dirty="0"/>
              <a:t>Foundation:   -4M or -9%</a:t>
            </a:r>
          </a:p>
          <a:p>
            <a:pPr marL="0" indent="0">
              <a:lnSpc>
                <a:spcPct val="90000"/>
              </a:lnSpc>
              <a:buClr>
                <a:schemeClr val="dk1"/>
              </a:buClr>
              <a:buSzPts val="1200"/>
            </a:pPr>
            <a:endParaRPr lang="en-US" dirty="0"/>
          </a:p>
          <a:p>
            <a:pPr marL="0" indent="0" defTabSz="924641">
              <a:lnSpc>
                <a:spcPct val="90000"/>
              </a:lnSpc>
              <a:buClr>
                <a:schemeClr val="dk1"/>
              </a:buClr>
              <a:buSzPts val="1200"/>
              <a:defRPr/>
            </a:pPr>
            <a:r>
              <a:rPr lang="en-US" dirty="0"/>
              <a:t>Corporation:  +9M or +15%</a:t>
            </a:r>
          </a:p>
          <a:p>
            <a:pPr marL="0" indent="0" defTabSz="924641">
              <a:lnSpc>
                <a:spcPct val="90000"/>
              </a:lnSpc>
              <a:buClr>
                <a:schemeClr val="dk1"/>
              </a:buClr>
              <a:buSzPts val="1200"/>
              <a:defRPr/>
            </a:pPr>
            <a:r>
              <a:rPr lang="en-US" dirty="0"/>
              <a:t>Other Government:   increase -3M or -61%</a:t>
            </a:r>
          </a:p>
          <a:p>
            <a:pPr marL="0" indent="0" defTabSz="924641">
              <a:lnSpc>
                <a:spcPct val="90000"/>
              </a:lnSpc>
              <a:buClr>
                <a:schemeClr val="dk1"/>
              </a:buClr>
              <a:buSzPts val="1200"/>
              <a:defRPr/>
            </a:pPr>
            <a:r>
              <a:rPr lang="en-US" dirty="0"/>
              <a:t>University:    -1M or -3% </a:t>
            </a:r>
          </a:p>
          <a:p>
            <a:pPr marL="0" indent="0" defTabSz="924641">
              <a:lnSpc>
                <a:spcPct val="90000"/>
              </a:lnSpc>
              <a:buClr>
                <a:schemeClr val="dk1"/>
              </a:buClr>
              <a:buSzPts val="1200"/>
              <a:defRPr/>
            </a:pPr>
            <a:endParaRPr lang="en-US" dirty="0"/>
          </a:p>
          <a:p>
            <a:pPr marL="0" indent="0" defTabSz="924641">
              <a:lnSpc>
                <a:spcPct val="90000"/>
              </a:lnSpc>
              <a:buClr>
                <a:schemeClr val="dk1"/>
              </a:buClr>
              <a:buSzPts val="1200"/>
              <a:defRPr/>
            </a:pPr>
            <a:r>
              <a:rPr lang="en-US" b="0" dirty="0"/>
              <a:t>Hospital:   -7M or -46% ($13m</a:t>
            </a:r>
            <a:r>
              <a:rPr lang="en-US" b="0" baseline="0" dirty="0"/>
              <a:t> from </a:t>
            </a:r>
            <a:r>
              <a:rPr lang="en-US" b="0" dirty="0"/>
              <a:t>COVID</a:t>
            </a:r>
            <a:r>
              <a:rPr lang="en-US" b="0" baseline="0" dirty="0"/>
              <a:t> Testing Project)</a:t>
            </a:r>
            <a:endParaRPr lang="en-US" b="0" dirty="0"/>
          </a:p>
          <a:p>
            <a:pPr marL="0" indent="0" defTabSz="924641">
              <a:lnSpc>
                <a:spcPct val="90000"/>
              </a:lnSpc>
              <a:buClr>
                <a:schemeClr val="dk1"/>
              </a:buClr>
              <a:buSzPts val="1200"/>
              <a:defRPr/>
            </a:pPr>
            <a:endParaRPr lang="en-US" dirty="0"/>
          </a:p>
          <a:p>
            <a:pPr marL="0" indent="0" defTabSz="924641">
              <a:lnSpc>
                <a:spcPct val="90000"/>
              </a:lnSpc>
              <a:buClr>
                <a:schemeClr val="dk1"/>
              </a:buClr>
              <a:buSzPts val="1200"/>
              <a:defRPr/>
            </a:pPr>
            <a:r>
              <a:rPr lang="en-US" dirty="0"/>
              <a:t>NIH:</a:t>
            </a:r>
            <a:r>
              <a:rPr lang="en-US" baseline="0" dirty="0"/>
              <a:t>   -6M or -3%</a:t>
            </a:r>
            <a:r>
              <a:rPr lang="en-US" dirty="0"/>
              <a:t> </a:t>
            </a:r>
          </a:p>
          <a:p>
            <a:pPr marL="0" indent="0" defTabSz="924641">
              <a:lnSpc>
                <a:spcPct val="90000"/>
              </a:lnSpc>
              <a:buClr>
                <a:schemeClr val="dk1"/>
              </a:buClr>
              <a:buSzPts val="1200"/>
              <a:defRPr/>
            </a:pPr>
            <a:r>
              <a:rPr lang="en-US" dirty="0"/>
              <a:t>State:   +8M or +8%</a:t>
            </a:r>
          </a:p>
          <a:p>
            <a:pPr marL="0" indent="0">
              <a:lnSpc>
                <a:spcPct val="90000"/>
              </a:lnSpc>
            </a:pPr>
            <a:r>
              <a:rPr lang="en-US" dirty="0"/>
              <a:t>---------------------------------------------------------------</a:t>
            </a:r>
          </a:p>
          <a:p>
            <a:pPr marL="0" indent="0">
              <a:lnSpc>
                <a:spcPct val="90000"/>
              </a:lnSpc>
            </a:pPr>
            <a:r>
              <a:rPr lang="en-US" dirty="0"/>
              <a:t>Examples:</a:t>
            </a:r>
          </a:p>
          <a:p>
            <a:pPr marL="0" indent="0">
              <a:lnSpc>
                <a:spcPct val="90000"/>
              </a:lnSpc>
            </a:pPr>
            <a:r>
              <a:rPr lang="en-US" b="1" dirty="0"/>
              <a:t>Federal Non-NIH Sponsors</a:t>
            </a:r>
          </a:p>
          <a:p>
            <a:pPr marL="0" indent="0">
              <a:lnSpc>
                <a:spcPct val="90000"/>
              </a:lnSpc>
            </a:pPr>
            <a:r>
              <a:rPr lang="en-US" dirty="0"/>
              <a:t>Centers for Disease Control and Prevention </a:t>
            </a:r>
          </a:p>
          <a:p>
            <a:pPr marL="0" indent="0">
              <a:lnSpc>
                <a:spcPct val="90000"/>
              </a:lnSpc>
            </a:pPr>
            <a:r>
              <a:rPr lang="en-US" dirty="0"/>
              <a:t>Department of Defense  (DOD) </a:t>
            </a:r>
          </a:p>
          <a:p>
            <a:pPr marL="0" indent="0">
              <a:lnSpc>
                <a:spcPct val="90000"/>
              </a:lnSpc>
            </a:pPr>
            <a:r>
              <a:rPr lang="en-US" dirty="0"/>
              <a:t>Department of Health/Human Services </a:t>
            </a:r>
          </a:p>
          <a:p>
            <a:pPr marL="0" indent="0">
              <a:lnSpc>
                <a:spcPct val="90000"/>
              </a:lnSpc>
            </a:pPr>
            <a:r>
              <a:rPr lang="en-US" dirty="0"/>
              <a:t>US Department of Education </a:t>
            </a:r>
          </a:p>
          <a:p>
            <a:pPr marL="0" indent="0">
              <a:lnSpc>
                <a:spcPct val="90000"/>
              </a:lnSpc>
            </a:pPr>
            <a:r>
              <a:rPr lang="en-US" b="1" dirty="0"/>
              <a:t>Other Government Sponsors</a:t>
            </a:r>
            <a:endParaRPr lang="en-US" dirty="0"/>
          </a:p>
          <a:p>
            <a:pPr marL="0" indent="0">
              <a:lnSpc>
                <a:spcPct val="90000"/>
              </a:lnSpc>
            </a:pPr>
            <a:r>
              <a:rPr lang="en-US" dirty="0"/>
              <a:t>Indiana Division of Mental Health and Addiction </a:t>
            </a:r>
          </a:p>
          <a:p>
            <a:pPr marL="0" indent="0">
              <a:lnSpc>
                <a:spcPct val="90000"/>
              </a:lnSpc>
            </a:pPr>
            <a:r>
              <a:rPr lang="en-US" dirty="0"/>
              <a:t>Higher Education Commission of Pakistan </a:t>
            </a:r>
          </a:p>
          <a:p>
            <a:pPr marL="0" indent="0">
              <a:lnSpc>
                <a:spcPct val="90000"/>
              </a:lnSpc>
            </a:pPr>
            <a:r>
              <a:rPr lang="en-US" dirty="0"/>
              <a:t>Tennessee Dept of Mental Health &amp; Substance Abuse Services </a:t>
            </a:r>
          </a:p>
          <a:p>
            <a:pPr marL="0" indent="0">
              <a:lnSpc>
                <a:spcPct val="90000"/>
              </a:lnSpc>
            </a:pPr>
            <a:r>
              <a:rPr lang="en-US" dirty="0"/>
              <a:t>Utah Department of Human Services </a:t>
            </a:r>
          </a:p>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75</a:t>
            </a:fld>
            <a:endParaRPr lang="en-US"/>
          </a:p>
        </p:txBody>
      </p:sp>
    </p:spTree>
    <p:extLst>
      <p:ext uri="{BB962C8B-B14F-4D97-AF65-F5344CB8AC3E}">
        <p14:creationId xmlns:p14="http://schemas.microsoft.com/office/powerpoint/2010/main" val="2227479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p>
          <a:p>
            <a:pPr marL="0" indent="0"/>
            <a:r>
              <a:rPr lang="en-US" u="sng" dirty="0"/>
              <a:t>By School</a:t>
            </a:r>
            <a:endParaRPr lang="en-US" dirty="0"/>
          </a:p>
          <a:p>
            <a:pPr marL="0" indent="0" defTabSz="924641">
              <a:defRPr/>
            </a:pPr>
            <a:r>
              <a:rPr lang="en-US" dirty="0"/>
              <a:t>Admin</a:t>
            </a:r>
            <a:r>
              <a:rPr lang="en-US" baseline="0" dirty="0"/>
              <a:t>   decrease -$0.5M or -13%</a:t>
            </a:r>
          </a:p>
          <a:p>
            <a:pPr marL="0" indent="0" defTabSz="924641">
              <a:defRPr/>
            </a:pPr>
            <a:endParaRPr lang="en-US" baseline="0" dirty="0"/>
          </a:p>
          <a:p>
            <a:pPr marL="0" indent="0" defTabSz="924641">
              <a:defRPr/>
            </a:pPr>
            <a:r>
              <a:rPr lang="en-US" dirty="0"/>
              <a:t>SON      +2M</a:t>
            </a:r>
            <a:r>
              <a:rPr lang="en-US" baseline="0" dirty="0"/>
              <a:t> </a:t>
            </a:r>
            <a:r>
              <a:rPr lang="en-US" dirty="0"/>
              <a:t>or +18%</a:t>
            </a:r>
          </a:p>
          <a:p>
            <a:pPr marL="0" indent="0" defTabSz="924641">
              <a:defRPr/>
            </a:pPr>
            <a:r>
              <a:rPr lang="en-US" dirty="0"/>
              <a:t>SOL       -0.7M or -9% </a:t>
            </a:r>
          </a:p>
          <a:p>
            <a:pPr marL="0" indent="0" defTabSz="924641">
              <a:defRPr/>
            </a:pPr>
            <a:r>
              <a:rPr lang="en-US" dirty="0"/>
              <a:t>SOD      +0.7M or +4  </a:t>
            </a:r>
          </a:p>
          <a:p>
            <a:pPr marL="0" indent="0" defTabSz="924641">
              <a:defRPr/>
            </a:pPr>
            <a:r>
              <a:rPr lang="en-US" baseline="0" dirty="0"/>
              <a:t>GRAD    -0.8M or -27%</a:t>
            </a:r>
          </a:p>
          <a:p>
            <a:pPr marL="0" indent="0" defTabSz="924641">
              <a:defRPr/>
            </a:pPr>
            <a:r>
              <a:rPr lang="en-US" dirty="0"/>
              <a:t>SOP      </a:t>
            </a:r>
            <a:r>
              <a:rPr lang="en-US" baseline="0" dirty="0"/>
              <a:t> </a:t>
            </a:r>
            <a:r>
              <a:rPr lang="en-US" dirty="0"/>
              <a:t>-1.6M or -4%  </a:t>
            </a:r>
          </a:p>
          <a:p>
            <a:pPr marL="0" indent="0"/>
            <a:r>
              <a:rPr lang="en-US" dirty="0"/>
              <a:t>SSW      -19M or -38% </a:t>
            </a:r>
          </a:p>
          <a:p>
            <a:pPr marL="0" indent="0">
              <a:buClr>
                <a:schemeClr val="dk1"/>
              </a:buClr>
              <a:buSzPts val="1200"/>
            </a:pPr>
            <a:endParaRPr lang="en-US" dirty="0"/>
          </a:p>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76</a:t>
            </a:fld>
            <a:endParaRPr lang="en-US"/>
          </a:p>
        </p:txBody>
      </p:sp>
    </p:spTree>
    <p:extLst>
      <p:ext uri="{BB962C8B-B14F-4D97-AF65-F5344CB8AC3E}">
        <p14:creationId xmlns:p14="http://schemas.microsoft.com/office/powerpoint/2010/main" val="894088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aseline="0" dirty="0"/>
              <a:t>VA Funding +9% or +1.4M</a:t>
            </a:r>
          </a:p>
          <a:p>
            <a:pPr marL="0" indent="0"/>
            <a:endParaRPr lang="en-US" baseline="0" dirty="0"/>
          </a:p>
          <a:p>
            <a:pPr marL="0" indent="0"/>
            <a:r>
              <a:rPr lang="en-US" baseline="0" dirty="0"/>
              <a:t>UMB Foundation +16% or +6M</a:t>
            </a:r>
          </a:p>
          <a:p>
            <a:pPr marL="0" indent="0"/>
            <a:endParaRPr lang="en-US" baseline="0" dirty="0"/>
          </a:p>
          <a:p>
            <a:pPr marL="0" indent="0" defTabSz="924641">
              <a:defRPr/>
            </a:pPr>
            <a:r>
              <a:rPr lang="en-US" dirty="0"/>
              <a:t>UMB Awards</a:t>
            </a:r>
            <a:r>
              <a:rPr lang="en-US" baseline="0" dirty="0"/>
              <a:t> -0.6% or -3.5M</a:t>
            </a:r>
          </a:p>
          <a:p>
            <a:pPr marL="0" indent="0" defTabSz="924641">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77</a:t>
            </a:fld>
            <a:endParaRPr lang="en-US"/>
          </a:p>
        </p:txBody>
      </p:sp>
    </p:spTree>
    <p:extLst>
      <p:ext uri="{BB962C8B-B14F-4D97-AF65-F5344CB8AC3E}">
        <p14:creationId xmlns:p14="http://schemas.microsoft.com/office/powerpoint/2010/main" val="229060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D&amp;C: ; previously, projects weren’t managed at the project manager level, requiring other teams – like the plan review team – to be involved. This extended timelines for all projects. </a:t>
            </a:r>
            <a:endParaRPr lang="en-US" b="1" u="sng" dirty="0"/>
          </a:p>
          <a:p>
            <a:r>
              <a:rPr lang="en-US" b="1" u="sng" dirty="0"/>
              <a:t>This restructure attempts to reduce the timelines and centralize oversight and accountability for D&amp;C projects. </a:t>
            </a:r>
            <a:r>
              <a:rPr lang="en-US" dirty="0"/>
              <a:t>Project Managers now taking leadership for all aspects and all phases of projects</a:t>
            </a:r>
          </a:p>
        </p:txBody>
      </p:sp>
      <p:sp>
        <p:nvSpPr>
          <p:cNvPr id="4" name="Slide Number Placeholder 3"/>
          <p:cNvSpPr>
            <a:spLocks noGrp="1"/>
          </p:cNvSpPr>
          <p:nvPr>
            <p:ph type="sldNum" sz="quarter" idx="5"/>
          </p:nvPr>
        </p:nvSpPr>
        <p:spPr/>
        <p:txBody>
          <a:bodyPr/>
          <a:lstStyle/>
          <a:p>
            <a:fld id="{1327B5AB-2C32-4F20-9114-EE18277F7BC4}" type="slidenum">
              <a:rPr lang="en-US" smtClean="0"/>
              <a:t>6</a:t>
            </a:fld>
            <a:endParaRPr lang="en-US"/>
          </a:p>
        </p:txBody>
      </p:sp>
    </p:spTree>
    <p:extLst>
      <p:ext uri="{BB962C8B-B14F-4D97-AF65-F5344CB8AC3E}">
        <p14:creationId xmlns:p14="http://schemas.microsoft.com/office/powerpoint/2010/main" val="3221468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w/o</a:t>
            </a:r>
            <a:r>
              <a:rPr lang="en-US" b="1" baseline="0" dirty="0"/>
              <a:t> COVID Testing Project</a:t>
            </a:r>
            <a:endParaRPr lang="en-US" b="1" dirty="0"/>
          </a:p>
          <a:p>
            <a:pPr marL="0" indent="0"/>
            <a:r>
              <a:rPr lang="en-US" dirty="0"/>
              <a:t>+</a:t>
            </a:r>
            <a:r>
              <a:rPr lang="en-US" b="0" dirty="0">
                <a:solidFill>
                  <a:srgbClr val="FF0000"/>
                </a:solidFill>
                <a:highlight>
                  <a:srgbClr val="FFFF00"/>
                </a:highlight>
              </a:rPr>
              <a:t>Direct spending decreased 0.8% or</a:t>
            </a:r>
            <a:r>
              <a:rPr lang="en-US" b="0" baseline="0" dirty="0">
                <a:solidFill>
                  <a:srgbClr val="FF0000"/>
                </a:solidFill>
                <a:highlight>
                  <a:srgbClr val="FFFF00"/>
                </a:highlight>
              </a:rPr>
              <a:t> </a:t>
            </a:r>
            <a:r>
              <a:rPr lang="en-US" b="0" dirty="0">
                <a:solidFill>
                  <a:srgbClr val="FF0000"/>
                </a:solidFill>
                <a:highlight>
                  <a:srgbClr val="FFFF00"/>
                </a:highlight>
              </a:rPr>
              <a:t>$3.5M but </a:t>
            </a:r>
            <a:r>
              <a:rPr lang="en-US" b="0" baseline="0" dirty="0">
                <a:solidFill>
                  <a:srgbClr val="FF0000"/>
                </a:solidFill>
                <a:highlight>
                  <a:srgbClr val="FFFF00"/>
                </a:highlight>
              </a:rPr>
              <a:t>Indirect increased 3% or $3M over FY22 (increase mostly from non-federal awards $1m or 35% from foundation/association, 30% or 0.9m from University awards, 24% or 0.7m from State awards )</a:t>
            </a:r>
            <a:endParaRPr lang="en-US" b="0" dirty="0">
              <a:solidFill>
                <a:srgbClr val="FF0000"/>
              </a:solidFill>
              <a:highlight>
                <a:srgbClr val="FFFF00"/>
              </a:highlight>
            </a:endParaRPr>
          </a:p>
          <a:p>
            <a:pPr marL="0" indent="0"/>
            <a:r>
              <a:rPr lang="en-US" b="0" dirty="0">
                <a:solidFill>
                  <a:srgbClr val="FF0000"/>
                </a:solidFill>
                <a:highlight>
                  <a:srgbClr val="FFFF00"/>
                </a:highlight>
              </a:rPr>
              <a:t>+Yield increased to 26.1% vs. 25.2% comparing to last couple years</a:t>
            </a:r>
          </a:p>
          <a:p>
            <a:pPr marL="0" indent="0"/>
            <a:endParaRPr lang="en-US" dirty="0"/>
          </a:p>
          <a:p>
            <a:pPr marL="0" indent="0"/>
            <a:r>
              <a:rPr lang="en-US" b="1" baseline="0" dirty="0"/>
              <a:t>w/ COVID Testing Project</a:t>
            </a:r>
            <a:endParaRPr lang="en-US" b="1" dirty="0"/>
          </a:p>
          <a:p>
            <a:pPr marL="0" indent="0"/>
            <a:r>
              <a:rPr lang="en-US" dirty="0"/>
              <a:t>+Covid project ended in FY23, only around $100k of remaining IDC collected for COVID Testing in FY23.</a:t>
            </a:r>
          </a:p>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78</a:t>
            </a:fld>
            <a:endParaRPr lang="en-US"/>
          </a:p>
        </p:txBody>
      </p:sp>
    </p:spTree>
    <p:extLst>
      <p:ext uri="{BB962C8B-B14F-4D97-AF65-F5344CB8AC3E}">
        <p14:creationId xmlns:p14="http://schemas.microsoft.com/office/powerpoint/2010/main" val="2993144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+Yield increased to 26.1% vs. 25.2% from FY22 without COVID Testing project</a:t>
            </a:r>
          </a:p>
          <a:p>
            <a:pPr marL="0" indent="0"/>
            <a:endParaRPr lang="en-US" baseline="0" dirty="0"/>
          </a:p>
          <a:p>
            <a:pPr marL="173370" indent="-173370">
              <a:buFont typeface="Arial" panose="020B0604020202020204" pitchFamily="34" charset="0"/>
              <a:buChar char="•"/>
            </a:pPr>
            <a:r>
              <a:rPr lang="en-US" dirty="0"/>
              <a:t>F&amp;A Rates have not changed since 2018.  </a:t>
            </a:r>
          </a:p>
          <a:p>
            <a:pPr marL="0" indent="0"/>
            <a:endParaRPr lang="en-US" dirty="0"/>
          </a:p>
          <a:p>
            <a:pPr marL="0" indent="0"/>
            <a:r>
              <a:rPr lang="en-US" dirty="0"/>
              <a:t>Higher F&amp;A rate doesn't guarantee higher yield as the yield is calculated based on Direct Costs.  So, depending on if DC are allowable for F&amp;A or not  (F&amp;A is not applied to all costs).</a:t>
            </a:r>
          </a:p>
          <a:p>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79</a:t>
            </a:fld>
            <a:endParaRPr lang="en-US"/>
          </a:p>
        </p:txBody>
      </p:sp>
    </p:spTree>
    <p:extLst>
      <p:ext uri="{BB962C8B-B14F-4D97-AF65-F5344CB8AC3E}">
        <p14:creationId xmlns:p14="http://schemas.microsoft.com/office/powerpoint/2010/main" val="416278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Recycling Center</a:t>
            </a:r>
            <a:r>
              <a:rPr lang="en-US" dirty="0"/>
              <a:t>: BGE must connect the permanent power at the end of April to fully open; have currently achieved temporary occupancy</a:t>
            </a:r>
          </a:p>
          <a:p>
            <a:endParaRPr lang="en-US" dirty="0"/>
          </a:p>
          <a:p>
            <a:r>
              <a:rPr lang="en-US" u="sng" dirty="0"/>
              <a:t>Deferred Maintenance</a:t>
            </a:r>
            <a:r>
              <a:rPr lang="en-US" dirty="0"/>
              <a:t>: GOAL IS TO ALWAYS BE </a:t>
            </a:r>
            <a:r>
              <a:rPr lang="en-US" b="1" i="0" u="none" dirty="0"/>
              <a:t>2 FISCAL YEARS</a:t>
            </a:r>
            <a:r>
              <a:rPr lang="en-US" i="0" dirty="0"/>
              <a:t> </a:t>
            </a:r>
            <a:r>
              <a:rPr lang="en-US" dirty="0"/>
              <a:t>AHEAD WITH IDENTIFYING AND PLANNING:</a:t>
            </a:r>
          </a:p>
          <a:p>
            <a:pPr marL="457200" marR="0">
              <a:spcBef>
                <a:spcPts val="0"/>
              </a:spcBef>
              <a:spcAft>
                <a:spcPts val="0"/>
              </a:spcAft>
            </a:pPr>
            <a:r>
              <a:rPr lang="en-US" sz="1800" dirty="0">
                <a:solidFill>
                  <a:srgbClr val="2F5496"/>
                </a:solidFill>
                <a:effectLst/>
                <a:latin typeface="Arial" panose="020B0604020202020204" pitchFamily="34" charset="0"/>
                <a:ea typeface="Calibri" panose="020F0502020204030204" pitchFamily="34" charset="0"/>
              </a:rPr>
              <a:t>Projects for FY24 – project list created, procurement contract identified and project design starting (if required for the project)</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2F5496"/>
                </a:solidFill>
                <a:effectLst/>
                <a:latin typeface="Arial" panose="020B0604020202020204" pitchFamily="34" charset="0"/>
                <a:ea typeface="Calibri" panose="020F0502020204030204" pitchFamily="34" charset="0"/>
              </a:rPr>
              <a:t>Projects for FY25- project list created, procurement contract currently getting identified</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2F5496"/>
                </a:solidFill>
                <a:effectLst/>
                <a:latin typeface="Arial" panose="020B0604020202020204" pitchFamily="34" charset="0"/>
                <a:ea typeface="Calibri" panose="020F0502020204030204" pitchFamily="34" charset="0"/>
              </a:rPr>
              <a:t>Projects for FY26- list will be identified in November 2023</a:t>
            </a:r>
          </a:p>
          <a:p>
            <a:pPr marL="457200" marR="0">
              <a:spcBef>
                <a:spcPts val="0"/>
              </a:spcBef>
              <a:spcAft>
                <a:spcPts val="0"/>
              </a:spcAft>
            </a:pPr>
            <a:endParaRPr lang="en-US" sz="1800" dirty="0">
              <a:solidFill>
                <a:srgbClr val="2F5496"/>
              </a:solidFill>
              <a:effectLst/>
              <a:latin typeface="Arial" panose="020B0604020202020204" pitchFamily="34" charset="0"/>
              <a:ea typeface="Calibri" panose="020F0502020204030204" pitchFamily="34" charset="0"/>
            </a:endParaRPr>
          </a:p>
          <a:p>
            <a:pPr marL="0" marR="0" algn="l" defTabSz="914400" rtl="0" eaLnBrk="1" latinLnBrk="0" hangingPunct="1">
              <a:spcBef>
                <a:spcPts val="0"/>
              </a:spcBef>
              <a:spcAft>
                <a:spcPts val="0"/>
              </a:spcAft>
            </a:pPr>
            <a:r>
              <a:rPr lang="en-US" sz="1200" u="sng" kern="1200" dirty="0">
                <a:solidFill>
                  <a:schemeClr val="tx1"/>
                </a:solidFill>
                <a:latin typeface="+mn-lt"/>
                <a:ea typeface="+mn-ea"/>
                <a:cs typeface="+mn-cs"/>
              </a:rPr>
              <a:t>Donaldson Brown</a:t>
            </a:r>
            <a:r>
              <a:rPr lang="en-US" sz="1200" kern="1200" dirty="0">
                <a:solidFill>
                  <a:schemeClr val="tx1"/>
                </a:solidFill>
                <a:latin typeface="+mn-lt"/>
                <a:ea typeface="+mn-ea"/>
                <a:cs typeface="+mn-cs"/>
              </a:rPr>
              <a:t>:</a:t>
            </a:r>
          </a:p>
          <a:p>
            <a:pPr marL="0" marR="0" lvl="0" indent="-342900" algn="l" defTabSz="914400" rtl="0" eaLnBrk="1" latinLnBrk="0" hangingPunct="1">
              <a:spcBef>
                <a:spcPts val="0"/>
              </a:spcBef>
              <a:spcAft>
                <a:spcPts val="0"/>
              </a:spcAft>
              <a:buFont typeface="Symbol" panose="05050102010706020507" pitchFamily="18" charset="2"/>
              <a:buChar char=""/>
            </a:pPr>
            <a:r>
              <a:rPr lang="en-US" sz="1200" kern="1200" dirty="0">
                <a:solidFill>
                  <a:schemeClr val="tx1"/>
                </a:solidFill>
                <a:latin typeface="+mn-lt"/>
                <a:ea typeface="+mn-ea"/>
                <a:cs typeface="+mn-cs"/>
              </a:rPr>
              <a:t>FY23 Significant new partnerships with A&amp;F/UMB – </a:t>
            </a:r>
            <a:r>
              <a:rPr lang="en-US" sz="1200" b="1" kern="1200" dirty="0">
                <a:solidFill>
                  <a:schemeClr val="tx1"/>
                </a:solidFill>
                <a:latin typeface="+mn-lt"/>
                <a:ea typeface="+mn-ea"/>
                <a:cs typeface="+mn-cs"/>
              </a:rPr>
              <a:t>Cecil College </a:t>
            </a:r>
            <a:r>
              <a:rPr lang="en-US" sz="1200" kern="1200" dirty="0">
                <a:solidFill>
                  <a:schemeClr val="tx1"/>
                </a:solidFill>
                <a:latin typeface="+mn-lt"/>
                <a:ea typeface="+mn-ea"/>
                <a:cs typeface="+mn-cs"/>
              </a:rPr>
              <a:t>and hospitality program</a:t>
            </a:r>
          </a:p>
          <a:p>
            <a:pPr marL="0" marR="0" lvl="0" indent="-342900" algn="l" defTabSz="914400" rtl="0" eaLnBrk="1" latinLnBrk="0" hangingPunct="1">
              <a:spcBef>
                <a:spcPts val="0"/>
              </a:spcBef>
              <a:spcAft>
                <a:spcPts val="0"/>
              </a:spcAft>
              <a:buFont typeface="Symbol" panose="05050102010706020507" pitchFamily="18" charset="2"/>
              <a:buChar char=""/>
            </a:pPr>
            <a:r>
              <a:rPr lang="en-US" sz="1200" kern="1200" dirty="0">
                <a:solidFill>
                  <a:schemeClr val="tx1"/>
                </a:solidFill>
                <a:latin typeface="+mn-lt"/>
                <a:ea typeface="+mn-ea"/>
                <a:cs typeface="+mn-cs"/>
              </a:rPr>
              <a:t>FY23 Significant new partnership with </a:t>
            </a:r>
            <a:r>
              <a:rPr lang="en-US" sz="1200" b="1" kern="1200" dirty="0">
                <a:solidFill>
                  <a:schemeClr val="tx1"/>
                </a:solidFill>
                <a:latin typeface="+mn-lt"/>
                <a:ea typeface="+mn-ea"/>
                <a:cs typeface="+mn-cs"/>
              </a:rPr>
              <a:t>MEDCO</a:t>
            </a:r>
            <a:r>
              <a:rPr lang="en-US" sz="1200" kern="1200" dirty="0">
                <a:solidFill>
                  <a:schemeClr val="tx1"/>
                </a:solidFill>
                <a:latin typeface="+mn-lt"/>
                <a:ea typeface="+mn-ea"/>
                <a:cs typeface="+mn-cs"/>
              </a:rPr>
              <a:t> to create a renovation plan with costs for the Carriage House for future educational partnerships</a:t>
            </a:r>
          </a:p>
          <a:p>
            <a:pPr marL="0" marR="0" lvl="0" indent="0" algn="l" defTabSz="914400" rtl="0" eaLnBrk="1" latinLnBrk="0" hangingPunct="1">
              <a:spcBef>
                <a:spcPts val="0"/>
              </a:spcBef>
              <a:spcAft>
                <a:spcPts val="0"/>
              </a:spcAft>
              <a:buFont typeface="Symbol" panose="05050102010706020507" pitchFamily="18" charset="2"/>
              <a:buNone/>
            </a:pPr>
            <a:endParaRPr lang="en-US" sz="1200" kern="1200" dirty="0">
              <a:solidFill>
                <a:schemeClr val="tx1"/>
              </a:solidFill>
              <a:latin typeface="+mn-lt"/>
              <a:ea typeface="+mn-ea"/>
              <a:cs typeface="+mn-cs"/>
            </a:endParaRPr>
          </a:p>
          <a:p>
            <a:pPr marL="0" marR="0" lvl="0" indent="0" algn="l" defTabSz="914400" rtl="0" eaLnBrk="1" latinLnBrk="0" hangingPunct="1">
              <a:spcBef>
                <a:spcPts val="0"/>
              </a:spcBef>
              <a:spcAft>
                <a:spcPts val="0"/>
              </a:spcAft>
              <a:buFont typeface="Symbol" panose="05050102010706020507" pitchFamily="18" charset="2"/>
              <a:buNone/>
            </a:pPr>
            <a:r>
              <a:rPr lang="en-US" sz="1200" u="sng" kern="1200" dirty="0">
                <a:solidFill>
                  <a:schemeClr val="tx1"/>
                </a:solidFill>
                <a:latin typeface="+mn-lt"/>
                <a:ea typeface="+mn-ea"/>
                <a:cs typeface="+mn-cs"/>
              </a:rPr>
              <a:t>F&amp;A Cost Proposal</a:t>
            </a:r>
            <a:r>
              <a:rPr lang="en-US" sz="1200" kern="1200" dirty="0">
                <a:solidFill>
                  <a:schemeClr val="tx1"/>
                </a:solidFill>
                <a:latin typeface="+mn-lt"/>
                <a:ea typeface="+mn-ea"/>
                <a:cs typeface="+mn-cs"/>
              </a:rPr>
              <a:t>:</a:t>
            </a:r>
          </a:p>
          <a:p>
            <a:pPr marL="0" marR="0" lvl="0" indent="0" algn="l" defTabSz="914400" rtl="0" eaLnBrk="1" latinLnBrk="0" hangingPunct="1">
              <a:spcBef>
                <a:spcPts val="0"/>
              </a:spcBef>
              <a:spcAft>
                <a:spcPts val="0"/>
              </a:spcAft>
              <a:buFont typeface="Symbol" panose="05050102010706020507" pitchFamily="18" charset="2"/>
              <a:buNone/>
            </a:pPr>
            <a:r>
              <a:rPr lang="en-US" sz="1200" kern="1200" dirty="0">
                <a:solidFill>
                  <a:schemeClr val="tx1"/>
                </a:solidFill>
                <a:latin typeface="+mn-lt"/>
                <a:ea typeface="+mn-ea"/>
                <a:cs typeface="+mn-cs"/>
              </a:rPr>
              <a:t>Huron confirmed in January that the cost proposal was assigned to someone in Houston. The review typically takes 6 months before coming back with questions and a site visit. Site visit will probably occur sometime in mid- to late-Fall 2023. Then, negotiations will continue from their findings. </a:t>
            </a:r>
            <a:r>
              <a:rPr lang="en-US" sz="1200" b="1" kern="1200" dirty="0">
                <a:solidFill>
                  <a:schemeClr val="tx1"/>
                </a:solidFill>
                <a:latin typeface="+mn-lt"/>
                <a:ea typeface="+mn-ea"/>
                <a:cs typeface="+mn-cs"/>
              </a:rPr>
              <a:t>Anticipate the final negotiated rate at beginning of next calendar year – 2024.</a:t>
            </a: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327B5AB-2C32-4F20-9114-EE18277F7BC4}" type="slidenum">
              <a:rPr lang="en-US" smtClean="0"/>
              <a:t>8</a:t>
            </a:fld>
            <a:endParaRPr lang="en-US"/>
          </a:p>
        </p:txBody>
      </p:sp>
    </p:spTree>
    <p:extLst>
      <p:ext uri="{BB962C8B-B14F-4D97-AF65-F5344CB8AC3E}">
        <p14:creationId xmlns:p14="http://schemas.microsoft.com/office/powerpoint/2010/main" val="1065253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AiM</a:t>
            </a:r>
            <a:r>
              <a:rPr lang="en-US" dirty="0"/>
              <a:t> – added 500 buildings to </a:t>
            </a:r>
            <a:r>
              <a:rPr lang="en-US" dirty="0" err="1"/>
              <a:t>AiM</a:t>
            </a:r>
            <a:r>
              <a:rPr lang="en-US" dirty="0"/>
              <a:t> to allow DM projects to be executed + implemented standard </a:t>
            </a:r>
            <a:r>
              <a:rPr lang="en-US" dirty="0" err="1"/>
              <a:t>AiM</a:t>
            </a:r>
            <a:r>
              <a:rPr lang="en-US" dirty="0"/>
              <a:t> training schedule</a:t>
            </a:r>
          </a:p>
          <a:p>
            <a:endParaRPr lang="en-US" dirty="0"/>
          </a:p>
          <a:p>
            <a:endParaRPr lang="en-US" dirty="0"/>
          </a:p>
        </p:txBody>
      </p:sp>
      <p:sp>
        <p:nvSpPr>
          <p:cNvPr id="4" name="Slide Number Placeholder 3"/>
          <p:cNvSpPr>
            <a:spLocks noGrp="1"/>
          </p:cNvSpPr>
          <p:nvPr>
            <p:ph type="sldNum" sz="quarter" idx="5"/>
          </p:nvPr>
        </p:nvSpPr>
        <p:spPr/>
        <p:txBody>
          <a:bodyPr/>
          <a:lstStyle/>
          <a:p>
            <a:fld id="{1327B5AB-2C32-4F20-9114-EE18277F7BC4}" type="slidenum">
              <a:rPr lang="en-US" smtClean="0"/>
              <a:t>9</a:t>
            </a:fld>
            <a:endParaRPr lang="en-US"/>
          </a:p>
        </p:txBody>
      </p:sp>
    </p:spTree>
    <p:extLst>
      <p:ext uri="{BB962C8B-B14F-4D97-AF65-F5344CB8AC3E}">
        <p14:creationId xmlns:p14="http://schemas.microsoft.com/office/powerpoint/2010/main" val="1974616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AiM</a:t>
            </a:r>
            <a:r>
              <a:rPr lang="en-US" dirty="0"/>
              <a:t> – added 500 buildings to </a:t>
            </a:r>
            <a:r>
              <a:rPr lang="en-US" dirty="0" err="1"/>
              <a:t>AiM</a:t>
            </a:r>
            <a:r>
              <a:rPr lang="en-US" dirty="0"/>
              <a:t> to allow DM projects to be executed + implemented standard </a:t>
            </a:r>
            <a:r>
              <a:rPr lang="en-US" dirty="0" err="1"/>
              <a:t>AiM</a:t>
            </a:r>
            <a:r>
              <a:rPr lang="en-US" dirty="0"/>
              <a:t> training schedule</a:t>
            </a:r>
          </a:p>
          <a:p>
            <a:endParaRPr lang="en-US" dirty="0"/>
          </a:p>
          <a:p>
            <a:endParaRPr lang="en-US" dirty="0"/>
          </a:p>
        </p:txBody>
      </p:sp>
      <p:sp>
        <p:nvSpPr>
          <p:cNvPr id="4" name="Slide Number Placeholder 3"/>
          <p:cNvSpPr>
            <a:spLocks noGrp="1"/>
          </p:cNvSpPr>
          <p:nvPr>
            <p:ph type="sldNum" sz="quarter" idx="5"/>
          </p:nvPr>
        </p:nvSpPr>
        <p:spPr/>
        <p:txBody>
          <a:bodyPr/>
          <a:lstStyle/>
          <a:p>
            <a:fld id="{1327B5AB-2C32-4F20-9114-EE18277F7BC4}" type="slidenum">
              <a:rPr lang="en-US" smtClean="0"/>
              <a:t>10</a:t>
            </a:fld>
            <a:endParaRPr lang="en-US"/>
          </a:p>
        </p:txBody>
      </p:sp>
    </p:spTree>
    <p:extLst>
      <p:ext uri="{BB962C8B-B14F-4D97-AF65-F5344CB8AC3E}">
        <p14:creationId xmlns:p14="http://schemas.microsoft.com/office/powerpoint/2010/main" val="3271471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 slide these two. I think the first one was in the last year. </a:t>
            </a:r>
          </a:p>
          <a:p>
            <a:r>
              <a:rPr lang="en-US" dirty="0">
                <a:sym typeface="Wingdings" panose="05000000000000000000" pitchFamily="2" charset="2"/>
              </a:rPr>
              <a:t>Business Travel Policy  2/24/2023</a:t>
            </a:r>
          </a:p>
          <a:p>
            <a:r>
              <a:rPr lang="en-US" dirty="0">
                <a:sym typeface="Wingdings" panose="05000000000000000000" pitchFamily="2" charset="2"/>
              </a:rPr>
              <a:t>EV Charging Stations Policy – 5/24/22  would have been after the FY23 Budget Presentation</a:t>
            </a:r>
          </a:p>
          <a:p>
            <a:r>
              <a:rPr lang="en-US" dirty="0">
                <a:sym typeface="Wingdings" panose="05000000000000000000" pitchFamily="2" charset="2"/>
              </a:rPr>
              <a:t>Emergency Egress Policy  3/21/2023</a:t>
            </a:r>
          </a:p>
          <a:p>
            <a:r>
              <a:rPr lang="en-US" dirty="0">
                <a:sym typeface="Wingdings" panose="05000000000000000000" pitchFamily="2" charset="2"/>
              </a:rPr>
              <a:t>Accessing University Buildings Policy  11/1/2022</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327B5AB-2C32-4F20-9114-EE18277F7BC4}" type="slidenum">
              <a:rPr lang="en-US" smtClean="0"/>
              <a:t>11</a:t>
            </a:fld>
            <a:endParaRPr lang="en-US"/>
          </a:p>
        </p:txBody>
      </p:sp>
    </p:spTree>
    <p:extLst>
      <p:ext uri="{BB962C8B-B14F-4D97-AF65-F5344CB8AC3E}">
        <p14:creationId xmlns:p14="http://schemas.microsoft.com/office/powerpoint/2010/main" val="2534164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Purpose - awareness</a:t>
            </a:r>
          </a:p>
          <a:p>
            <a:endParaRPr lang="en-US" dirty="0"/>
          </a:p>
        </p:txBody>
      </p:sp>
      <p:sp>
        <p:nvSpPr>
          <p:cNvPr id="4" name="Slide Number Placeholder 3"/>
          <p:cNvSpPr>
            <a:spLocks noGrp="1"/>
          </p:cNvSpPr>
          <p:nvPr>
            <p:ph type="sldNum" sz="quarter" idx="5"/>
          </p:nvPr>
        </p:nvSpPr>
        <p:spPr/>
        <p:txBody>
          <a:bodyPr/>
          <a:lstStyle/>
          <a:p>
            <a:fld id="{6790EB0D-D72F-49C3-B468-D7B40BECA455}" type="slidenum">
              <a:rPr lang="en-US" smtClean="0"/>
              <a:t>12</a:t>
            </a:fld>
            <a:endParaRPr lang="en-US"/>
          </a:p>
        </p:txBody>
      </p:sp>
    </p:spTree>
    <p:extLst>
      <p:ext uri="{BB962C8B-B14F-4D97-AF65-F5344CB8AC3E}">
        <p14:creationId xmlns:p14="http://schemas.microsoft.com/office/powerpoint/2010/main" val="49973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B8AC9-3421-49B7-B0D9-55A802636D8E}" type="slidenum">
              <a:rPr lang="en-US" smtClean="0"/>
              <a:t>39</a:t>
            </a:fld>
            <a:endParaRPr lang="en-US"/>
          </a:p>
        </p:txBody>
      </p:sp>
    </p:spTree>
    <p:extLst>
      <p:ext uri="{BB962C8B-B14F-4D97-AF65-F5344CB8AC3E}">
        <p14:creationId xmlns:p14="http://schemas.microsoft.com/office/powerpoint/2010/main" val="78186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C7FE-12B2-AD9C-105D-44EC096CD1B7}"/>
              </a:ext>
            </a:extLst>
          </p:cNvPr>
          <p:cNvSpPr>
            <a:spLocks noGrp="1"/>
          </p:cNvSpPr>
          <p:nvPr>
            <p:ph type="ctrTitle"/>
          </p:nvPr>
        </p:nvSpPr>
        <p:spPr>
          <a:xfrm>
            <a:off x="1524000" y="2474843"/>
            <a:ext cx="9144000" cy="103512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5B438-8AB3-0737-69BD-2C3EE57BB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10779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6745-3AFF-317F-89B2-C7BA319C3A2B}"/>
              </a:ext>
            </a:extLst>
          </p:cNvPr>
          <p:cNvSpPr>
            <a:spLocks noGrp="1"/>
          </p:cNvSpPr>
          <p:nvPr>
            <p:ph type="ctrTitle"/>
          </p:nvPr>
        </p:nvSpPr>
        <p:spPr>
          <a:xfrm>
            <a:off x="1524000" y="1929641"/>
            <a:ext cx="9144000" cy="100647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BD4A8-7254-12E5-0C8E-5C9F491F521B}"/>
              </a:ext>
            </a:extLst>
          </p:cNvPr>
          <p:cNvSpPr>
            <a:spLocks noGrp="1"/>
          </p:cNvSpPr>
          <p:nvPr>
            <p:ph type="subTitle" idx="1"/>
          </p:nvPr>
        </p:nvSpPr>
        <p:spPr>
          <a:xfrm>
            <a:off x="1524000" y="309400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88680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77A8-6E11-D7B6-411D-18EE07012E85}"/>
              </a:ext>
            </a:extLst>
          </p:cNvPr>
          <p:cNvSpPr>
            <a:spLocks noGrp="1"/>
          </p:cNvSpPr>
          <p:nvPr>
            <p:ph type="title"/>
          </p:nvPr>
        </p:nvSpPr>
        <p:spPr>
          <a:xfrm>
            <a:off x="838200" y="1447454"/>
            <a:ext cx="10515600" cy="9180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585D6AB-DDF6-16FD-2E41-822018A99A8C}"/>
              </a:ext>
            </a:extLst>
          </p:cNvPr>
          <p:cNvSpPr>
            <a:spLocks noGrp="1"/>
          </p:cNvSpPr>
          <p:nvPr>
            <p:ph sz="half" idx="1"/>
          </p:nvPr>
        </p:nvSpPr>
        <p:spPr>
          <a:xfrm>
            <a:off x="838200" y="2524540"/>
            <a:ext cx="5181600" cy="2315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51A6B5-5DC5-0668-B3D2-47C24A1BFE86}"/>
              </a:ext>
            </a:extLst>
          </p:cNvPr>
          <p:cNvSpPr>
            <a:spLocks noGrp="1"/>
          </p:cNvSpPr>
          <p:nvPr>
            <p:ph sz="half" idx="2"/>
          </p:nvPr>
        </p:nvSpPr>
        <p:spPr>
          <a:xfrm>
            <a:off x="6172200" y="2524540"/>
            <a:ext cx="5181600" cy="23158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5049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77A8-6E11-D7B6-411D-18EE07012E85}"/>
              </a:ext>
            </a:extLst>
          </p:cNvPr>
          <p:cNvSpPr>
            <a:spLocks noGrp="1"/>
          </p:cNvSpPr>
          <p:nvPr>
            <p:ph type="title"/>
          </p:nvPr>
        </p:nvSpPr>
        <p:spPr>
          <a:xfrm>
            <a:off x="838200" y="1447454"/>
            <a:ext cx="10515600" cy="9180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585D6AB-DDF6-16FD-2E41-822018A99A8C}"/>
              </a:ext>
            </a:extLst>
          </p:cNvPr>
          <p:cNvSpPr>
            <a:spLocks noGrp="1"/>
          </p:cNvSpPr>
          <p:nvPr>
            <p:ph sz="half" idx="1"/>
          </p:nvPr>
        </p:nvSpPr>
        <p:spPr>
          <a:xfrm>
            <a:off x="838199" y="2524540"/>
            <a:ext cx="10515599" cy="23158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9666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BAC2B-A9A9-7F99-9CE9-AA5BE36BDB1A}"/>
              </a:ext>
            </a:extLst>
          </p:cNvPr>
          <p:cNvSpPr>
            <a:spLocks noGrp="1"/>
          </p:cNvSpPr>
          <p:nvPr>
            <p:ph type="ctrTitle"/>
          </p:nvPr>
        </p:nvSpPr>
        <p:spPr>
          <a:xfrm>
            <a:off x="1524000" y="1122363"/>
            <a:ext cx="9144000" cy="746194"/>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51F57554-810A-9125-8EE2-8764B3D4C2E0}"/>
              </a:ext>
            </a:extLst>
          </p:cNvPr>
          <p:cNvSpPr>
            <a:spLocks noGrp="1"/>
          </p:cNvSpPr>
          <p:nvPr>
            <p:ph type="subTitle" idx="1"/>
          </p:nvPr>
        </p:nvSpPr>
        <p:spPr>
          <a:xfrm>
            <a:off x="1524000" y="1958010"/>
            <a:ext cx="9144000" cy="232575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7617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29F0-02FA-7077-FA77-6A41B6D0F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DA30EA-7AEB-6313-8680-5A5812F46E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0184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02CC-38AB-51D9-9AA1-EFF8324C90C1}"/>
              </a:ext>
            </a:extLst>
          </p:cNvPr>
          <p:cNvSpPr>
            <a:spLocks noGrp="1"/>
          </p:cNvSpPr>
          <p:nvPr>
            <p:ph type="title"/>
          </p:nvPr>
        </p:nvSpPr>
        <p:spPr>
          <a:xfrm>
            <a:off x="838200" y="1289464"/>
            <a:ext cx="10515600" cy="96671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D1AABA6-E00D-5075-0DDF-E4185618113D}"/>
              </a:ext>
            </a:extLst>
          </p:cNvPr>
          <p:cNvSpPr>
            <a:spLocks noGrp="1"/>
          </p:cNvSpPr>
          <p:nvPr>
            <p:ph sz="half" idx="1"/>
          </p:nvPr>
        </p:nvSpPr>
        <p:spPr>
          <a:xfrm>
            <a:off x="838200" y="2412033"/>
            <a:ext cx="5181600" cy="2796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EA7D8E-E01F-1D68-58E2-EFAB18378B9F}"/>
              </a:ext>
            </a:extLst>
          </p:cNvPr>
          <p:cNvSpPr>
            <a:spLocks noGrp="1"/>
          </p:cNvSpPr>
          <p:nvPr>
            <p:ph sz="half" idx="2"/>
          </p:nvPr>
        </p:nvSpPr>
        <p:spPr>
          <a:xfrm>
            <a:off x="6172200" y="2412033"/>
            <a:ext cx="5181600" cy="2796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504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5CB7-2DBE-303B-711A-BD7501CAF3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711DE6-BD12-1695-4896-8702144802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5205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9E431-7720-217E-14A4-D5114DEC3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BCBDFE-B820-0546-8E2D-60AF430D0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623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23B05-D095-5A01-EBE8-AC54AD2997BE}"/>
              </a:ext>
            </a:extLst>
          </p:cNvPr>
          <p:cNvSpPr>
            <a:spLocks noGrp="1"/>
          </p:cNvSpPr>
          <p:nvPr>
            <p:ph type="title"/>
          </p:nvPr>
        </p:nvSpPr>
        <p:spPr>
          <a:xfrm>
            <a:off x="838200" y="1299404"/>
            <a:ext cx="10515600" cy="5262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9BE7F57-0A99-D652-8AB8-563B2819ADB5}"/>
              </a:ext>
            </a:extLst>
          </p:cNvPr>
          <p:cNvSpPr>
            <a:spLocks noGrp="1"/>
          </p:cNvSpPr>
          <p:nvPr>
            <p:ph sz="half" idx="1"/>
          </p:nvPr>
        </p:nvSpPr>
        <p:spPr>
          <a:xfrm>
            <a:off x="838200" y="2143677"/>
            <a:ext cx="5181600" cy="3084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2BD8109-2C8C-0661-79A0-7763FA9E9D88}"/>
              </a:ext>
            </a:extLst>
          </p:cNvPr>
          <p:cNvSpPr>
            <a:spLocks noGrp="1"/>
          </p:cNvSpPr>
          <p:nvPr>
            <p:ph sz="half" idx="2"/>
          </p:nvPr>
        </p:nvSpPr>
        <p:spPr>
          <a:xfrm>
            <a:off x="6172200" y="2143676"/>
            <a:ext cx="5181600" cy="3084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826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DA8DE-2A74-BD0B-14F4-F43B822449D7}"/>
              </a:ext>
            </a:extLst>
          </p:cNvPr>
          <p:cNvSpPr>
            <a:spLocks noGrp="1"/>
          </p:cNvSpPr>
          <p:nvPr>
            <p:ph type="ctrTitle"/>
          </p:nvPr>
        </p:nvSpPr>
        <p:spPr>
          <a:xfrm>
            <a:off x="1524000" y="1122363"/>
            <a:ext cx="9144000" cy="830005"/>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BBCE4B01-0717-C195-9BF0-E060C1114AFC}"/>
              </a:ext>
            </a:extLst>
          </p:cNvPr>
          <p:cNvSpPr>
            <a:spLocks noGrp="1"/>
          </p:cNvSpPr>
          <p:nvPr>
            <p:ph type="subTitle" idx="1"/>
          </p:nvPr>
        </p:nvSpPr>
        <p:spPr>
          <a:xfrm>
            <a:off x="1524000" y="213158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04420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5E6E-43AE-2140-CC74-FB74B4D1F328}"/>
              </a:ext>
            </a:extLst>
          </p:cNvPr>
          <p:cNvSpPr>
            <a:spLocks noGrp="1"/>
          </p:cNvSpPr>
          <p:nvPr>
            <p:ph type="title"/>
          </p:nvPr>
        </p:nvSpPr>
        <p:spPr>
          <a:xfrm>
            <a:off x="838200" y="2233682"/>
            <a:ext cx="10515600" cy="7281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BD57A40-C1ED-1044-C682-E8D00B68A4BB}"/>
              </a:ext>
            </a:extLst>
          </p:cNvPr>
          <p:cNvSpPr>
            <a:spLocks noGrp="1"/>
          </p:cNvSpPr>
          <p:nvPr>
            <p:ph sz="half" idx="1"/>
          </p:nvPr>
        </p:nvSpPr>
        <p:spPr>
          <a:xfrm>
            <a:off x="838200" y="3110948"/>
            <a:ext cx="5181600" cy="2345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1BB3B-8A2D-84EB-CD53-F4FAA74D47F8}"/>
              </a:ext>
            </a:extLst>
          </p:cNvPr>
          <p:cNvSpPr>
            <a:spLocks noGrp="1"/>
          </p:cNvSpPr>
          <p:nvPr>
            <p:ph sz="half" idx="2"/>
          </p:nvPr>
        </p:nvSpPr>
        <p:spPr>
          <a:xfrm>
            <a:off x="6172200" y="3110949"/>
            <a:ext cx="5181600" cy="2345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9916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47C8-63E2-082D-FD19-B88E1CC2F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077ED-F3CB-567E-2DF9-8FB3A80AB1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166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0C09-0E2A-4323-C281-C324B1798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34AF02-50C2-40B7-68D0-4167F6C07E0F}"/>
              </a:ext>
            </a:extLst>
          </p:cNvPr>
          <p:cNvSpPr>
            <a:spLocks noGrp="1"/>
          </p:cNvSpPr>
          <p:nvPr>
            <p:ph sz="half" idx="1"/>
          </p:nvPr>
        </p:nvSpPr>
        <p:spPr>
          <a:xfrm>
            <a:off x="838200" y="1825625"/>
            <a:ext cx="5181600" cy="314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4F7FE6-2C00-9926-2EAC-1694D6E4C49C}"/>
              </a:ext>
            </a:extLst>
          </p:cNvPr>
          <p:cNvSpPr>
            <a:spLocks noGrp="1"/>
          </p:cNvSpPr>
          <p:nvPr>
            <p:ph sz="half" idx="2"/>
          </p:nvPr>
        </p:nvSpPr>
        <p:spPr>
          <a:xfrm>
            <a:off x="6172200" y="1825625"/>
            <a:ext cx="5181600" cy="314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04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5C31-8EA6-7B2B-3087-255E8F992640}"/>
              </a:ext>
            </a:extLst>
          </p:cNvPr>
          <p:cNvSpPr>
            <a:spLocks noGrp="1"/>
          </p:cNvSpPr>
          <p:nvPr>
            <p:ph type="ctrTitle"/>
          </p:nvPr>
        </p:nvSpPr>
        <p:spPr>
          <a:xfrm>
            <a:off x="1524000" y="1122363"/>
            <a:ext cx="9144000" cy="867075"/>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547269A4-33F1-76D8-541E-8D4AE0ECB80C}"/>
              </a:ext>
            </a:extLst>
          </p:cNvPr>
          <p:cNvSpPr>
            <a:spLocks noGrp="1"/>
          </p:cNvSpPr>
          <p:nvPr>
            <p:ph type="subTitle" idx="1"/>
          </p:nvPr>
        </p:nvSpPr>
        <p:spPr>
          <a:xfrm>
            <a:off x="1524000" y="2137719"/>
            <a:ext cx="9144000" cy="31200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4437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C3C1A-2A0D-F97B-7BB4-F8A38A6751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4E842-1FA0-9944-F6B7-C1DB4975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49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913F-EC56-3107-421C-BA687A8CD8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2133B-2662-60B5-897C-6B7BC45E4F6D}"/>
              </a:ext>
            </a:extLst>
          </p:cNvPr>
          <p:cNvSpPr>
            <a:spLocks noGrp="1"/>
          </p:cNvSpPr>
          <p:nvPr>
            <p:ph sz="half" idx="1"/>
          </p:nvPr>
        </p:nvSpPr>
        <p:spPr>
          <a:xfrm>
            <a:off x="838200" y="1825625"/>
            <a:ext cx="5181600" cy="2832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7AE3A8-CB57-4ADA-9983-7C1DD9519D05}"/>
              </a:ext>
            </a:extLst>
          </p:cNvPr>
          <p:cNvSpPr>
            <a:spLocks noGrp="1"/>
          </p:cNvSpPr>
          <p:nvPr>
            <p:ph sz="half" idx="2"/>
          </p:nvPr>
        </p:nvSpPr>
        <p:spPr>
          <a:xfrm>
            <a:off x="6172200" y="1825625"/>
            <a:ext cx="5181600" cy="2832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2804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A836-2741-6A74-30FD-80523D8A9C49}"/>
              </a:ext>
            </a:extLst>
          </p:cNvPr>
          <p:cNvSpPr>
            <a:spLocks noGrp="1"/>
          </p:cNvSpPr>
          <p:nvPr>
            <p:ph type="ctrTitle"/>
          </p:nvPr>
        </p:nvSpPr>
        <p:spPr>
          <a:xfrm>
            <a:off x="1524000" y="2503487"/>
            <a:ext cx="9144000" cy="1006475"/>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FE1D188E-490D-8ABE-7E0D-B4904CF42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33871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D93A-2BFF-B966-9703-159BC8729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13771-1E3B-0CE9-9FEA-B3A271C27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834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EA12-17B0-33BB-987B-A9A0EB04E42E}"/>
              </a:ext>
            </a:extLst>
          </p:cNvPr>
          <p:cNvSpPr>
            <a:spLocks noGrp="1"/>
          </p:cNvSpPr>
          <p:nvPr>
            <p:ph type="title"/>
          </p:nvPr>
        </p:nvSpPr>
        <p:spPr>
          <a:xfrm>
            <a:off x="838200" y="2471351"/>
            <a:ext cx="10515600" cy="76393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94D2CC-4A7A-7A52-8C19-6B0CE4B8D45D}"/>
              </a:ext>
            </a:extLst>
          </p:cNvPr>
          <p:cNvSpPr>
            <a:spLocks noGrp="1"/>
          </p:cNvSpPr>
          <p:nvPr>
            <p:ph sz="half" idx="1"/>
          </p:nvPr>
        </p:nvSpPr>
        <p:spPr>
          <a:xfrm>
            <a:off x="838200" y="3429000"/>
            <a:ext cx="5181600" cy="29440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25FBEA-1B85-6F93-8687-E8CD69F3E5A2}"/>
              </a:ext>
            </a:extLst>
          </p:cNvPr>
          <p:cNvSpPr>
            <a:spLocks noGrp="1"/>
          </p:cNvSpPr>
          <p:nvPr>
            <p:ph sz="half" idx="2"/>
          </p:nvPr>
        </p:nvSpPr>
        <p:spPr>
          <a:xfrm>
            <a:off x="6172200" y="3429000"/>
            <a:ext cx="5181600" cy="29440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915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FF6C0-BCA0-5977-2082-23CDA3EBA788}"/>
              </a:ext>
            </a:extLst>
          </p:cNvPr>
          <p:cNvSpPr>
            <a:spLocks noGrp="1"/>
          </p:cNvSpPr>
          <p:nvPr>
            <p:ph type="ctrTitle"/>
          </p:nvPr>
        </p:nvSpPr>
        <p:spPr>
          <a:xfrm>
            <a:off x="1524000" y="1122363"/>
            <a:ext cx="9144000" cy="792934"/>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C994BFA5-E9CF-2926-CE0C-5EDD082E5B9F}"/>
              </a:ext>
            </a:extLst>
          </p:cNvPr>
          <p:cNvSpPr>
            <a:spLocks noGrp="1"/>
          </p:cNvSpPr>
          <p:nvPr>
            <p:ph type="subTitle" idx="1"/>
          </p:nvPr>
        </p:nvSpPr>
        <p:spPr>
          <a:xfrm>
            <a:off x="1524000" y="2051222"/>
            <a:ext cx="9144000" cy="32065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0448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1DFF-7AC0-E56A-DB61-3418D6BDC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1E9ED-1BFB-F73E-6995-DA6C5C8295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41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5E6E-43AE-2140-CC74-FB74B4D1F328}"/>
              </a:ext>
            </a:extLst>
          </p:cNvPr>
          <p:cNvSpPr>
            <a:spLocks noGrp="1"/>
          </p:cNvSpPr>
          <p:nvPr>
            <p:ph type="title"/>
          </p:nvPr>
        </p:nvSpPr>
        <p:spPr>
          <a:xfrm>
            <a:off x="838200" y="2233682"/>
            <a:ext cx="10515600" cy="7281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BD57A40-C1ED-1044-C682-E8D00B68A4BB}"/>
              </a:ext>
            </a:extLst>
          </p:cNvPr>
          <p:cNvSpPr>
            <a:spLocks noGrp="1"/>
          </p:cNvSpPr>
          <p:nvPr>
            <p:ph sz="half" idx="1"/>
          </p:nvPr>
        </p:nvSpPr>
        <p:spPr>
          <a:xfrm>
            <a:off x="838200" y="3110948"/>
            <a:ext cx="10515600" cy="2345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806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C95D-832C-76C3-8448-B72D6C8FD855}"/>
              </a:ext>
            </a:extLst>
          </p:cNvPr>
          <p:cNvSpPr>
            <a:spLocks noGrp="1"/>
          </p:cNvSpPr>
          <p:nvPr>
            <p:ph type="title"/>
          </p:nvPr>
        </p:nvSpPr>
        <p:spPr>
          <a:xfrm>
            <a:off x="838200" y="1831309"/>
            <a:ext cx="10515600" cy="77946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5D56B2C-0349-B2AE-83E2-D847F35EDDB3}"/>
              </a:ext>
            </a:extLst>
          </p:cNvPr>
          <p:cNvSpPr>
            <a:spLocks noGrp="1"/>
          </p:cNvSpPr>
          <p:nvPr>
            <p:ph sz="half" idx="1"/>
          </p:nvPr>
        </p:nvSpPr>
        <p:spPr>
          <a:xfrm>
            <a:off x="838200" y="2826522"/>
            <a:ext cx="5181600" cy="2817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4A52B-F680-E74F-9B14-F4A1AEFBD951}"/>
              </a:ext>
            </a:extLst>
          </p:cNvPr>
          <p:cNvSpPr>
            <a:spLocks noGrp="1"/>
          </p:cNvSpPr>
          <p:nvPr>
            <p:ph sz="half" idx="2"/>
          </p:nvPr>
        </p:nvSpPr>
        <p:spPr>
          <a:xfrm>
            <a:off x="6172200" y="2826522"/>
            <a:ext cx="5181600" cy="2817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15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C3C1A-2A0D-F97B-7BB4-F8A38A6751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4E842-1FA0-9944-F6B7-C1DB4975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73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39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886838-E7D0-49D6-58C2-199BECCC5D73}"/>
              </a:ext>
            </a:extLst>
          </p:cNvPr>
          <p:cNvSpPr>
            <a:spLocks noGrp="1"/>
          </p:cNvSpPr>
          <p:nvPr>
            <p:ph type="dt" sz="half" idx="10"/>
          </p:nvPr>
        </p:nvSpPr>
        <p:spPr>
          <a:xfrm>
            <a:off x="-1" y="5960052"/>
            <a:ext cx="2743200" cy="365125"/>
          </a:xfrm>
        </p:spPr>
        <p:txBody>
          <a:bodyPr/>
          <a:lstStyle/>
          <a:p>
            <a:fld id="{908B41C0-F6C4-474B-BEF6-78DEA0A26F21}" type="datetimeFigureOut">
              <a:rPr lang="en-US" smtClean="0"/>
              <a:t>10/4/2023</a:t>
            </a:fld>
            <a:endParaRPr lang="en-US"/>
          </a:p>
        </p:txBody>
      </p:sp>
      <p:sp>
        <p:nvSpPr>
          <p:cNvPr id="4" name="Slide Number Placeholder 3">
            <a:extLst>
              <a:ext uri="{FF2B5EF4-FFF2-40B4-BE49-F238E27FC236}">
                <a16:creationId xmlns:a16="http://schemas.microsoft.com/office/drawing/2014/main" id="{627091C6-F3D3-3B5E-38C4-B4174CDAC47F}"/>
              </a:ext>
            </a:extLst>
          </p:cNvPr>
          <p:cNvSpPr>
            <a:spLocks noGrp="1"/>
          </p:cNvSpPr>
          <p:nvPr>
            <p:ph type="sldNum" sz="quarter" idx="12"/>
          </p:nvPr>
        </p:nvSpPr>
        <p:spPr>
          <a:xfrm>
            <a:off x="9441870" y="5960052"/>
            <a:ext cx="2743200" cy="365125"/>
          </a:xfrm>
        </p:spPr>
        <p:txBody>
          <a:bodyPr/>
          <a:lstStyle/>
          <a:p>
            <a:fld id="{D06C50DF-7629-449A-A23D-A9FBB42D6BA8}" type="slidenum">
              <a:rPr lang="en-US" smtClean="0"/>
              <a:t>‹#›</a:t>
            </a:fld>
            <a:endParaRPr lang="en-US"/>
          </a:p>
        </p:txBody>
      </p:sp>
      <p:sp>
        <p:nvSpPr>
          <p:cNvPr id="5" name="Footer Placeholder 4">
            <a:extLst>
              <a:ext uri="{FF2B5EF4-FFF2-40B4-BE49-F238E27FC236}">
                <a16:creationId xmlns:a16="http://schemas.microsoft.com/office/drawing/2014/main" id="{E42FF130-D070-8098-911E-B243DB9E49BF}"/>
              </a:ext>
            </a:extLst>
          </p:cNvPr>
          <p:cNvSpPr>
            <a:spLocks noGrp="1"/>
          </p:cNvSpPr>
          <p:nvPr>
            <p:ph type="ftr" sz="quarter" idx="11"/>
          </p:nvPr>
        </p:nvSpPr>
        <p:spPr>
          <a:xfrm>
            <a:off x="-1" y="6325177"/>
            <a:ext cx="12185071" cy="501650"/>
          </a:xfrm>
          <a:prstGeom prst="rect">
            <a:avLst/>
          </a:prstGeom>
        </p:spPr>
        <p:txBody>
          <a:bodyPr/>
          <a:lstStyle/>
          <a:p>
            <a:r>
              <a:rPr lang="en-US" b="1" dirty="0"/>
              <a:t>Administration and Finance Guiding Principles</a:t>
            </a:r>
          </a:p>
          <a:p>
            <a:endParaRPr lang="en-US" dirty="0"/>
          </a:p>
          <a:p>
            <a:r>
              <a:rPr lang="en-US" dirty="0">
                <a:solidFill>
                  <a:srgbClr val="FF9999"/>
                </a:solidFill>
              </a:rPr>
              <a:t>Well-being &amp; Sustainability               Innovation &amp; Discovery               Service Excellence &amp; Accountability               Equity &amp; Justice               Respect &amp; Integrity</a:t>
            </a:r>
          </a:p>
        </p:txBody>
      </p:sp>
      <p:cxnSp>
        <p:nvCxnSpPr>
          <p:cNvPr id="7" name="Straight Connector 6">
            <a:extLst>
              <a:ext uri="{FF2B5EF4-FFF2-40B4-BE49-F238E27FC236}">
                <a16:creationId xmlns:a16="http://schemas.microsoft.com/office/drawing/2014/main" id="{2967163E-A027-8B88-542C-684C66AD0662}"/>
              </a:ext>
            </a:extLst>
          </p:cNvPr>
          <p:cNvCxnSpPr>
            <a:stCxn id="5" idx="1"/>
            <a:endCxn id="5" idx="3"/>
          </p:cNvCxnSpPr>
          <p:nvPr userDrawn="1"/>
        </p:nvCxnSpPr>
        <p:spPr>
          <a:xfrm>
            <a:off x="-1" y="6576002"/>
            <a:ext cx="12185071"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67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D229-4029-E823-0469-32BAE20AF5D9}"/>
              </a:ext>
            </a:extLst>
          </p:cNvPr>
          <p:cNvSpPr>
            <a:spLocks noGrp="1"/>
          </p:cNvSpPr>
          <p:nvPr>
            <p:ph type="ctrTitle"/>
          </p:nvPr>
        </p:nvSpPr>
        <p:spPr>
          <a:xfrm>
            <a:off x="1524000" y="2265363"/>
            <a:ext cx="9144000" cy="1034428"/>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4058E23-CBB2-D15F-5BE5-BB3C221F3B59}"/>
              </a:ext>
            </a:extLst>
          </p:cNvPr>
          <p:cNvSpPr>
            <a:spLocks noGrp="1"/>
          </p:cNvSpPr>
          <p:nvPr>
            <p:ph type="subTitle" idx="1"/>
          </p:nvPr>
        </p:nvSpPr>
        <p:spPr>
          <a:xfrm>
            <a:off x="1524000" y="3429000"/>
            <a:ext cx="9144000" cy="6062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8319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4FD4-131F-29EA-CF95-3F5B4D5E532B}"/>
              </a:ext>
            </a:extLst>
          </p:cNvPr>
          <p:cNvSpPr>
            <a:spLocks noGrp="1"/>
          </p:cNvSpPr>
          <p:nvPr>
            <p:ph type="title"/>
          </p:nvPr>
        </p:nvSpPr>
        <p:spPr>
          <a:xfrm>
            <a:off x="838200" y="1885813"/>
            <a:ext cx="10515600" cy="8275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83316E8-59AE-1E20-37E0-56857BEBD32A}"/>
              </a:ext>
            </a:extLst>
          </p:cNvPr>
          <p:cNvSpPr>
            <a:spLocks noGrp="1"/>
          </p:cNvSpPr>
          <p:nvPr>
            <p:ph sz="half" idx="1"/>
          </p:nvPr>
        </p:nvSpPr>
        <p:spPr>
          <a:xfrm>
            <a:off x="838200" y="2859294"/>
            <a:ext cx="5181600" cy="2746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BE230E-8A43-AF7F-A4FC-C8F5547584CD}"/>
              </a:ext>
            </a:extLst>
          </p:cNvPr>
          <p:cNvSpPr>
            <a:spLocks noGrp="1"/>
          </p:cNvSpPr>
          <p:nvPr>
            <p:ph sz="half" idx="2"/>
          </p:nvPr>
        </p:nvSpPr>
        <p:spPr>
          <a:xfrm>
            <a:off x="6172200" y="2859294"/>
            <a:ext cx="5181600" cy="2746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819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4FD4-131F-29EA-CF95-3F5B4D5E532B}"/>
              </a:ext>
            </a:extLst>
          </p:cNvPr>
          <p:cNvSpPr>
            <a:spLocks noGrp="1"/>
          </p:cNvSpPr>
          <p:nvPr>
            <p:ph type="title"/>
          </p:nvPr>
        </p:nvSpPr>
        <p:spPr>
          <a:xfrm>
            <a:off x="838200" y="1885813"/>
            <a:ext cx="10515600" cy="8275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83316E8-59AE-1E20-37E0-56857BEBD32A}"/>
              </a:ext>
            </a:extLst>
          </p:cNvPr>
          <p:cNvSpPr>
            <a:spLocks noGrp="1"/>
          </p:cNvSpPr>
          <p:nvPr>
            <p:ph sz="half" idx="1"/>
          </p:nvPr>
        </p:nvSpPr>
        <p:spPr>
          <a:xfrm>
            <a:off x="838200" y="2859294"/>
            <a:ext cx="10515600" cy="2746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103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6.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7.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8.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9.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background with black text&#10;&#10;Description automatically generated">
            <a:extLst>
              <a:ext uri="{FF2B5EF4-FFF2-40B4-BE49-F238E27FC236}">
                <a16:creationId xmlns:a16="http://schemas.microsoft.com/office/drawing/2014/main" id="{6B122E7F-AC64-1FD8-93C5-5328705854ED}"/>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8C2310B-7D03-649D-DD48-DAE3C13435C5}"/>
              </a:ext>
            </a:extLst>
          </p:cNvPr>
          <p:cNvSpPr>
            <a:spLocks noGrp="1"/>
          </p:cNvSpPr>
          <p:nvPr>
            <p:ph type="title"/>
          </p:nvPr>
        </p:nvSpPr>
        <p:spPr>
          <a:xfrm>
            <a:off x="838200" y="223368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56390-DB6B-4711-38CC-2FC29C34FFE0}"/>
              </a:ext>
            </a:extLst>
          </p:cNvPr>
          <p:cNvSpPr>
            <a:spLocks noGrp="1"/>
          </p:cNvSpPr>
          <p:nvPr>
            <p:ph type="body" idx="1"/>
          </p:nvPr>
        </p:nvSpPr>
        <p:spPr>
          <a:xfrm>
            <a:off x="838200" y="3465581"/>
            <a:ext cx="10515600" cy="20307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111277"/>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ack text&#10;&#10;Description automatically generated">
            <a:extLst>
              <a:ext uri="{FF2B5EF4-FFF2-40B4-BE49-F238E27FC236}">
                <a16:creationId xmlns:a16="http://schemas.microsoft.com/office/drawing/2014/main" id="{6372B879-099C-FCAD-B085-650258BEFA79}"/>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2B33626-F96F-202E-4A49-C079B5984B53}"/>
              </a:ext>
            </a:extLst>
          </p:cNvPr>
          <p:cNvSpPr>
            <a:spLocks noGrp="1"/>
          </p:cNvSpPr>
          <p:nvPr>
            <p:ph type="title"/>
          </p:nvPr>
        </p:nvSpPr>
        <p:spPr>
          <a:xfrm>
            <a:off x="838200" y="1885813"/>
            <a:ext cx="10515600" cy="10597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4EDCC7-0140-08F1-67E4-9EC347A4B8BE}"/>
              </a:ext>
            </a:extLst>
          </p:cNvPr>
          <p:cNvSpPr>
            <a:spLocks noGrp="1"/>
          </p:cNvSpPr>
          <p:nvPr>
            <p:ph type="body" idx="1"/>
          </p:nvPr>
        </p:nvSpPr>
        <p:spPr>
          <a:xfrm>
            <a:off x="838200" y="3117713"/>
            <a:ext cx="10515600" cy="2140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236096"/>
      </p:ext>
    </p:extLst>
  </p:cSld>
  <p:clrMap bg1="lt1" tx1="dk1" bg2="lt2" tx2="dk2" accent1="accent1" accent2="accent2" accent3="accent3" accent4="accent4" accent5="accent5" accent6="accent6" hlink="hlink" folHlink="folHlink"/>
  <p:sldLayoutIdLst>
    <p:sldLayoutId id="2147483654" r:id="rId1"/>
    <p:sldLayoutId id="2147483657" r:id="rId2"/>
    <p:sldLayoutId id="214748366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ack text&#10;&#10;Description automatically generated">
            <a:extLst>
              <a:ext uri="{FF2B5EF4-FFF2-40B4-BE49-F238E27FC236}">
                <a16:creationId xmlns:a16="http://schemas.microsoft.com/office/drawing/2014/main" id="{B686B349-E848-EBBF-AD71-2BD1DA819E51}"/>
              </a:ext>
            </a:extLst>
          </p:cNvPr>
          <p:cNvPicPr>
            <a:picLocks noChangeAspect="1"/>
          </p:cNvPicPr>
          <p:nvPr userDrawn="1"/>
        </p:nvPicPr>
        <p:blipFill>
          <a:blip r:embed="rId5"/>
          <a:stretch>
            <a:fillRect/>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08F96ED8-F630-BE45-0BAB-19D23E434DB3}"/>
              </a:ext>
            </a:extLst>
          </p:cNvPr>
          <p:cNvSpPr>
            <a:spLocks noGrp="1"/>
          </p:cNvSpPr>
          <p:nvPr>
            <p:ph type="title"/>
          </p:nvPr>
        </p:nvSpPr>
        <p:spPr>
          <a:xfrm>
            <a:off x="838200" y="143751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FC0C1D-3711-FB4E-D9C2-F1F4954483CF}"/>
              </a:ext>
            </a:extLst>
          </p:cNvPr>
          <p:cNvSpPr>
            <a:spLocks noGrp="1"/>
          </p:cNvSpPr>
          <p:nvPr>
            <p:ph type="body" idx="1"/>
          </p:nvPr>
        </p:nvSpPr>
        <p:spPr>
          <a:xfrm>
            <a:off x="838200" y="2927832"/>
            <a:ext cx="10515600" cy="19512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3779325"/>
      </p:ext>
    </p:extLst>
  </p:cSld>
  <p:clrMap bg1="lt1" tx1="dk1" bg2="lt2" tx2="dk2" accent1="accent1" accent2="accent2" accent3="accent3" accent4="accent4" accent5="accent5" accent6="accent6" hlink="hlink" folHlink="folHlink"/>
  <p:sldLayoutIdLst>
    <p:sldLayoutId id="2147483659" r:id="rId1"/>
    <p:sldLayoutId id="2147483662"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 logo&#10;&#10;Description automatically generated">
            <a:extLst>
              <a:ext uri="{FF2B5EF4-FFF2-40B4-BE49-F238E27FC236}">
                <a16:creationId xmlns:a16="http://schemas.microsoft.com/office/drawing/2014/main" id="{F40034CA-199E-DFB1-488B-DCBC69CC82BC}"/>
              </a:ext>
            </a:extLst>
          </p:cNvPr>
          <p:cNvPicPr>
            <a:picLocks noChangeAspect="1"/>
          </p:cNvPicPr>
          <p:nvPr userDrawn="1"/>
        </p:nvPicPr>
        <p:blipFill>
          <a:blip r:embed="rId5"/>
          <a:stretch>
            <a:fillRect/>
          </a:stretch>
        </p:blipFill>
        <p:spPr>
          <a:xfrm>
            <a:off x="0" y="9939"/>
            <a:ext cx="12192000" cy="6858000"/>
          </a:xfrm>
          <a:prstGeom prst="rect">
            <a:avLst/>
          </a:prstGeom>
        </p:spPr>
      </p:pic>
      <p:sp>
        <p:nvSpPr>
          <p:cNvPr id="2" name="Title Placeholder 1">
            <a:extLst>
              <a:ext uri="{FF2B5EF4-FFF2-40B4-BE49-F238E27FC236}">
                <a16:creationId xmlns:a16="http://schemas.microsoft.com/office/drawing/2014/main" id="{5929AB5D-0FC3-9341-D1F3-00F2E844C620}"/>
              </a:ext>
            </a:extLst>
          </p:cNvPr>
          <p:cNvSpPr>
            <a:spLocks noGrp="1"/>
          </p:cNvSpPr>
          <p:nvPr>
            <p:ph type="title"/>
          </p:nvPr>
        </p:nvSpPr>
        <p:spPr>
          <a:xfrm>
            <a:off x="838200" y="128946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CAACAC-7F8A-618C-BD57-62D83B020599}"/>
              </a:ext>
            </a:extLst>
          </p:cNvPr>
          <p:cNvSpPr>
            <a:spLocks noGrp="1"/>
          </p:cNvSpPr>
          <p:nvPr>
            <p:ph type="body" idx="1"/>
          </p:nvPr>
        </p:nvSpPr>
        <p:spPr>
          <a:xfrm>
            <a:off x="838200" y="2749964"/>
            <a:ext cx="10515600" cy="21997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197850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background with black text&#10;&#10;Description automatically generated">
            <a:extLst>
              <a:ext uri="{FF2B5EF4-FFF2-40B4-BE49-F238E27FC236}">
                <a16:creationId xmlns:a16="http://schemas.microsoft.com/office/drawing/2014/main" id="{695A0FDC-7F2C-8471-E776-EA2E83A2437C}"/>
              </a:ext>
            </a:extLst>
          </p:cNvPr>
          <p:cNvPicPr>
            <a:picLocks noChangeAspect="1"/>
          </p:cNvPicPr>
          <p:nvPr userDrawn="1"/>
        </p:nvPicPr>
        <p:blipFill>
          <a:blip r:embed="rId5"/>
          <a:stretch>
            <a:fillRect/>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97A860F2-83CE-FF52-9B29-047018E2C44A}"/>
              </a:ext>
            </a:extLst>
          </p:cNvPr>
          <p:cNvSpPr>
            <a:spLocks noGrp="1"/>
          </p:cNvSpPr>
          <p:nvPr>
            <p:ph type="title"/>
          </p:nvPr>
        </p:nvSpPr>
        <p:spPr>
          <a:xfrm>
            <a:off x="838200" y="1299403"/>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F60378-7CF1-BAB5-1D67-A42A1ADBC775}"/>
              </a:ext>
            </a:extLst>
          </p:cNvPr>
          <p:cNvSpPr>
            <a:spLocks noGrp="1"/>
          </p:cNvSpPr>
          <p:nvPr>
            <p:ph type="body" idx="1"/>
          </p:nvPr>
        </p:nvSpPr>
        <p:spPr>
          <a:xfrm>
            <a:off x="838200" y="2624965"/>
            <a:ext cx="10515600" cy="24241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66716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 logo&#10;&#10;Description automatically generated">
            <a:extLst>
              <a:ext uri="{FF2B5EF4-FFF2-40B4-BE49-F238E27FC236}">
                <a16:creationId xmlns:a16="http://schemas.microsoft.com/office/drawing/2014/main" id="{B7492AEF-A9B9-5BE2-165D-38E20A654D28}"/>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EC383A4-AC7C-874D-6A24-AC1C4E9F1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601800-F158-229F-07F9-83DDCA571A03}"/>
              </a:ext>
            </a:extLst>
          </p:cNvPr>
          <p:cNvSpPr>
            <a:spLocks noGrp="1"/>
          </p:cNvSpPr>
          <p:nvPr>
            <p:ph type="body" idx="1"/>
          </p:nvPr>
        </p:nvSpPr>
        <p:spPr>
          <a:xfrm>
            <a:off x="838200" y="1835564"/>
            <a:ext cx="10515600" cy="21102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8083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background with black text&#10;&#10;Description automatically generated">
            <a:extLst>
              <a:ext uri="{FF2B5EF4-FFF2-40B4-BE49-F238E27FC236}">
                <a16:creationId xmlns:a16="http://schemas.microsoft.com/office/drawing/2014/main" id="{6E939F9A-46DA-1744-10D8-7E81338E2FF9}"/>
              </a:ext>
            </a:extLst>
          </p:cNvPr>
          <p:cNvPicPr>
            <a:picLocks noChangeAspect="1"/>
          </p:cNvPicPr>
          <p:nvPr userDrawn="1"/>
        </p:nvPicPr>
        <p:blipFill>
          <a:blip r:embed="rId5"/>
          <a:stretch>
            <a:fillRect/>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244F41A6-49B7-111E-3E41-4446062FA3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C1CD56-3C79-7D02-8733-D8BADE79DEDD}"/>
              </a:ext>
            </a:extLst>
          </p:cNvPr>
          <p:cNvSpPr>
            <a:spLocks noGrp="1"/>
          </p:cNvSpPr>
          <p:nvPr>
            <p:ph type="body" idx="1"/>
          </p:nvPr>
        </p:nvSpPr>
        <p:spPr>
          <a:xfrm>
            <a:off x="838200" y="1825625"/>
            <a:ext cx="10515600" cy="29564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4008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background with black and red text&#10;&#10;Description automatically generated">
            <a:extLst>
              <a:ext uri="{FF2B5EF4-FFF2-40B4-BE49-F238E27FC236}">
                <a16:creationId xmlns:a16="http://schemas.microsoft.com/office/drawing/2014/main" id="{E3032204-CE19-79B8-B067-C8B49EE9EC05}"/>
              </a:ext>
            </a:extLst>
          </p:cNvPr>
          <p:cNvPicPr>
            <a:picLocks noChangeAspect="1"/>
          </p:cNvPicPr>
          <p:nvPr userDrawn="1"/>
        </p:nvPicPr>
        <p:blipFill>
          <a:blip r:embed="rId5"/>
          <a:stretch>
            <a:fillRect/>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F3C4A32B-6BFB-46C3-3A2A-5E2B8AC8FF44}"/>
              </a:ext>
            </a:extLst>
          </p:cNvPr>
          <p:cNvSpPr>
            <a:spLocks noGrp="1"/>
          </p:cNvSpPr>
          <p:nvPr>
            <p:ph type="title"/>
          </p:nvPr>
        </p:nvSpPr>
        <p:spPr>
          <a:xfrm>
            <a:off x="838200" y="190972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EC2FC-90A7-9412-2A78-242F0B8569D1}"/>
              </a:ext>
            </a:extLst>
          </p:cNvPr>
          <p:cNvSpPr>
            <a:spLocks noGrp="1"/>
          </p:cNvSpPr>
          <p:nvPr>
            <p:ph type="body" idx="1"/>
          </p:nvPr>
        </p:nvSpPr>
        <p:spPr>
          <a:xfrm>
            <a:off x="838200" y="3370220"/>
            <a:ext cx="10515600" cy="19555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3556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background with black dots&#10;&#10;Description automatically generated">
            <a:extLst>
              <a:ext uri="{FF2B5EF4-FFF2-40B4-BE49-F238E27FC236}">
                <a16:creationId xmlns:a16="http://schemas.microsoft.com/office/drawing/2014/main" id="{11C02FB5-7896-CE2D-25E3-9E1C5183BC07}"/>
              </a:ext>
            </a:extLst>
          </p:cNvPr>
          <p:cNvPicPr>
            <a:picLocks noChangeAspect="1"/>
          </p:cNvPicPr>
          <p:nvPr userDrawn="1"/>
        </p:nvPicPr>
        <p:blipFill>
          <a:blip r:embed="rId5"/>
          <a:stretch>
            <a:fillRect/>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D237665E-52D5-5249-EE0E-641C086141AE}"/>
              </a:ext>
            </a:extLst>
          </p:cNvPr>
          <p:cNvSpPr>
            <a:spLocks noGrp="1"/>
          </p:cNvSpPr>
          <p:nvPr>
            <p:ph type="title"/>
          </p:nvPr>
        </p:nvSpPr>
        <p:spPr>
          <a:xfrm>
            <a:off x="838200" y="1435893"/>
            <a:ext cx="10515600" cy="7794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05054B-8C60-6524-588D-8DDB6EE76097}"/>
              </a:ext>
            </a:extLst>
          </p:cNvPr>
          <p:cNvSpPr>
            <a:spLocks noGrp="1"/>
          </p:cNvSpPr>
          <p:nvPr>
            <p:ph type="body" idx="1"/>
          </p:nvPr>
        </p:nvSpPr>
        <p:spPr>
          <a:xfrm>
            <a:off x="838200" y="2372497"/>
            <a:ext cx="10515600" cy="2298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0566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umaryland.edu/arts/featured-theater-events/hippodrome/" TargetMode="External"/><Relationship Id="rId2" Type="http://schemas.openxmlformats.org/officeDocument/2006/relationships/hyperlink" Target="https://elm.umaryland.edu/announcements/2023/OneCard-Now-Provides-Students-and-Staff-Discounts-at-Lexington-Market.php"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archive.org/details/de-cabo-a-rabo-1930-soup-to-nuts-legendado" TargetMode="External"/><Relationship Id="rId2" Type="http://schemas.openxmlformats.org/officeDocument/2006/relationships/image" Target="../media/image29.jp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lucidmanager.org/management/functional-silos/" TargetMode="External"/><Relationship Id="rId7" Type="http://schemas.openxmlformats.org/officeDocument/2006/relationships/diagramColors" Target="../diagrams/colors4.xml"/><Relationship Id="rId2"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hyperlink" Target="https://content.iriss.org.uk/writing-analysis-social-care/what-do-we-mean-analysis/" TargetMode="Externa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overwatch.gamepedia.com/WIP"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hyperlink" Target="mailto:mas-help@umaryland.edu" TargetMode="Externa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hyperlink" Target="mailto:dl-bf-cmas@umaryland.edu" TargetMode="Externa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2.xml.rels><?xml version="1.0" encoding="UTF-8" standalone="yes"?>
<Relationships xmlns="http://schemas.openxmlformats.org/package/2006/relationships"><Relationship Id="rId3" Type="http://schemas.openxmlformats.org/officeDocument/2006/relationships/hyperlink" Target="mailto:cway@umaryland.edu"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7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ctrTitle"/>
          </p:nvPr>
        </p:nvSpPr>
        <p:spPr/>
        <p:txBody>
          <a:bodyPr>
            <a:normAutofit fontScale="90000"/>
          </a:bodyPr>
          <a:lstStyle/>
          <a:p>
            <a:r>
              <a:rPr lang="en-US" dirty="0"/>
              <a:t>Finance &amp; Auxiliary Services Town Hall</a:t>
            </a:r>
          </a:p>
        </p:txBody>
      </p:sp>
      <p:sp>
        <p:nvSpPr>
          <p:cNvPr id="3" name="Subtitle 2">
            <a:extLst>
              <a:ext uri="{FF2B5EF4-FFF2-40B4-BE49-F238E27FC236}">
                <a16:creationId xmlns:a16="http://schemas.microsoft.com/office/drawing/2014/main" id="{135160D8-EAEB-D0BA-43A4-85E9CC5F0A62}"/>
              </a:ext>
            </a:extLst>
          </p:cNvPr>
          <p:cNvSpPr>
            <a:spLocks noGrp="1"/>
          </p:cNvSpPr>
          <p:nvPr>
            <p:ph type="subTitle" idx="1"/>
          </p:nvPr>
        </p:nvSpPr>
        <p:spPr/>
        <p:txBody>
          <a:bodyPr/>
          <a:lstStyle/>
          <a:p>
            <a:r>
              <a:rPr lang="en-US" dirty="0"/>
              <a:t>10/3/23</a:t>
            </a:r>
          </a:p>
        </p:txBody>
      </p:sp>
    </p:spTree>
    <p:extLst>
      <p:ext uri="{BB962C8B-B14F-4D97-AF65-F5344CB8AC3E}">
        <p14:creationId xmlns:p14="http://schemas.microsoft.com/office/powerpoint/2010/main" val="285534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C689-B2C6-F688-E459-72BEFF267BB9}"/>
              </a:ext>
            </a:extLst>
          </p:cNvPr>
          <p:cNvSpPr>
            <a:spLocks noGrp="1"/>
          </p:cNvSpPr>
          <p:nvPr>
            <p:ph type="title"/>
          </p:nvPr>
        </p:nvSpPr>
        <p:spPr>
          <a:xfrm>
            <a:off x="764627" y="1139090"/>
            <a:ext cx="10515600" cy="1325563"/>
          </a:xfrm>
        </p:spPr>
        <p:txBody>
          <a:bodyPr/>
          <a:lstStyle/>
          <a:p>
            <a:pPr algn="ctr"/>
            <a:r>
              <a:rPr lang="en-US" b="1" dirty="0"/>
              <a:t>Accomplishments (July 2022 – current)</a:t>
            </a:r>
          </a:p>
        </p:txBody>
      </p:sp>
      <p:sp>
        <p:nvSpPr>
          <p:cNvPr id="4" name="Content Placeholder 3">
            <a:extLst>
              <a:ext uri="{FF2B5EF4-FFF2-40B4-BE49-F238E27FC236}">
                <a16:creationId xmlns:a16="http://schemas.microsoft.com/office/drawing/2014/main" id="{C2C25660-FAC5-07B6-BDE1-BF97D2B6F837}"/>
              </a:ext>
            </a:extLst>
          </p:cNvPr>
          <p:cNvSpPr txBox="1">
            <a:spLocks noGrp="1"/>
          </p:cNvSpPr>
          <p:nvPr>
            <p:ph idx="1"/>
          </p:nvPr>
        </p:nvSpPr>
        <p:spPr>
          <a:xfrm>
            <a:off x="911773" y="2136011"/>
            <a:ext cx="10515600" cy="4940840"/>
          </a:xfrm>
          <a:prstGeom prst="rect">
            <a:avLst/>
          </a:prstGeom>
          <a:noFill/>
          <a:ln>
            <a:noFill/>
          </a:ln>
        </p:spPr>
        <p:txBody>
          <a:bodyPr wrap="square" rtlCol="0">
            <a:spAutoFit/>
          </a:bodyPr>
          <a:lstStyle/>
          <a:p>
            <a:pPr marL="0" indent="0">
              <a:buNone/>
            </a:pPr>
            <a:r>
              <a:rPr lang="en-US" sz="2400" dirty="0"/>
              <a:t>Operational or Process Achievements:</a:t>
            </a:r>
          </a:p>
          <a:p>
            <a:pPr marL="0" indent="0">
              <a:buNone/>
            </a:pPr>
            <a:endParaRPr lang="en-US" sz="2400" dirty="0"/>
          </a:p>
          <a:p>
            <a:pPr marL="285750" indent="-285750"/>
            <a:r>
              <a:rPr lang="en-US" sz="2000" dirty="0"/>
              <a:t>General Accounting automated processes / reconciliations and  deployed end-user self service tools</a:t>
            </a:r>
            <a:endParaRPr lang="en-US" sz="2000" dirty="0">
              <a:solidFill>
                <a:srgbClr val="FF0000"/>
              </a:solidFill>
            </a:endParaRPr>
          </a:p>
          <a:p>
            <a:pPr marL="285750" indent="-285750">
              <a:buFont typeface="Arial" panose="020B0604020202020204" pitchFamily="34" charset="0"/>
              <a:buChar char="•"/>
            </a:pPr>
            <a:r>
              <a:rPr lang="en-US" sz="2000" dirty="0"/>
              <a:t>Financial Reporting implemented GASB 96 which requires reporting for subscription-based information technology arrangements.  This involved discovery, establishing process for record-keeping, and reporting</a:t>
            </a:r>
          </a:p>
          <a:p>
            <a:pPr marL="342900" indent="-342900">
              <a:buFont typeface="Arial" panose="020B0604020202020204" pitchFamily="34" charset="0"/>
              <a:buChar char="•"/>
            </a:pPr>
            <a:r>
              <a:rPr lang="en-US" sz="2000" dirty="0"/>
              <a:t>Implemented multi-year PO functionality to enhance encumbrance reporting and financial planning</a:t>
            </a:r>
          </a:p>
          <a:p>
            <a:pPr marL="342900" indent="-342900">
              <a:buFont typeface="Arial" panose="020B0604020202020204" pitchFamily="34" charset="0"/>
              <a:buChar char="•"/>
            </a:pPr>
            <a:r>
              <a:rPr lang="en-US" sz="2000" dirty="0"/>
              <a:t>Increased reporting capabilities to more easily identify MBE firm at prime award</a:t>
            </a:r>
          </a:p>
          <a:p>
            <a:pPr marL="342900" indent="-342900"/>
            <a:r>
              <a:rPr lang="en-US" sz="2000" dirty="0"/>
              <a:t>SPAC collections/receivables &gt;60 days decreased from $33.2M (07/08/22) to $18.8M (09/18/23)</a:t>
            </a:r>
          </a:p>
          <a:p>
            <a:pPr marL="342900" indent="-342900">
              <a:buFont typeface="Arial" panose="020B0604020202020204" pitchFamily="34" charset="0"/>
              <a:buChar char="•"/>
            </a:pPr>
            <a:endParaRPr lang="en-US" sz="2000" dirty="0">
              <a:solidFill>
                <a:srgbClr val="FF0000"/>
              </a:solidFill>
            </a:endParaRPr>
          </a:p>
          <a:p>
            <a:endParaRPr lang="en-US" dirty="0"/>
          </a:p>
        </p:txBody>
      </p:sp>
    </p:spTree>
    <p:extLst>
      <p:ext uri="{BB962C8B-B14F-4D97-AF65-F5344CB8AC3E}">
        <p14:creationId xmlns:p14="http://schemas.microsoft.com/office/powerpoint/2010/main" val="2370700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5013-7FF1-748E-7B09-C06412FA5CBD}"/>
              </a:ext>
            </a:extLst>
          </p:cNvPr>
          <p:cNvSpPr>
            <a:spLocks noGrp="1"/>
          </p:cNvSpPr>
          <p:nvPr>
            <p:ph type="title"/>
          </p:nvPr>
        </p:nvSpPr>
        <p:spPr>
          <a:xfrm>
            <a:off x="743607" y="1382345"/>
            <a:ext cx="10515600" cy="1325563"/>
          </a:xfrm>
        </p:spPr>
        <p:txBody>
          <a:bodyPr/>
          <a:lstStyle/>
          <a:p>
            <a:pPr algn="ctr"/>
            <a:r>
              <a:rPr lang="en-US" b="1" dirty="0"/>
              <a:t>Accomplishments (July 2022 – current)</a:t>
            </a:r>
          </a:p>
        </p:txBody>
      </p:sp>
      <p:sp>
        <p:nvSpPr>
          <p:cNvPr id="4" name="TextBox 3">
            <a:extLst>
              <a:ext uri="{FF2B5EF4-FFF2-40B4-BE49-F238E27FC236}">
                <a16:creationId xmlns:a16="http://schemas.microsoft.com/office/drawing/2014/main" id="{8CDA657D-A349-520D-0000-C9BE8044124F}"/>
              </a:ext>
            </a:extLst>
          </p:cNvPr>
          <p:cNvSpPr txBox="1"/>
          <p:nvPr/>
        </p:nvSpPr>
        <p:spPr>
          <a:xfrm>
            <a:off x="1016876" y="2387941"/>
            <a:ext cx="10981189" cy="3370153"/>
          </a:xfrm>
          <a:prstGeom prst="rect">
            <a:avLst/>
          </a:prstGeom>
          <a:noFill/>
          <a:ln>
            <a:noFill/>
          </a:ln>
        </p:spPr>
        <p:txBody>
          <a:bodyPr wrap="square" rtlCol="0">
            <a:spAutoFit/>
          </a:bodyPr>
          <a:lstStyle/>
          <a:p>
            <a:endParaRPr lang="en-US" dirty="0"/>
          </a:p>
          <a:p>
            <a:r>
              <a:rPr lang="en-US" dirty="0"/>
              <a:t>New Policies:</a:t>
            </a:r>
          </a:p>
          <a:p>
            <a:endParaRPr lang="en-US" dirty="0"/>
          </a:p>
          <a:p>
            <a:pPr marL="342900" indent="-342900">
              <a:lnSpc>
                <a:spcPct val="150000"/>
              </a:lnSpc>
              <a:buFont typeface="Arial" panose="020B0604020202020204" pitchFamily="34" charset="0"/>
              <a:buChar char="•"/>
            </a:pPr>
            <a:r>
              <a:rPr lang="en-US" dirty="0"/>
              <a:t>Business Travel Policy</a:t>
            </a:r>
          </a:p>
          <a:p>
            <a:pPr marL="342900" indent="-342900">
              <a:lnSpc>
                <a:spcPct val="150000"/>
              </a:lnSpc>
              <a:buFont typeface="Arial" panose="020B0604020202020204" pitchFamily="34" charset="0"/>
              <a:buChar char="•"/>
            </a:pPr>
            <a:r>
              <a:rPr lang="en-US" dirty="0"/>
              <a:t>EV Charging Station Policy</a:t>
            </a:r>
          </a:p>
          <a:p>
            <a:pPr marL="342900" indent="-342900">
              <a:lnSpc>
                <a:spcPct val="150000"/>
              </a:lnSpc>
              <a:buFont typeface="Arial" panose="020B0604020202020204" pitchFamily="34" charset="0"/>
              <a:buChar char="•"/>
            </a:pPr>
            <a:r>
              <a:rPr lang="en-US" dirty="0"/>
              <a:t>Sponsored Project Accounting &amp; Compliance Policies </a:t>
            </a:r>
          </a:p>
          <a:p>
            <a:pPr marL="800100" lvl="1" indent="-342900">
              <a:lnSpc>
                <a:spcPct val="150000"/>
              </a:lnSpc>
              <a:buFont typeface="Arial" panose="020B0604020202020204" pitchFamily="34" charset="0"/>
              <a:buChar char="•"/>
            </a:pPr>
            <a:r>
              <a:rPr lang="en-US" dirty="0"/>
              <a:t>Two approved w/ additional 4 in review cycle</a:t>
            </a:r>
          </a:p>
          <a:p>
            <a:pPr>
              <a:lnSpc>
                <a:spcPct val="150000"/>
              </a:lnSpc>
            </a:pPr>
            <a:endParaRPr lang="en-US" sz="2200" dirty="0"/>
          </a:p>
          <a:p>
            <a:endParaRPr lang="en-US" dirty="0"/>
          </a:p>
        </p:txBody>
      </p:sp>
    </p:spTree>
    <p:extLst>
      <p:ext uri="{BB962C8B-B14F-4D97-AF65-F5344CB8AC3E}">
        <p14:creationId xmlns:p14="http://schemas.microsoft.com/office/powerpoint/2010/main" val="3617360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731818"/>
            <a:ext cx="10515600" cy="775855"/>
          </a:xfrm>
        </p:spPr>
        <p:txBody>
          <a:bodyPr>
            <a:normAutofit/>
          </a:bodyPr>
          <a:lstStyle/>
          <a:p>
            <a:r>
              <a:rPr lang="en-US" dirty="0"/>
              <a:t>Strategic Plan Update</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838200" y="2723021"/>
            <a:ext cx="10515600" cy="3054325"/>
          </a:xfrm>
        </p:spPr>
        <p:txBody>
          <a:bodyPr>
            <a:normAutofit/>
          </a:bodyPr>
          <a:lstStyle/>
          <a:p>
            <a:pPr algn="l"/>
            <a:r>
              <a:rPr lang="en-US" dirty="0"/>
              <a:t>UMB has  302 goals</a:t>
            </a:r>
          </a:p>
          <a:p>
            <a:pPr lvl="1"/>
            <a:r>
              <a:rPr lang="en-US" dirty="0"/>
              <a:t>A&amp;F has 57 goals</a:t>
            </a:r>
          </a:p>
          <a:p>
            <a:pPr lvl="1"/>
            <a:r>
              <a:rPr lang="en-US" dirty="0"/>
              <a:t>Finance and Auxiliary Services has 17 goals</a:t>
            </a:r>
          </a:p>
          <a:p>
            <a:pPr algn="l"/>
            <a:r>
              <a:rPr lang="en-US" dirty="0"/>
              <a:t>Progress is tracked semi-annually by UMB</a:t>
            </a:r>
          </a:p>
          <a:p>
            <a:pPr algn="l"/>
            <a:r>
              <a:rPr lang="en-US" dirty="0"/>
              <a:t>Internally we status quarterly</a:t>
            </a:r>
          </a:p>
          <a:p>
            <a:pPr algn="l"/>
            <a:r>
              <a:rPr lang="en-US" dirty="0"/>
              <a:t>More to come</a:t>
            </a:r>
          </a:p>
        </p:txBody>
      </p:sp>
    </p:spTree>
    <p:extLst>
      <p:ext uri="{BB962C8B-B14F-4D97-AF65-F5344CB8AC3E}">
        <p14:creationId xmlns:p14="http://schemas.microsoft.com/office/powerpoint/2010/main" val="175254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731818"/>
            <a:ext cx="10515600" cy="775855"/>
          </a:xfrm>
        </p:spPr>
        <p:txBody>
          <a:bodyPr>
            <a:normAutofit/>
          </a:bodyPr>
          <a:lstStyle/>
          <a:p>
            <a:r>
              <a:rPr lang="en-US" dirty="0"/>
              <a:t>Staff Experience  Survey</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838200" y="2723021"/>
            <a:ext cx="10515600" cy="3054325"/>
          </a:xfrm>
        </p:spPr>
        <p:txBody>
          <a:bodyPr>
            <a:normAutofit fontScale="77500" lnSpcReduction="20000"/>
          </a:bodyPr>
          <a:lstStyle/>
          <a:p>
            <a:pPr algn="l"/>
            <a:r>
              <a:rPr lang="en-US" dirty="0"/>
              <a:t>Completed in 2022</a:t>
            </a:r>
          </a:p>
          <a:p>
            <a:pPr algn="l"/>
            <a:r>
              <a:rPr lang="en-US" dirty="0"/>
              <a:t>Reports issued for Departments w/ &gt; 10 staff</a:t>
            </a:r>
          </a:p>
          <a:p>
            <a:pPr algn="l"/>
            <a:r>
              <a:rPr lang="en-US" dirty="0"/>
              <a:t>Only CASS and CMAS did not receive a report</a:t>
            </a:r>
          </a:p>
          <a:p>
            <a:pPr algn="l"/>
            <a:r>
              <a:rPr lang="en-US" dirty="0"/>
              <a:t>All are included in the Finance &amp; Auxiliary Services Report</a:t>
            </a:r>
          </a:p>
          <a:p>
            <a:pPr lvl="1"/>
            <a:r>
              <a:rPr lang="en-US" dirty="0"/>
              <a:t>Except SPAC which was not consolidated under F&amp;AS</a:t>
            </a:r>
          </a:p>
          <a:p>
            <a:pPr algn="l"/>
            <a:r>
              <a:rPr lang="en-US" dirty="0"/>
              <a:t>You should/will have access to reports for your department </a:t>
            </a:r>
          </a:p>
          <a:p>
            <a:pPr lvl="1"/>
            <a:r>
              <a:rPr lang="en-US" dirty="0"/>
              <a:t>Waiting on HR to provide SSAS EDI report</a:t>
            </a:r>
          </a:p>
          <a:p>
            <a:pPr lvl="1"/>
            <a:r>
              <a:rPr lang="en-US" dirty="0"/>
              <a:t>Finance &amp; Auxiliary Services report will be posted on website</a:t>
            </a:r>
          </a:p>
          <a:p>
            <a:pPr algn="l"/>
            <a:r>
              <a:rPr lang="en-US" dirty="0"/>
              <a:t>Each department has identified actions plans</a:t>
            </a:r>
          </a:p>
        </p:txBody>
      </p:sp>
    </p:spTree>
    <p:extLst>
      <p:ext uri="{BB962C8B-B14F-4D97-AF65-F5344CB8AC3E}">
        <p14:creationId xmlns:p14="http://schemas.microsoft.com/office/powerpoint/2010/main" val="1239726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F5CA-6CDA-567B-28DC-3DBD50928FEC}"/>
              </a:ext>
            </a:extLst>
          </p:cNvPr>
          <p:cNvSpPr>
            <a:spLocks noGrp="1"/>
          </p:cNvSpPr>
          <p:nvPr>
            <p:ph type="title"/>
          </p:nvPr>
        </p:nvSpPr>
        <p:spPr>
          <a:xfrm>
            <a:off x="1647497" y="608321"/>
            <a:ext cx="6949965" cy="728180"/>
          </a:xfrm>
        </p:spPr>
        <p:txBody>
          <a:bodyPr>
            <a:normAutofit fontScale="90000"/>
          </a:bodyPr>
          <a:lstStyle/>
          <a:p>
            <a:pPr algn="ctr"/>
            <a:r>
              <a:rPr lang="en-US" dirty="0"/>
              <a:t>Staff Experience Survey </a:t>
            </a:r>
            <a:br>
              <a:rPr lang="en-US" dirty="0"/>
            </a:br>
            <a:r>
              <a:rPr lang="en-US" dirty="0"/>
              <a:t>Participation Summary</a:t>
            </a:r>
          </a:p>
        </p:txBody>
      </p:sp>
      <p:pic>
        <p:nvPicPr>
          <p:cNvPr id="4" name="Picture 3">
            <a:extLst>
              <a:ext uri="{FF2B5EF4-FFF2-40B4-BE49-F238E27FC236}">
                <a16:creationId xmlns:a16="http://schemas.microsoft.com/office/drawing/2014/main" id="{F5127527-E937-6DC3-9D48-CE294C3D611B}"/>
              </a:ext>
            </a:extLst>
          </p:cNvPr>
          <p:cNvPicPr>
            <a:picLocks noChangeAspect="1"/>
          </p:cNvPicPr>
          <p:nvPr/>
        </p:nvPicPr>
        <p:blipFill>
          <a:blip r:embed="rId2"/>
          <a:stretch>
            <a:fillRect/>
          </a:stretch>
        </p:blipFill>
        <p:spPr>
          <a:xfrm>
            <a:off x="1797269" y="1670171"/>
            <a:ext cx="7147035" cy="4579508"/>
          </a:xfrm>
          <a:prstGeom prst="rect">
            <a:avLst/>
          </a:prstGeom>
        </p:spPr>
      </p:pic>
      <p:sp>
        <p:nvSpPr>
          <p:cNvPr id="5" name="TextBox 4">
            <a:extLst>
              <a:ext uri="{FF2B5EF4-FFF2-40B4-BE49-F238E27FC236}">
                <a16:creationId xmlns:a16="http://schemas.microsoft.com/office/drawing/2014/main" id="{BB9A0A8B-7AC9-87E5-6611-67BF41584C08}"/>
              </a:ext>
            </a:extLst>
          </p:cNvPr>
          <p:cNvSpPr txBox="1"/>
          <p:nvPr/>
        </p:nvSpPr>
        <p:spPr>
          <a:xfrm>
            <a:off x="9159765" y="3959925"/>
            <a:ext cx="2469931" cy="646331"/>
          </a:xfrm>
          <a:prstGeom prst="rect">
            <a:avLst/>
          </a:prstGeom>
          <a:noFill/>
        </p:spPr>
        <p:txBody>
          <a:bodyPr wrap="square" rtlCol="0">
            <a:spAutoFit/>
          </a:bodyPr>
          <a:lstStyle/>
          <a:p>
            <a:r>
              <a:rPr lang="en-US" dirty="0"/>
              <a:t>SPAC was not included in F&amp;AS report</a:t>
            </a:r>
          </a:p>
        </p:txBody>
      </p:sp>
    </p:spTree>
    <p:extLst>
      <p:ext uri="{BB962C8B-B14F-4D97-AF65-F5344CB8AC3E}">
        <p14:creationId xmlns:p14="http://schemas.microsoft.com/office/powerpoint/2010/main" val="1169989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F5CA-6CDA-567B-28DC-3DBD50928FEC}"/>
              </a:ext>
            </a:extLst>
          </p:cNvPr>
          <p:cNvSpPr>
            <a:spLocks noGrp="1"/>
          </p:cNvSpPr>
          <p:nvPr>
            <p:ph type="title"/>
          </p:nvPr>
        </p:nvSpPr>
        <p:spPr>
          <a:xfrm>
            <a:off x="1647497" y="608321"/>
            <a:ext cx="6949965" cy="728180"/>
          </a:xfrm>
        </p:spPr>
        <p:txBody>
          <a:bodyPr>
            <a:normAutofit fontScale="90000"/>
          </a:bodyPr>
          <a:lstStyle/>
          <a:p>
            <a:pPr algn="ctr"/>
            <a:r>
              <a:rPr lang="en-US" dirty="0"/>
              <a:t>Staff Experience Survey </a:t>
            </a:r>
            <a:br>
              <a:rPr lang="en-US" dirty="0"/>
            </a:br>
            <a:r>
              <a:rPr lang="en-US" dirty="0"/>
              <a:t>Participation</a:t>
            </a:r>
            <a:br>
              <a:rPr lang="en-US" dirty="0"/>
            </a:br>
            <a:r>
              <a:rPr lang="en-US" dirty="0"/>
              <a:t>EDI Response  Summary</a:t>
            </a:r>
          </a:p>
        </p:txBody>
      </p:sp>
      <p:pic>
        <p:nvPicPr>
          <p:cNvPr id="6" name="Picture 5">
            <a:extLst>
              <a:ext uri="{FF2B5EF4-FFF2-40B4-BE49-F238E27FC236}">
                <a16:creationId xmlns:a16="http://schemas.microsoft.com/office/drawing/2014/main" id="{B5E40A90-07D6-05F2-25E2-EAA700B8DEA6}"/>
              </a:ext>
            </a:extLst>
          </p:cNvPr>
          <p:cNvPicPr>
            <a:picLocks noChangeAspect="1"/>
          </p:cNvPicPr>
          <p:nvPr/>
        </p:nvPicPr>
        <p:blipFill>
          <a:blip r:embed="rId2"/>
          <a:stretch>
            <a:fillRect/>
          </a:stretch>
        </p:blipFill>
        <p:spPr>
          <a:xfrm>
            <a:off x="798787" y="2144108"/>
            <a:ext cx="10889745" cy="3324720"/>
          </a:xfrm>
          <a:prstGeom prst="rect">
            <a:avLst/>
          </a:prstGeom>
        </p:spPr>
      </p:pic>
    </p:spTree>
    <p:extLst>
      <p:ext uri="{BB962C8B-B14F-4D97-AF65-F5344CB8AC3E}">
        <p14:creationId xmlns:p14="http://schemas.microsoft.com/office/powerpoint/2010/main" val="800121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DD48-69E0-249A-6819-EBCD0D2A6354}"/>
              </a:ext>
            </a:extLst>
          </p:cNvPr>
          <p:cNvSpPr>
            <a:spLocks noGrp="1"/>
          </p:cNvSpPr>
          <p:nvPr>
            <p:ph type="title"/>
          </p:nvPr>
        </p:nvSpPr>
        <p:spPr>
          <a:xfrm>
            <a:off x="922283" y="774568"/>
            <a:ext cx="10515600" cy="728180"/>
          </a:xfrm>
        </p:spPr>
        <p:txBody>
          <a:bodyPr/>
          <a:lstStyle/>
          <a:p>
            <a:r>
              <a:rPr lang="en-US" dirty="0"/>
              <a:t>EDI Takeaways from Survey</a:t>
            </a:r>
          </a:p>
        </p:txBody>
      </p:sp>
      <p:sp>
        <p:nvSpPr>
          <p:cNvPr id="3" name="Content Placeholder 2">
            <a:extLst>
              <a:ext uri="{FF2B5EF4-FFF2-40B4-BE49-F238E27FC236}">
                <a16:creationId xmlns:a16="http://schemas.microsoft.com/office/drawing/2014/main" id="{9439CD68-4005-7EB8-A8BF-363D61874D43}"/>
              </a:ext>
            </a:extLst>
          </p:cNvPr>
          <p:cNvSpPr>
            <a:spLocks noGrp="1"/>
          </p:cNvSpPr>
          <p:nvPr>
            <p:ph sz="half" idx="1"/>
          </p:nvPr>
        </p:nvSpPr>
        <p:spPr>
          <a:xfrm>
            <a:off x="754117" y="1607968"/>
            <a:ext cx="10515600" cy="4351397"/>
          </a:xfrm>
        </p:spPr>
        <p:txBody>
          <a:bodyPr>
            <a:normAutofit fontScale="92500" lnSpcReduction="10000"/>
          </a:bodyPr>
          <a:lstStyle/>
          <a:p>
            <a:r>
              <a:rPr lang="en-US" dirty="0"/>
              <a:t>10 EDI ratings under Satisfaction w/ UMB and Diversity and Climate</a:t>
            </a:r>
          </a:p>
          <a:p>
            <a:pPr lvl="1"/>
            <a:r>
              <a:rPr lang="en-US" dirty="0"/>
              <a:t>Rated as Good (Room for improvement as none were Excellent)</a:t>
            </a:r>
          </a:p>
          <a:p>
            <a:pPr lvl="1"/>
            <a:r>
              <a:rPr lang="en-US" dirty="0"/>
              <a:t>Rated better than Admin &amp; Finance in all rating categories of EDI</a:t>
            </a:r>
          </a:p>
          <a:p>
            <a:r>
              <a:rPr lang="en-US" dirty="0"/>
              <a:t>Across ALL 59 survey ratings for organization</a:t>
            </a:r>
          </a:p>
          <a:p>
            <a:pPr lvl="1"/>
            <a:r>
              <a:rPr lang="en-US" sz="1800" dirty="0"/>
              <a:t>Female (</a:t>
            </a:r>
            <a:r>
              <a:rPr lang="en-US" sz="1800" dirty="0">
                <a:solidFill>
                  <a:srgbClr val="FF0000"/>
                </a:solidFill>
              </a:rPr>
              <a:t>3 Marginal</a:t>
            </a:r>
            <a:r>
              <a:rPr lang="en-US" sz="1800" dirty="0"/>
              <a:t>, 46 Good, 10 Excellent)</a:t>
            </a:r>
          </a:p>
          <a:p>
            <a:pPr lvl="1"/>
            <a:r>
              <a:rPr lang="en-US" sz="1800" dirty="0"/>
              <a:t>Male (</a:t>
            </a:r>
            <a:r>
              <a:rPr lang="en-US" sz="1800" dirty="0">
                <a:solidFill>
                  <a:srgbClr val="FF0000"/>
                </a:solidFill>
              </a:rPr>
              <a:t>5 Marginal</a:t>
            </a:r>
            <a:r>
              <a:rPr lang="en-US" sz="1800" dirty="0"/>
              <a:t>, 44 Good, 10 Excellent)</a:t>
            </a:r>
          </a:p>
          <a:p>
            <a:pPr lvl="1"/>
            <a:r>
              <a:rPr lang="en-US" sz="1800" dirty="0"/>
              <a:t>Asian (10 Good, 49 Excellent)</a:t>
            </a:r>
          </a:p>
          <a:p>
            <a:pPr lvl="1"/>
            <a:r>
              <a:rPr lang="en-US" sz="1800" dirty="0"/>
              <a:t>Black  (</a:t>
            </a:r>
            <a:r>
              <a:rPr lang="en-US" sz="1800" dirty="0">
                <a:solidFill>
                  <a:srgbClr val="FF0000"/>
                </a:solidFill>
              </a:rPr>
              <a:t>10 Marginal</a:t>
            </a:r>
            <a:r>
              <a:rPr lang="en-US" sz="1800" dirty="0"/>
              <a:t>, 43 Good, 6 Excellent)</a:t>
            </a:r>
          </a:p>
          <a:p>
            <a:pPr lvl="1"/>
            <a:r>
              <a:rPr lang="en-US" sz="1800" dirty="0"/>
              <a:t>White (</a:t>
            </a:r>
            <a:r>
              <a:rPr lang="en-US" sz="1800" dirty="0">
                <a:solidFill>
                  <a:srgbClr val="FF0000"/>
                </a:solidFill>
              </a:rPr>
              <a:t>3 Marginal</a:t>
            </a:r>
            <a:r>
              <a:rPr lang="en-US" sz="1800" dirty="0"/>
              <a:t>, 42 Good, 14 Excellent)</a:t>
            </a:r>
          </a:p>
          <a:p>
            <a:pPr lvl="1"/>
            <a:r>
              <a:rPr lang="en-US" sz="1800" dirty="0"/>
              <a:t>Heterosexual (</a:t>
            </a:r>
            <a:r>
              <a:rPr lang="en-US" sz="1800" dirty="0">
                <a:solidFill>
                  <a:srgbClr val="FF0000"/>
                </a:solidFill>
              </a:rPr>
              <a:t>5 Marginal</a:t>
            </a:r>
            <a:r>
              <a:rPr lang="en-US" sz="1800" dirty="0"/>
              <a:t>, 44 Good, 10 Excellent)</a:t>
            </a:r>
          </a:p>
          <a:p>
            <a:pPr lvl="1"/>
            <a:r>
              <a:rPr lang="en-US" sz="1800" dirty="0"/>
              <a:t>LGBTQ (</a:t>
            </a:r>
            <a:r>
              <a:rPr lang="en-US" sz="1800" dirty="0">
                <a:solidFill>
                  <a:srgbClr val="FF0000"/>
                </a:solidFill>
              </a:rPr>
              <a:t>1 Low, 13 Marginal</a:t>
            </a:r>
            <a:r>
              <a:rPr lang="en-US" sz="1800" dirty="0"/>
              <a:t>, 37 Good, 8 Excellent)</a:t>
            </a:r>
          </a:p>
          <a:p>
            <a:pPr lvl="1"/>
            <a:r>
              <a:rPr lang="en-US" sz="1800" dirty="0"/>
              <a:t>No Sexual Orientation Stated (</a:t>
            </a:r>
            <a:r>
              <a:rPr lang="en-US" sz="1800" dirty="0">
                <a:solidFill>
                  <a:srgbClr val="FF0000"/>
                </a:solidFill>
              </a:rPr>
              <a:t>9 Low, 20 Marginal</a:t>
            </a:r>
            <a:r>
              <a:rPr lang="en-US" sz="1800" dirty="0"/>
              <a:t>, 26 Good, 4 Excellent)</a:t>
            </a:r>
          </a:p>
          <a:p>
            <a:pPr lvl="1"/>
            <a:r>
              <a:rPr lang="en-US" sz="1800" dirty="0"/>
              <a:t>Disability (</a:t>
            </a:r>
            <a:r>
              <a:rPr lang="en-US" sz="1800" dirty="0">
                <a:solidFill>
                  <a:srgbClr val="FF0000"/>
                </a:solidFill>
              </a:rPr>
              <a:t>1 Low, 20 Marginal</a:t>
            </a:r>
            <a:r>
              <a:rPr lang="en-US" sz="1800" dirty="0"/>
              <a:t>, 33 Good, 5 Excellent)</a:t>
            </a:r>
          </a:p>
          <a:p>
            <a:r>
              <a:rPr lang="en-US" sz="2200" b="1" dirty="0"/>
              <a:t>Report has helped raise awareness within communities of where we need to improve</a:t>
            </a:r>
          </a:p>
        </p:txBody>
      </p:sp>
    </p:spTree>
    <p:extLst>
      <p:ext uri="{BB962C8B-B14F-4D97-AF65-F5344CB8AC3E}">
        <p14:creationId xmlns:p14="http://schemas.microsoft.com/office/powerpoint/2010/main" val="1781389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8671-628F-FC7B-BC77-AF78A6A802F8}"/>
              </a:ext>
            </a:extLst>
          </p:cNvPr>
          <p:cNvSpPr>
            <a:spLocks noGrp="1"/>
          </p:cNvSpPr>
          <p:nvPr>
            <p:ph type="title"/>
          </p:nvPr>
        </p:nvSpPr>
        <p:spPr>
          <a:xfrm>
            <a:off x="838200" y="1840253"/>
            <a:ext cx="10515600" cy="728180"/>
          </a:xfrm>
        </p:spPr>
        <p:txBody>
          <a:bodyPr>
            <a:normAutofit fontScale="90000"/>
          </a:bodyPr>
          <a:lstStyle/>
          <a:p>
            <a:pPr algn="ctr"/>
            <a:r>
              <a:rPr lang="en-US" dirty="0"/>
              <a:t>Finance &amp; Auxiliary Services (all but SPAC)</a:t>
            </a:r>
            <a:br>
              <a:rPr lang="en-US" dirty="0"/>
            </a:br>
            <a:r>
              <a:rPr lang="en-US" dirty="0"/>
              <a:t>Staff Experience Survey Satisfaction Scores</a:t>
            </a:r>
          </a:p>
        </p:txBody>
      </p:sp>
      <p:sp>
        <p:nvSpPr>
          <p:cNvPr id="3" name="Content Placeholder 2">
            <a:extLst>
              <a:ext uri="{FF2B5EF4-FFF2-40B4-BE49-F238E27FC236}">
                <a16:creationId xmlns:a16="http://schemas.microsoft.com/office/drawing/2014/main" id="{B2833B99-BF8C-2C50-EB15-1C9223C72E52}"/>
              </a:ext>
            </a:extLst>
          </p:cNvPr>
          <p:cNvSpPr>
            <a:spLocks noGrp="1"/>
          </p:cNvSpPr>
          <p:nvPr>
            <p:ph sz="half" idx="1"/>
          </p:nvPr>
        </p:nvSpPr>
        <p:spPr>
          <a:xfrm>
            <a:off x="838200" y="3013567"/>
            <a:ext cx="5181600" cy="2345635"/>
          </a:xfrm>
          <a:ln>
            <a:solidFill>
              <a:schemeClr val="accent1"/>
            </a:solidFill>
          </a:ln>
        </p:spPr>
        <p:txBody>
          <a:bodyPr>
            <a:normAutofit fontScale="85000" lnSpcReduction="20000"/>
          </a:bodyPr>
          <a:lstStyle/>
          <a:p>
            <a:pPr marL="0" indent="0">
              <a:buNone/>
            </a:pPr>
            <a:r>
              <a:rPr lang="en-US" dirty="0"/>
              <a:t>Top Scores</a:t>
            </a:r>
          </a:p>
          <a:p>
            <a:pPr marL="514350" indent="-514350">
              <a:buAutoNum type="arabicParenR"/>
            </a:pPr>
            <a:r>
              <a:rPr lang="en-US" dirty="0"/>
              <a:t>Supportive of personal issues</a:t>
            </a:r>
          </a:p>
          <a:p>
            <a:pPr marL="514350" indent="-514350">
              <a:buAutoNum type="arabicParenR"/>
            </a:pPr>
            <a:r>
              <a:rPr lang="en-US" dirty="0"/>
              <a:t>Treats with respect</a:t>
            </a:r>
          </a:p>
          <a:p>
            <a:pPr marL="514350" indent="-514350">
              <a:buAutoNum type="arabicParenR"/>
            </a:pPr>
            <a:r>
              <a:rPr lang="en-US" dirty="0"/>
              <a:t>Enjoy working with coworkers</a:t>
            </a:r>
          </a:p>
          <a:p>
            <a:pPr marL="514350" indent="-514350">
              <a:buAutoNum type="arabicParenR"/>
            </a:pPr>
            <a:r>
              <a:rPr lang="en-US" dirty="0">
                <a:solidFill>
                  <a:schemeClr val="accent1">
                    <a:lumMod val="75000"/>
                  </a:schemeClr>
                </a:solidFill>
              </a:rPr>
              <a:t>Know how to use tools</a:t>
            </a:r>
          </a:p>
          <a:p>
            <a:pPr marL="514350" indent="-514350">
              <a:buAutoNum type="arabicParenR"/>
            </a:pPr>
            <a:r>
              <a:rPr lang="en-US" dirty="0">
                <a:solidFill>
                  <a:schemeClr val="accent1">
                    <a:lumMod val="75000"/>
                  </a:schemeClr>
                </a:solidFill>
              </a:rPr>
              <a:t>Contribute to departments mission</a:t>
            </a:r>
          </a:p>
        </p:txBody>
      </p:sp>
      <p:sp>
        <p:nvSpPr>
          <p:cNvPr id="4" name="Content Placeholder 3">
            <a:extLst>
              <a:ext uri="{FF2B5EF4-FFF2-40B4-BE49-F238E27FC236}">
                <a16:creationId xmlns:a16="http://schemas.microsoft.com/office/drawing/2014/main" id="{12AF2884-E36E-BA28-093E-25424C50D28C}"/>
              </a:ext>
            </a:extLst>
          </p:cNvPr>
          <p:cNvSpPr>
            <a:spLocks noGrp="1"/>
          </p:cNvSpPr>
          <p:nvPr>
            <p:ph sz="half" idx="2"/>
          </p:nvPr>
        </p:nvSpPr>
        <p:spPr>
          <a:xfrm>
            <a:off x="6172200" y="3022281"/>
            <a:ext cx="5181600" cy="2345634"/>
          </a:xfrm>
          <a:ln>
            <a:solidFill>
              <a:schemeClr val="accent1"/>
            </a:solidFill>
          </a:ln>
        </p:spPr>
        <p:txBody>
          <a:bodyPr>
            <a:normAutofit fontScale="85000" lnSpcReduction="20000"/>
          </a:bodyPr>
          <a:lstStyle/>
          <a:p>
            <a:pPr marL="0" indent="0">
              <a:buNone/>
            </a:pPr>
            <a:r>
              <a:rPr lang="en-US" dirty="0"/>
              <a:t>Lowest Scores</a:t>
            </a:r>
          </a:p>
          <a:p>
            <a:pPr marL="514350" indent="-514350">
              <a:buAutoNum type="arabicParenR"/>
            </a:pPr>
            <a:r>
              <a:rPr lang="en-US" dirty="0">
                <a:solidFill>
                  <a:schemeClr val="accent1">
                    <a:lumMod val="75000"/>
                  </a:schemeClr>
                </a:solidFill>
              </a:rPr>
              <a:t>Adequate staffing</a:t>
            </a:r>
          </a:p>
          <a:p>
            <a:pPr marL="514350" indent="-514350">
              <a:buAutoNum type="arabicParenR"/>
            </a:pPr>
            <a:r>
              <a:rPr lang="en-US" dirty="0">
                <a:solidFill>
                  <a:schemeClr val="accent1">
                    <a:lumMod val="75000"/>
                  </a:schemeClr>
                </a:solidFill>
              </a:rPr>
              <a:t>Total compensation</a:t>
            </a:r>
          </a:p>
          <a:p>
            <a:pPr marL="514350" indent="-514350">
              <a:buAutoNum type="arabicParenR"/>
            </a:pPr>
            <a:r>
              <a:rPr lang="en-US" dirty="0">
                <a:solidFill>
                  <a:schemeClr val="accent1">
                    <a:lumMod val="75000"/>
                  </a:schemeClr>
                </a:solidFill>
              </a:rPr>
              <a:t>Appropriate stress</a:t>
            </a:r>
          </a:p>
          <a:p>
            <a:pPr marL="514350" indent="-514350">
              <a:buAutoNum type="arabicParenR"/>
            </a:pPr>
            <a:r>
              <a:rPr lang="en-US" dirty="0"/>
              <a:t>Campus faculty value</a:t>
            </a:r>
          </a:p>
          <a:p>
            <a:pPr marL="514350" indent="-514350">
              <a:buAutoNum type="arabicParenR"/>
            </a:pPr>
            <a:r>
              <a:rPr lang="en-US" dirty="0">
                <a:solidFill>
                  <a:schemeClr val="accent1">
                    <a:lumMod val="75000"/>
                  </a:schemeClr>
                </a:solidFill>
              </a:rPr>
              <a:t>Have a voice</a:t>
            </a:r>
          </a:p>
        </p:txBody>
      </p:sp>
      <p:sp>
        <p:nvSpPr>
          <p:cNvPr id="5" name="TextBox 4">
            <a:extLst>
              <a:ext uri="{FF2B5EF4-FFF2-40B4-BE49-F238E27FC236}">
                <a16:creationId xmlns:a16="http://schemas.microsoft.com/office/drawing/2014/main" id="{52E00198-E425-7D74-A6EB-55C533B4223E}"/>
              </a:ext>
            </a:extLst>
          </p:cNvPr>
          <p:cNvSpPr txBox="1"/>
          <p:nvPr/>
        </p:nvSpPr>
        <p:spPr>
          <a:xfrm>
            <a:off x="838200" y="5517932"/>
            <a:ext cx="10515600" cy="646331"/>
          </a:xfrm>
          <a:prstGeom prst="rect">
            <a:avLst/>
          </a:prstGeom>
          <a:noFill/>
        </p:spPr>
        <p:txBody>
          <a:bodyPr wrap="square" rtlCol="0">
            <a:spAutoFit/>
          </a:bodyPr>
          <a:lstStyle/>
          <a:p>
            <a:r>
              <a:rPr lang="en-US" dirty="0">
                <a:solidFill>
                  <a:schemeClr val="accent1">
                    <a:lumMod val="75000"/>
                  </a:schemeClr>
                </a:solidFill>
              </a:rPr>
              <a:t>Blue overlap with SPAC</a:t>
            </a:r>
            <a:r>
              <a:rPr lang="en-US" dirty="0"/>
              <a:t>.  Other SPAC scores (Top – Understand Dept Mission, All Cultures – Fair, Community Excellence – Professional;  Lowest – Measures Dept Goals)</a:t>
            </a:r>
          </a:p>
        </p:txBody>
      </p:sp>
    </p:spTree>
    <p:extLst>
      <p:ext uri="{BB962C8B-B14F-4D97-AF65-F5344CB8AC3E}">
        <p14:creationId xmlns:p14="http://schemas.microsoft.com/office/powerpoint/2010/main" val="1427237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8671-628F-FC7B-BC77-AF78A6A802F8}"/>
              </a:ext>
            </a:extLst>
          </p:cNvPr>
          <p:cNvSpPr>
            <a:spLocks noGrp="1"/>
          </p:cNvSpPr>
          <p:nvPr>
            <p:ph type="title"/>
          </p:nvPr>
        </p:nvSpPr>
        <p:spPr>
          <a:xfrm>
            <a:off x="838200" y="1503912"/>
            <a:ext cx="10515600" cy="954367"/>
          </a:xfrm>
        </p:spPr>
        <p:txBody>
          <a:bodyPr>
            <a:normAutofit fontScale="90000"/>
          </a:bodyPr>
          <a:lstStyle/>
          <a:p>
            <a:pPr algn="ctr"/>
            <a:r>
              <a:rPr lang="en-US" dirty="0"/>
              <a:t>Finance &amp; Auxiliary Services (all but SPAC) Staff Experience Survey Drivers of Satisfaction Scores</a:t>
            </a:r>
          </a:p>
        </p:txBody>
      </p:sp>
      <p:sp>
        <p:nvSpPr>
          <p:cNvPr id="3" name="Content Placeholder 2">
            <a:extLst>
              <a:ext uri="{FF2B5EF4-FFF2-40B4-BE49-F238E27FC236}">
                <a16:creationId xmlns:a16="http://schemas.microsoft.com/office/drawing/2014/main" id="{B2833B99-BF8C-2C50-EB15-1C9223C72E52}"/>
              </a:ext>
            </a:extLst>
          </p:cNvPr>
          <p:cNvSpPr>
            <a:spLocks noGrp="1"/>
          </p:cNvSpPr>
          <p:nvPr>
            <p:ph sz="half" idx="1"/>
          </p:nvPr>
        </p:nvSpPr>
        <p:spPr>
          <a:xfrm>
            <a:off x="838200" y="2600062"/>
            <a:ext cx="5181600" cy="2345635"/>
          </a:xfrm>
          <a:ln>
            <a:solidFill>
              <a:schemeClr val="accent1"/>
            </a:solidFill>
          </a:ln>
        </p:spPr>
        <p:txBody>
          <a:bodyPr>
            <a:normAutofit fontScale="77500" lnSpcReduction="20000"/>
          </a:bodyPr>
          <a:lstStyle/>
          <a:p>
            <a:pPr marL="0" indent="0">
              <a:buNone/>
            </a:pPr>
            <a:r>
              <a:rPr lang="en-US" sz="4100" dirty="0"/>
              <a:t>Influential Strengths</a:t>
            </a:r>
          </a:p>
          <a:p>
            <a:pPr marL="0" indent="0">
              <a:buNone/>
            </a:pPr>
            <a:r>
              <a:rPr lang="en-US" dirty="0"/>
              <a:t>-  Integrates core values</a:t>
            </a:r>
          </a:p>
          <a:p>
            <a:pPr>
              <a:buFontTx/>
              <a:buChar char="-"/>
            </a:pPr>
            <a:r>
              <a:rPr lang="en-US" dirty="0"/>
              <a:t>Contribute to departments mission</a:t>
            </a:r>
          </a:p>
          <a:p>
            <a:pPr>
              <a:buFontTx/>
              <a:buChar char="-"/>
            </a:pPr>
            <a:r>
              <a:rPr lang="en-US" dirty="0"/>
              <a:t>Spirit of cooperation</a:t>
            </a:r>
          </a:p>
          <a:p>
            <a:pPr>
              <a:buFontTx/>
              <a:buChar char="-"/>
            </a:pPr>
            <a:r>
              <a:rPr lang="en-US" dirty="0"/>
              <a:t>Recommend without fear</a:t>
            </a:r>
          </a:p>
          <a:p>
            <a:pPr>
              <a:buFontTx/>
              <a:buChar char="-"/>
            </a:pPr>
            <a:r>
              <a:rPr lang="en-US" dirty="0"/>
              <a:t>Sufficient freedom</a:t>
            </a:r>
          </a:p>
          <a:p>
            <a:pPr>
              <a:buFontTx/>
              <a:buChar char="-"/>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12AF2884-E36E-BA28-093E-25424C50D28C}"/>
              </a:ext>
            </a:extLst>
          </p:cNvPr>
          <p:cNvSpPr>
            <a:spLocks noGrp="1"/>
          </p:cNvSpPr>
          <p:nvPr>
            <p:ph sz="half" idx="2"/>
          </p:nvPr>
        </p:nvSpPr>
        <p:spPr>
          <a:xfrm>
            <a:off x="6172200" y="2591394"/>
            <a:ext cx="5181600" cy="2345634"/>
          </a:xfrm>
          <a:ln>
            <a:solidFill>
              <a:schemeClr val="accent1"/>
            </a:solidFill>
          </a:ln>
        </p:spPr>
        <p:txBody>
          <a:bodyPr>
            <a:normAutofit fontScale="77500" lnSpcReduction="20000"/>
          </a:bodyPr>
          <a:lstStyle/>
          <a:p>
            <a:pPr marL="0" indent="0">
              <a:buNone/>
            </a:pPr>
            <a:r>
              <a:rPr lang="en-US" sz="4100" dirty="0"/>
              <a:t>Primary Opportunities</a:t>
            </a:r>
          </a:p>
          <a:p>
            <a:pPr>
              <a:buFontTx/>
              <a:buChar char="-"/>
            </a:pPr>
            <a:r>
              <a:rPr lang="en-US" dirty="0">
                <a:solidFill>
                  <a:schemeClr val="accent1">
                    <a:lumMod val="75000"/>
                  </a:schemeClr>
                </a:solidFill>
              </a:rPr>
              <a:t>Adequate staffing</a:t>
            </a:r>
          </a:p>
          <a:p>
            <a:pPr>
              <a:buFontTx/>
              <a:buChar char="-"/>
            </a:pPr>
            <a:r>
              <a:rPr lang="en-US" dirty="0">
                <a:solidFill>
                  <a:schemeClr val="accent1">
                    <a:lumMod val="75000"/>
                  </a:schemeClr>
                </a:solidFill>
              </a:rPr>
              <a:t>Work assigned equitably</a:t>
            </a:r>
          </a:p>
          <a:p>
            <a:pPr>
              <a:buFontTx/>
              <a:buChar char="-"/>
            </a:pPr>
            <a:r>
              <a:rPr lang="en-US" dirty="0">
                <a:solidFill>
                  <a:schemeClr val="accent1">
                    <a:lumMod val="75000"/>
                  </a:schemeClr>
                </a:solidFill>
              </a:rPr>
              <a:t>Total compensation</a:t>
            </a:r>
          </a:p>
          <a:p>
            <a:pPr>
              <a:buFontTx/>
              <a:buChar char="-"/>
            </a:pPr>
            <a:r>
              <a:rPr lang="en-US" dirty="0"/>
              <a:t>Advancement opportunities</a:t>
            </a:r>
          </a:p>
          <a:p>
            <a:pPr>
              <a:buFontTx/>
              <a:buChar char="-"/>
            </a:pPr>
            <a:r>
              <a:rPr lang="en-US" dirty="0"/>
              <a:t>Participate in decisions</a:t>
            </a:r>
          </a:p>
          <a:p>
            <a:pPr marL="514350" indent="-514350">
              <a:buAutoNum type="arabicParenR"/>
            </a:pPr>
            <a:endParaRPr lang="en-US" dirty="0"/>
          </a:p>
        </p:txBody>
      </p:sp>
      <p:sp>
        <p:nvSpPr>
          <p:cNvPr id="6" name="TextBox 5">
            <a:extLst>
              <a:ext uri="{FF2B5EF4-FFF2-40B4-BE49-F238E27FC236}">
                <a16:creationId xmlns:a16="http://schemas.microsoft.com/office/drawing/2014/main" id="{6B393DE3-E49B-8282-D393-164443C6EF27}"/>
              </a:ext>
            </a:extLst>
          </p:cNvPr>
          <p:cNvSpPr txBox="1"/>
          <p:nvPr/>
        </p:nvSpPr>
        <p:spPr>
          <a:xfrm>
            <a:off x="838200" y="5118538"/>
            <a:ext cx="10515600" cy="923330"/>
          </a:xfrm>
          <a:prstGeom prst="rect">
            <a:avLst/>
          </a:prstGeom>
          <a:noFill/>
        </p:spPr>
        <p:txBody>
          <a:bodyPr wrap="square" rtlCol="0">
            <a:spAutoFit/>
          </a:bodyPr>
          <a:lstStyle/>
          <a:p>
            <a:r>
              <a:rPr lang="en-US" dirty="0">
                <a:solidFill>
                  <a:schemeClr val="accent1">
                    <a:lumMod val="75000"/>
                  </a:schemeClr>
                </a:solidFill>
              </a:rPr>
              <a:t>Blue overlap with SPAC. </a:t>
            </a:r>
            <a:r>
              <a:rPr lang="en-US" dirty="0"/>
              <a:t>Other SPAC scores (Strengths -  Physical work environment, Evaluate Fairly, Performance Evaluation, Gives Praise for Work, Ethical Conduct;  Opportunities – Safe Environment, Appropriate Stress)  </a:t>
            </a:r>
          </a:p>
        </p:txBody>
      </p:sp>
    </p:spTree>
    <p:extLst>
      <p:ext uri="{BB962C8B-B14F-4D97-AF65-F5344CB8AC3E}">
        <p14:creationId xmlns:p14="http://schemas.microsoft.com/office/powerpoint/2010/main" val="2609677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2430430" y="763335"/>
            <a:ext cx="5552035" cy="775855"/>
          </a:xfrm>
        </p:spPr>
        <p:txBody>
          <a:bodyPr>
            <a:normAutofit fontScale="90000"/>
          </a:bodyPr>
          <a:lstStyle/>
          <a:p>
            <a:pPr algn="ctr"/>
            <a:r>
              <a:rPr lang="en-US" dirty="0"/>
              <a:t>Staff Experience  Survey</a:t>
            </a:r>
            <a:br>
              <a:rPr lang="en-US" dirty="0"/>
            </a:br>
            <a:r>
              <a:rPr lang="en-US" b="1" dirty="0">
                <a:solidFill>
                  <a:srgbClr val="FF0000"/>
                </a:solidFill>
              </a:rPr>
              <a:t>Strength</a:t>
            </a:r>
            <a:r>
              <a:rPr lang="en-US" dirty="0"/>
              <a:t> Action Plan</a:t>
            </a:r>
          </a:p>
        </p:txBody>
      </p:sp>
      <p:pic>
        <p:nvPicPr>
          <p:cNvPr id="4" name="Picture 3">
            <a:extLst>
              <a:ext uri="{FF2B5EF4-FFF2-40B4-BE49-F238E27FC236}">
                <a16:creationId xmlns:a16="http://schemas.microsoft.com/office/drawing/2014/main" id="{6A125ACF-25FB-896D-DB18-6F17F082259E}"/>
              </a:ext>
            </a:extLst>
          </p:cNvPr>
          <p:cNvPicPr>
            <a:picLocks noChangeAspect="1"/>
          </p:cNvPicPr>
          <p:nvPr/>
        </p:nvPicPr>
        <p:blipFill>
          <a:blip r:embed="rId2"/>
          <a:stretch>
            <a:fillRect/>
          </a:stretch>
        </p:blipFill>
        <p:spPr>
          <a:xfrm>
            <a:off x="628135" y="1937628"/>
            <a:ext cx="11143735" cy="3934616"/>
          </a:xfrm>
          <a:prstGeom prst="rect">
            <a:avLst/>
          </a:prstGeom>
        </p:spPr>
      </p:pic>
    </p:spTree>
    <p:extLst>
      <p:ext uri="{BB962C8B-B14F-4D97-AF65-F5344CB8AC3E}">
        <p14:creationId xmlns:p14="http://schemas.microsoft.com/office/powerpoint/2010/main" val="183254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232783"/>
            <a:ext cx="10515600" cy="728180"/>
          </a:xfrm>
        </p:spPr>
        <p:txBody>
          <a:bodyPr>
            <a:normAutofit/>
          </a:bodyPr>
          <a:lstStyle/>
          <a:p>
            <a:r>
              <a:rPr lang="en-US" dirty="0"/>
              <a:t>Agenda</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677562" y="1960963"/>
            <a:ext cx="10515600" cy="4328626"/>
          </a:xfrm>
        </p:spPr>
        <p:txBody>
          <a:bodyPr>
            <a:normAutofit fontScale="85000" lnSpcReduction="20000"/>
          </a:bodyPr>
          <a:lstStyle/>
          <a:p>
            <a:pPr algn="l"/>
            <a:r>
              <a:rPr lang="en-US" dirty="0"/>
              <a:t>Overview of Finance &amp; Auxiliary Services</a:t>
            </a:r>
          </a:p>
          <a:p>
            <a:pPr algn="l"/>
            <a:r>
              <a:rPr lang="en-US" dirty="0"/>
              <a:t>Staff Experience Survey</a:t>
            </a:r>
          </a:p>
          <a:p>
            <a:pPr algn="l"/>
            <a:r>
              <a:rPr lang="en-US" dirty="0"/>
              <a:t>Customer Service Initiative</a:t>
            </a:r>
          </a:p>
          <a:p>
            <a:pPr algn="l"/>
            <a:r>
              <a:rPr lang="en-US" dirty="0"/>
              <a:t>Facility Updates</a:t>
            </a:r>
          </a:p>
          <a:p>
            <a:pPr algn="l"/>
            <a:r>
              <a:rPr lang="en-US" dirty="0"/>
              <a:t>Other Updates</a:t>
            </a:r>
          </a:p>
          <a:p>
            <a:pPr algn="l"/>
            <a:r>
              <a:rPr lang="en-US" dirty="0"/>
              <a:t>Department Updates</a:t>
            </a:r>
          </a:p>
          <a:p>
            <a:pPr lvl="1"/>
            <a:r>
              <a:rPr lang="en-US" dirty="0"/>
              <a:t>Parking &amp; Auxiliary Services (Robert Milner)</a:t>
            </a:r>
          </a:p>
          <a:p>
            <a:pPr lvl="1"/>
            <a:r>
              <a:rPr lang="en-US" dirty="0"/>
              <a:t>Business Applications Update (Luke Quell)</a:t>
            </a:r>
          </a:p>
          <a:p>
            <a:pPr lvl="1"/>
            <a:r>
              <a:rPr lang="en-US" dirty="0"/>
              <a:t>HCM System Update (Chiradeep Mukherjee)</a:t>
            </a:r>
          </a:p>
          <a:p>
            <a:pPr lvl="1"/>
            <a:r>
              <a:rPr lang="en-US" dirty="0"/>
              <a:t>SPAC Transformation(Laura Scarantino)</a:t>
            </a:r>
          </a:p>
          <a:p>
            <a:pPr lvl="1"/>
            <a:r>
              <a:rPr lang="en-US" dirty="0"/>
              <a:t>What’s New in Change Management &amp; Advisory Services (Michele Evans)</a:t>
            </a:r>
          </a:p>
          <a:p>
            <a:pPr lvl="1"/>
            <a:r>
              <a:rPr lang="en-US" dirty="0"/>
              <a:t>FY23 Year End Financial Report  (Kevin Donegan)</a:t>
            </a:r>
          </a:p>
          <a:p>
            <a:r>
              <a:rPr lang="en-US" dirty="0"/>
              <a:t>Q&amp;A</a:t>
            </a:r>
          </a:p>
        </p:txBody>
      </p:sp>
    </p:spTree>
    <p:extLst>
      <p:ext uri="{BB962C8B-B14F-4D97-AF65-F5344CB8AC3E}">
        <p14:creationId xmlns:p14="http://schemas.microsoft.com/office/powerpoint/2010/main" val="357797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2430430" y="763335"/>
            <a:ext cx="5552035" cy="775855"/>
          </a:xfrm>
        </p:spPr>
        <p:txBody>
          <a:bodyPr>
            <a:normAutofit fontScale="90000"/>
          </a:bodyPr>
          <a:lstStyle/>
          <a:p>
            <a:pPr algn="ctr"/>
            <a:r>
              <a:rPr lang="en-US" dirty="0"/>
              <a:t>Staff Experience  Survey</a:t>
            </a:r>
            <a:br>
              <a:rPr lang="en-US" dirty="0"/>
            </a:br>
            <a:r>
              <a:rPr lang="en-US" b="1" dirty="0">
                <a:solidFill>
                  <a:srgbClr val="FF0000"/>
                </a:solidFill>
              </a:rPr>
              <a:t>Opportunity</a:t>
            </a:r>
            <a:r>
              <a:rPr lang="en-US" dirty="0"/>
              <a:t> Action Plan</a:t>
            </a:r>
          </a:p>
        </p:txBody>
      </p:sp>
      <p:pic>
        <p:nvPicPr>
          <p:cNvPr id="2" name="Picture 1">
            <a:extLst>
              <a:ext uri="{FF2B5EF4-FFF2-40B4-BE49-F238E27FC236}">
                <a16:creationId xmlns:a16="http://schemas.microsoft.com/office/drawing/2014/main" id="{D58E8175-42EE-B38F-F197-38C84E7CD31D}"/>
              </a:ext>
            </a:extLst>
          </p:cNvPr>
          <p:cNvPicPr>
            <a:picLocks noChangeAspect="1"/>
          </p:cNvPicPr>
          <p:nvPr/>
        </p:nvPicPr>
        <p:blipFill>
          <a:blip r:embed="rId2"/>
          <a:stretch>
            <a:fillRect/>
          </a:stretch>
        </p:blipFill>
        <p:spPr>
          <a:xfrm>
            <a:off x="689113" y="1881808"/>
            <a:ext cx="10986051" cy="4329972"/>
          </a:xfrm>
          <a:prstGeom prst="rect">
            <a:avLst/>
          </a:prstGeom>
        </p:spPr>
      </p:pic>
    </p:spTree>
    <p:extLst>
      <p:ext uri="{BB962C8B-B14F-4D97-AF65-F5344CB8AC3E}">
        <p14:creationId xmlns:p14="http://schemas.microsoft.com/office/powerpoint/2010/main" val="2020872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208071"/>
            <a:ext cx="7243119" cy="728180"/>
          </a:xfrm>
        </p:spPr>
        <p:txBody>
          <a:bodyPr>
            <a:normAutofit/>
          </a:bodyPr>
          <a:lstStyle/>
          <a:p>
            <a:r>
              <a:rPr lang="en-US" dirty="0"/>
              <a:t>Customer Service Initiative</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751702" y="2110051"/>
            <a:ext cx="10515600" cy="3833549"/>
          </a:xfrm>
        </p:spPr>
        <p:txBody>
          <a:bodyPr>
            <a:normAutofit lnSpcReduction="10000"/>
          </a:bodyPr>
          <a:lstStyle/>
          <a:p>
            <a:pPr algn="l"/>
            <a:r>
              <a:rPr lang="en-US" dirty="0"/>
              <a:t>Aligned with A&amp;F guiding principle:</a:t>
            </a:r>
          </a:p>
          <a:p>
            <a:pPr lvl="1"/>
            <a:r>
              <a:rPr lang="en-US" dirty="0"/>
              <a:t>Service Excellence: One Interaction at a Time</a:t>
            </a:r>
          </a:p>
          <a:p>
            <a:pPr algn="l"/>
            <a:r>
              <a:rPr lang="en-US" dirty="0"/>
              <a:t>Seeking to improve the customers experience when interacting with any A&amp;F unit, whether in person, virtually, or by email/phone</a:t>
            </a:r>
          </a:p>
          <a:p>
            <a:pPr algn="l"/>
            <a:r>
              <a:rPr lang="en-US" dirty="0"/>
              <a:t>Phases</a:t>
            </a:r>
          </a:p>
          <a:p>
            <a:pPr lvl="1"/>
            <a:r>
              <a:rPr lang="en-US" dirty="0"/>
              <a:t>Phase I:  Orientation, Self Assessments, Customer Surveys &amp; Analysis</a:t>
            </a:r>
          </a:p>
          <a:p>
            <a:pPr lvl="1"/>
            <a:r>
              <a:rPr lang="en-US" dirty="0"/>
              <a:t>Phase II:  Training, Coaching &amp; Action Planning</a:t>
            </a:r>
          </a:p>
          <a:p>
            <a:pPr lvl="1"/>
            <a:r>
              <a:rPr lang="en-US" dirty="0"/>
              <a:t>Phase III:  Support and Implementation of Action Plan</a:t>
            </a:r>
          </a:p>
          <a:p>
            <a:pPr lvl="1"/>
            <a:r>
              <a:rPr lang="en-US" dirty="0"/>
              <a:t>Phase IV:  Follow Up / Program Sustainability  </a:t>
            </a:r>
            <a:r>
              <a:rPr lang="en-US" dirty="0">
                <a:solidFill>
                  <a:schemeClr val="accent1">
                    <a:lumMod val="40000"/>
                    <a:lumOff val="60000"/>
                  </a:schemeClr>
                </a:solidFill>
              </a:rPr>
              <a:t>(12-18 months)</a:t>
            </a:r>
          </a:p>
        </p:txBody>
      </p:sp>
      <p:sp>
        <p:nvSpPr>
          <p:cNvPr id="2" name="Right Brace 1">
            <a:extLst>
              <a:ext uri="{FF2B5EF4-FFF2-40B4-BE49-F238E27FC236}">
                <a16:creationId xmlns:a16="http://schemas.microsoft.com/office/drawing/2014/main" id="{678714AB-F69D-EB30-6D96-58CC0DA09F57}"/>
              </a:ext>
            </a:extLst>
          </p:cNvPr>
          <p:cNvSpPr/>
          <p:nvPr/>
        </p:nvSpPr>
        <p:spPr>
          <a:xfrm>
            <a:off x="10107828" y="4374292"/>
            <a:ext cx="255784" cy="7043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9405C1D4-472C-D8A3-B4A3-56B67D338065}"/>
              </a:ext>
            </a:extLst>
          </p:cNvPr>
          <p:cNvSpPr txBox="1"/>
          <p:nvPr/>
        </p:nvSpPr>
        <p:spPr>
          <a:xfrm>
            <a:off x="10363612" y="4541793"/>
            <a:ext cx="1229498" cy="369332"/>
          </a:xfrm>
          <a:prstGeom prst="rect">
            <a:avLst/>
          </a:prstGeom>
          <a:noFill/>
        </p:spPr>
        <p:txBody>
          <a:bodyPr wrap="square" rtlCol="0">
            <a:spAutoFit/>
          </a:bodyPr>
          <a:lstStyle/>
          <a:p>
            <a:r>
              <a:rPr lang="en-US" dirty="0">
                <a:solidFill>
                  <a:schemeClr val="accent1">
                    <a:lumMod val="40000"/>
                    <a:lumOff val="60000"/>
                  </a:schemeClr>
                </a:solidFill>
              </a:rPr>
              <a:t>6 months</a:t>
            </a:r>
          </a:p>
        </p:txBody>
      </p:sp>
    </p:spTree>
    <p:extLst>
      <p:ext uri="{BB962C8B-B14F-4D97-AF65-F5344CB8AC3E}">
        <p14:creationId xmlns:p14="http://schemas.microsoft.com/office/powerpoint/2010/main" val="2953968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208071"/>
            <a:ext cx="7243119" cy="728180"/>
          </a:xfrm>
        </p:spPr>
        <p:txBody>
          <a:bodyPr>
            <a:normAutofit/>
          </a:bodyPr>
          <a:lstStyle/>
          <a:p>
            <a:r>
              <a:rPr lang="en-US" dirty="0"/>
              <a:t>Customer Service Initiative</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751702" y="2110051"/>
            <a:ext cx="10515600" cy="3833549"/>
          </a:xfrm>
        </p:spPr>
        <p:txBody>
          <a:bodyPr>
            <a:normAutofit/>
          </a:bodyPr>
          <a:lstStyle/>
          <a:p>
            <a:r>
              <a:rPr lang="en-US" dirty="0"/>
              <a:t>SSAS participated in pilot started over summer 2023</a:t>
            </a:r>
          </a:p>
          <a:p>
            <a:r>
              <a:rPr lang="en-US" dirty="0"/>
              <a:t>11 Cohorts</a:t>
            </a:r>
          </a:p>
          <a:p>
            <a:r>
              <a:rPr lang="en-US" dirty="0"/>
              <a:t>Timing for other organizations</a:t>
            </a:r>
          </a:p>
          <a:p>
            <a:pPr lvl="1"/>
            <a:r>
              <a:rPr lang="en-US" dirty="0"/>
              <a:t>Cohort 1 (9/23 – 3/24) includes Business Applications, Budget &amp; Financial Analysis &amp; CMAS</a:t>
            </a:r>
          </a:p>
          <a:p>
            <a:pPr lvl="1"/>
            <a:r>
              <a:rPr lang="en-US" dirty="0"/>
              <a:t>Cohort 3 (11/23 – 5/24) includes OOTC</a:t>
            </a:r>
          </a:p>
          <a:p>
            <a:pPr lvl="1"/>
            <a:r>
              <a:rPr lang="en-US" dirty="0"/>
              <a:t>Cohort 5 (1/24 – 7/24) includes CASS</a:t>
            </a:r>
          </a:p>
          <a:p>
            <a:pPr lvl="1"/>
            <a:r>
              <a:rPr lang="en-US" dirty="0"/>
              <a:t>Cohort 6 (2/24- 8/24) includes SPAC</a:t>
            </a:r>
          </a:p>
          <a:p>
            <a:pPr lvl="1"/>
            <a:r>
              <a:rPr lang="en-US" dirty="0"/>
              <a:t>Cohort 9 (6/24 – 12/24) includes Auxiliary Services</a:t>
            </a:r>
          </a:p>
        </p:txBody>
      </p:sp>
    </p:spTree>
    <p:extLst>
      <p:ext uri="{BB962C8B-B14F-4D97-AF65-F5344CB8AC3E}">
        <p14:creationId xmlns:p14="http://schemas.microsoft.com/office/powerpoint/2010/main" val="3428274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472758"/>
            <a:ext cx="10515600" cy="728180"/>
          </a:xfrm>
        </p:spPr>
        <p:txBody>
          <a:bodyPr>
            <a:normAutofit/>
          </a:bodyPr>
          <a:lstStyle/>
          <a:p>
            <a:r>
              <a:rPr lang="en-US" dirty="0"/>
              <a:t>Benchmarking Study</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838200" y="2306954"/>
            <a:ext cx="10515600" cy="3698430"/>
          </a:xfrm>
        </p:spPr>
        <p:txBody>
          <a:bodyPr>
            <a:normAutofit/>
          </a:bodyPr>
          <a:lstStyle/>
          <a:p>
            <a:pPr algn="l"/>
            <a:r>
              <a:rPr lang="en-US" dirty="0"/>
              <a:t>Requested by Funding Model Workgroup prior to pandemic</a:t>
            </a:r>
          </a:p>
          <a:p>
            <a:pPr algn="l"/>
            <a:r>
              <a:rPr lang="en-US" dirty="0"/>
              <a:t>Put on hold due to pandemic and implementation of Quantum Financials</a:t>
            </a:r>
          </a:p>
          <a:p>
            <a:pPr algn="l"/>
            <a:r>
              <a:rPr lang="en-US" dirty="0"/>
              <a:t>Exploring benchmarking options</a:t>
            </a:r>
          </a:p>
          <a:p>
            <a:pPr algn="l"/>
            <a:r>
              <a:rPr lang="en-US" dirty="0"/>
              <a:t>Would include all administrative functions performed across the campus</a:t>
            </a:r>
          </a:p>
          <a:p>
            <a:pPr algn="l"/>
            <a:r>
              <a:rPr lang="en-US" dirty="0"/>
              <a:t>Looking to engage and gather data 2023-2024</a:t>
            </a:r>
          </a:p>
          <a:p>
            <a:pPr algn="l"/>
            <a:endParaRPr lang="en-US" dirty="0"/>
          </a:p>
        </p:txBody>
      </p:sp>
    </p:spTree>
    <p:extLst>
      <p:ext uri="{BB962C8B-B14F-4D97-AF65-F5344CB8AC3E}">
        <p14:creationId xmlns:p14="http://schemas.microsoft.com/office/powerpoint/2010/main" val="398999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DF0B-CA40-551C-A011-71F6B70E6D3E}"/>
              </a:ext>
            </a:extLst>
          </p:cNvPr>
          <p:cNvSpPr>
            <a:spLocks noGrp="1"/>
          </p:cNvSpPr>
          <p:nvPr>
            <p:ph type="title"/>
          </p:nvPr>
        </p:nvSpPr>
        <p:spPr/>
        <p:txBody>
          <a:bodyPr/>
          <a:lstStyle/>
          <a:p>
            <a:r>
              <a:rPr lang="en-US" dirty="0"/>
              <a:t>Facility Updates</a:t>
            </a:r>
          </a:p>
        </p:txBody>
      </p:sp>
    </p:spTree>
    <p:extLst>
      <p:ext uri="{BB962C8B-B14F-4D97-AF65-F5344CB8AC3E}">
        <p14:creationId xmlns:p14="http://schemas.microsoft.com/office/powerpoint/2010/main" val="1809036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E40D96-9F7D-1976-3F51-C4C9C3D45603}"/>
              </a:ext>
            </a:extLst>
          </p:cNvPr>
          <p:cNvPicPr>
            <a:picLocks noChangeAspect="1"/>
          </p:cNvPicPr>
          <p:nvPr/>
        </p:nvPicPr>
        <p:blipFill>
          <a:blip r:embed="rId2"/>
          <a:stretch>
            <a:fillRect/>
          </a:stretch>
        </p:blipFill>
        <p:spPr>
          <a:xfrm>
            <a:off x="580767" y="1114247"/>
            <a:ext cx="8467710" cy="5113560"/>
          </a:xfrm>
          <a:prstGeom prst="rect">
            <a:avLst/>
          </a:prstGeom>
        </p:spPr>
      </p:pic>
      <p:sp>
        <p:nvSpPr>
          <p:cNvPr id="2" name="TextBox 1">
            <a:extLst>
              <a:ext uri="{FF2B5EF4-FFF2-40B4-BE49-F238E27FC236}">
                <a16:creationId xmlns:a16="http://schemas.microsoft.com/office/drawing/2014/main" id="{49C8A9A7-8437-1D2D-B95D-52D1CE29CA7E}"/>
              </a:ext>
            </a:extLst>
          </p:cNvPr>
          <p:cNvSpPr txBox="1"/>
          <p:nvPr/>
        </p:nvSpPr>
        <p:spPr>
          <a:xfrm>
            <a:off x="9662983" y="1339131"/>
            <a:ext cx="1842052" cy="4616648"/>
          </a:xfrm>
          <a:prstGeom prst="rect">
            <a:avLst/>
          </a:prstGeom>
          <a:noFill/>
        </p:spPr>
        <p:txBody>
          <a:bodyPr wrap="square" rtlCol="0">
            <a:spAutoFit/>
          </a:bodyPr>
          <a:lstStyle/>
          <a:p>
            <a:pPr marL="0" marR="0">
              <a:spcBef>
                <a:spcPts val="0"/>
              </a:spcBef>
              <a:spcAft>
                <a:spcPts val="0"/>
              </a:spcAft>
            </a:pPr>
            <a:endParaRPr lang="en-US" sz="2000" b="1" kern="100"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000" b="1"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u="sng" kern="100" dirty="0">
                <a:latin typeface="Arial" panose="020B0604020202020204" pitchFamily="34" charset="0"/>
                <a:ea typeface="Calibri" panose="020F0502020204030204" pitchFamily="34" charset="0"/>
                <a:cs typeface="Times New Roman" panose="02020603050405020304" pitchFamily="18" charset="0"/>
              </a:rPr>
              <a:t>New Building:</a:t>
            </a:r>
            <a:endParaRPr lang="en-US" sz="2000" b="1"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kern="100" dirty="0">
                <a:latin typeface="Arial" panose="020B0604020202020204" pitchFamily="34" charset="0"/>
                <a:ea typeface="Calibri" panose="020F0502020204030204" pitchFamily="34" charset="0"/>
                <a:cs typeface="Times New Roman" panose="02020603050405020304" pitchFamily="18" charset="0"/>
              </a:rPr>
              <a:t>127k GSF</a:t>
            </a:r>
          </a:p>
          <a:p>
            <a:pPr marL="0" marR="0">
              <a:spcBef>
                <a:spcPts val="0"/>
              </a:spcBef>
              <a:spcAft>
                <a:spcPts val="0"/>
              </a:spcAft>
            </a:pP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72k NSF</a:t>
            </a:r>
          </a:p>
          <a:p>
            <a:pPr marL="0" marR="0">
              <a:spcBef>
                <a:spcPts val="0"/>
              </a:spcBef>
              <a:spcAft>
                <a:spcPts val="0"/>
              </a:spcAft>
            </a:pPr>
            <a:endParaRPr lang="en-US" sz="2000" b="1" kern="100" dirty="0">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u="sng" kern="100" dirty="0">
                <a:effectLst/>
                <a:latin typeface="Arial" panose="020B0604020202020204" pitchFamily="34" charset="0"/>
                <a:ea typeface="Calibri" panose="020F0502020204030204" pitchFamily="34" charset="0"/>
                <a:cs typeface="Times New Roman" panose="02020603050405020304" pitchFamily="18" charset="0"/>
              </a:rPr>
              <a:t>Total</a:t>
            </a:r>
          </a:p>
          <a:p>
            <a:pPr marL="0" marR="0">
              <a:spcBef>
                <a:spcPts val="0"/>
              </a:spcBef>
              <a:spcAft>
                <a:spcPts val="0"/>
              </a:spcAft>
            </a:pPr>
            <a:r>
              <a:rPr lang="en-US" sz="2000" b="1" u="sng" kern="100" dirty="0">
                <a:effectLst/>
                <a:latin typeface="Arial" panose="020B0604020202020204" pitchFamily="34" charset="0"/>
                <a:ea typeface="Calibri" panose="020F0502020204030204" pitchFamily="34" charset="0"/>
                <a:cs typeface="Times New Roman" panose="02020603050405020304" pitchFamily="18" charset="0"/>
              </a:rPr>
              <a:t>Budget:</a:t>
            </a:r>
            <a:endParaRPr lang="en-US" sz="2000" b="1" u="sng" kern="100" dirty="0">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$121m</a:t>
            </a:r>
          </a:p>
          <a:p>
            <a:pPr marL="0" marR="0">
              <a:spcBef>
                <a:spcPts val="0"/>
              </a:spcBef>
              <a:spcAft>
                <a:spcPts val="0"/>
              </a:spcAft>
            </a:pPr>
            <a:endParaRPr lang="en-US" sz="2000" b="1" kern="100" dirty="0">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u="sng" kern="100" dirty="0">
                <a:effectLst/>
                <a:latin typeface="Arial" panose="020B0604020202020204" pitchFamily="34" charset="0"/>
                <a:ea typeface="Calibri" panose="020F0502020204030204" pitchFamily="34" charset="0"/>
                <a:cs typeface="Times New Roman" panose="02020603050405020304" pitchFamily="18" charset="0"/>
              </a:rPr>
              <a:t>Completion:</a:t>
            </a:r>
            <a:endParaRPr lang="en-US" sz="2000" b="1" kern="100" dirty="0">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Fall 2027</a:t>
            </a:r>
          </a:p>
          <a:p>
            <a:pPr marL="0" marR="0">
              <a:spcBef>
                <a:spcPts val="0"/>
              </a:spcBef>
              <a:spcAft>
                <a:spcPts val="0"/>
              </a:spcAft>
            </a:pPr>
            <a:endParaRPr lang="en-US" sz="2000" b="1"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kern="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Title 4">
            <a:extLst>
              <a:ext uri="{FF2B5EF4-FFF2-40B4-BE49-F238E27FC236}">
                <a16:creationId xmlns:a16="http://schemas.microsoft.com/office/drawing/2014/main" id="{53248A15-4EA0-4B59-266F-368154055A0B}"/>
              </a:ext>
            </a:extLst>
          </p:cNvPr>
          <p:cNvSpPr txBox="1">
            <a:spLocks/>
          </p:cNvSpPr>
          <p:nvPr/>
        </p:nvSpPr>
        <p:spPr>
          <a:xfrm>
            <a:off x="-208722" y="386067"/>
            <a:ext cx="10515600" cy="72818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School of Social Work</a:t>
            </a:r>
          </a:p>
        </p:txBody>
      </p:sp>
    </p:spTree>
    <p:extLst>
      <p:ext uri="{BB962C8B-B14F-4D97-AF65-F5344CB8AC3E}">
        <p14:creationId xmlns:p14="http://schemas.microsoft.com/office/powerpoint/2010/main" val="751189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087395"/>
            <a:ext cx="10515600" cy="728180"/>
          </a:xfrm>
        </p:spPr>
        <p:txBody>
          <a:bodyPr>
            <a:normAutofit fontScale="90000"/>
          </a:bodyPr>
          <a:lstStyle/>
          <a:p>
            <a:r>
              <a:rPr lang="en-US" b="1" dirty="0"/>
              <a:t>Electrical System </a:t>
            </a:r>
            <a:br>
              <a:rPr lang="en-US" b="1" dirty="0"/>
            </a:br>
            <a:r>
              <a:rPr lang="en-US" b="1" dirty="0"/>
              <a:t>Infrastructure Upgrade</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7980407" y="2344830"/>
            <a:ext cx="3956222" cy="3153927"/>
          </a:xfrm>
        </p:spPr>
        <p:txBody>
          <a:bodyPr>
            <a:normAutofit fontScale="85000" lnSpcReduction="20000"/>
          </a:bodyPr>
          <a:lstStyle/>
          <a:p>
            <a:pPr algn="l"/>
            <a:r>
              <a:rPr lang="en-US" dirty="0"/>
              <a:t>Upgrade of infrastructure and to address redundancy</a:t>
            </a:r>
          </a:p>
          <a:p>
            <a:pPr algn="l"/>
            <a:r>
              <a:rPr lang="en-US" dirty="0"/>
              <a:t>Eliminate single point of failure</a:t>
            </a:r>
          </a:p>
          <a:p>
            <a:pPr algn="l"/>
            <a:r>
              <a:rPr lang="en-US" dirty="0"/>
              <a:t>North / South Substations</a:t>
            </a:r>
          </a:p>
          <a:p>
            <a:r>
              <a:rPr lang="en-US" dirty="0"/>
              <a:t>13 Year project</a:t>
            </a:r>
          </a:p>
          <a:p>
            <a:r>
              <a:rPr lang="en-US" dirty="0"/>
              <a:t>Expected to be completed in 2027 </a:t>
            </a:r>
          </a:p>
          <a:p>
            <a:r>
              <a:rPr lang="en-US" dirty="0"/>
              <a:t>$85M</a:t>
            </a:r>
          </a:p>
          <a:p>
            <a:pPr algn="l"/>
            <a:endParaRPr lang="en-US" dirty="0"/>
          </a:p>
          <a:p>
            <a:pPr algn="l"/>
            <a:endParaRPr lang="en-US" dirty="0"/>
          </a:p>
        </p:txBody>
      </p:sp>
      <p:pic>
        <p:nvPicPr>
          <p:cNvPr id="3" name="Picture 2">
            <a:extLst>
              <a:ext uri="{FF2B5EF4-FFF2-40B4-BE49-F238E27FC236}">
                <a16:creationId xmlns:a16="http://schemas.microsoft.com/office/drawing/2014/main" id="{E225AE13-B3BB-00CC-6D53-F2720F34D7CA}"/>
              </a:ext>
            </a:extLst>
          </p:cNvPr>
          <p:cNvPicPr>
            <a:picLocks noChangeAspect="1"/>
          </p:cNvPicPr>
          <p:nvPr/>
        </p:nvPicPr>
        <p:blipFill>
          <a:blip r:embed="rId2"/>
          <a:stretch>
            <a:fillRect/>
          </a:stretch>
        </p:blipFill>
        <p:spPr>
          <a:xfrm>
            <a:off x="838200" y="2195040"/>
            <a:ext cx="1850939" cy="2467919"/>
          </a:xfrm>
          <a:prstGeom prst="rect">
            <a:avLst/>
          </a:prstGeom>
        </p:spPr>
      </p:pic>
      <p:pic>
        <p:nvPicPr>
          <p:cNvPr id="9" name="Picture 8">
            <a:extLst>
              <a:ext uri="{FF2B5EF4-FFF2-40B4-BE49-F238E27FC236}">
                <a16:creationId xmlns:a16="http://schemas.microsoft.com/office/drawing/2014/main" id="{A7E6A360-73B7-9FB9-2C73-AFB690B7CF05}"/>
              </a:ext>
            </a:extLst>
          </p:cNvPr>
          <p:cNvPicPr>
            <a:picLocks noChangeAspect="1"/>
          </p:cNvPicPr>
          <p:nvPr/>
        </p:nvPicPr>
        <p:blipFill>
          <a:blip r:embed="rId3"/>
          <a:stretch>
            <a:fillRect/>
          </a:stretch>
        </p:blipFill>
        <p:spPr>
          <a:xfrm>
            <a:off x="4909497" y="2014151"/>
            <a:ext cx="3070910" cy="4094547"/>
          </a:xfrm>
          <a:prstGeom prst="rect">
            <a:avLst/>
          </a:prstGeom>
        </p:spPr>
      </p:pic>
      <p:pic>
        <p:nvPicPr>
          <p:cNvPr id="7" name="Picture 6">
            <a:extLst>
              <a:ext uri="{FF2B5EF4-FFF2-40B4-BE49-F238E27FC236}">
                <a16:creationId xmlns:a16="http://schemas.microsoft.com/office/drawing/2014/main" id="{789E111A-C6EE-EB76-DCDA-D8CBD8A10704}"/>
              </a:ext>
            </a:extLst>
          </p:cNvPr>
          <p:cNvPicPr>
            <a:picLocks noChangeAspect="1"/>
          </p:cNvPicPr>
          <p:nvPr/>
        </p:nvPicPr>
        <p:blipFill>
          <a:blip r:embed="rId4"/>
          <a:stretch>
            <a:fillRect/>
          </a:stretch>
        </p:blipFill>
        <p:spPr>
          <a:xfrm>
            <a:off x="1754531" y="3654166"/>
            <a:ext cx="3410465" cy="2557849"/>
          </a:xfrm>
          <a:prstGeom prst="rect">
            <a:avLst/>
          </a:prstGeom>
        </p:spPr>
      </p:pic>
    </p:spTree>
    <p:extLst>
      <p:ext uri="{BB962C8B-B14F-4D97-AF65-F5344CB8AC3E}">
        <p14:creationId xmlns:p14="http://schemas.microsoft.com/office/powerpoint/2010/main" val="1133910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652915"/>
            <a:ext cx="10515600" cy="728180"/>
          </a:xfrm>
        </p:spPr>
        <p:txBody>
          <a:bodyPr>
            <a:normAutofit fontScale="90000"/>
          </a:bodyPr>
          <a:lstStyle/>
          <a:p>
            <a:pPr algn="ctr"/>
            <a:r>
              <a:rPr lang="en-US" dirty="0"/>
              <a:t>University of Maryland 3 - Institute for Health Computing (UM-3-IHC)</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838200" y="2616678"/>
            <a:ext cx="10515600" cy="3657998"/>
          </a:xfrm>
        </p:spPr>
        <p:txBody>
          <a:bodyPr>
            <a:normAutofit fontScale="62500" lnSpcReduction="20000"/>
          </a:bodyPr>
          <a:lstStyle/>
          <a:p>
            <a:pPr algn="l"/>
            <a:r>
              <a:rPr lang="en-US" dirty="0"/>
              <a:t>UMB partnering with UMCP and UMMS</a:t>
            </a:r>
          </a:p>
          <a:p>
            <a:pPr algn="l"/>
            <a:r>
              <a:rPr lang="en-US" dirty="0"/>
              <a:t>Located in North Bethesda, MD</a:t>
            </a:r>
          </a:p>
          <a:p>
            <a:pPr algn="l"/>
            <a:r>
              <a:rPr lang="en-US" dirty="0"/>
              <a:t>Leverage UMMS’s provision of customized unique and diverse de-identified data sets and bring together world-class researchers exploring how artificial intelligence (“AI”), machine learning (“ML”), and clinical analytics can facilitate knowledge discovery for human health and wellbeing</a:t>
            </a:r>
          </a:p>
          <a:p>
            <a:pPr algn="l"/>
            <a:r>
              <a:rPr lang="en-US" dirty="0"/>
              <a:t>The Institute will be a transformative collaboration between the Montgomery County, UMMS, and the Universities to establish North Bethesda as a national epicenter of computationally enabled biomedical research, population health, and precision medicine. </a:t>
            </a:r>
          </a:p>
          <a:p>
            <a:pPr algn="l"/>
            <a:r>
              <a:rPr lang="en-US" dirty="0"/>
              <a:t>Starting out in leased space with goal for Montgomery County to build facility</a:t>
            </a:r>
          </a:p>
          <a:p>
            <a:pPr algn="l"/>
            <a:r>
              <a:rPr lang="en-US" dirty="0"/>
              <a:t>Partnership received a $15M grant from Montgomery County to start program</a:t>
            </a:r>
          </a:p>
          <a:p>
            <a:pPr algn="l"/>
            <a:r>
              <a:rPr lang="en-US" dirty="0"/>
              <a:t>Federal grant for $3M for computing equipment</a:t>
            </a:r>
          </a:p>
          <a:p>
            <a:pPr algn="l"/>
            <a:r>
              <a:rPr lang="en-US" dirty="0"/>
              <a:t>Annual funding from Montgomery County of $5M (FY24-FY28)</a:t>
            </a:r>
          </a:p>
          <a:p>
            <a:pPr algn="l"/>
            <a:r>
              <a:rPr lang="en-US" dirty="0"/>
              <a:t>Annual funding from </a:t>
            </a:r>
            <a:r>
              <a:rPr lang="en-US" dirty="0" err="1"/>
              <a:t>Mpower</a:t>
            </a:r>
            <a:r>
              <a:rPr lang="en-US" dirty="0"/>
              <a:t> of $5M (FY23-FY28)</a:t>
            </a:r>
          </a:p>
          <a:p>
            <a:pPr marL="0" indent="0" algn="l">
              <a:buNone/>
            </a:pPr>
            <a:endParaRPr lang="en-US" dirty="0"/>
          </a:p>
        </p:txBody>
      </p:sp>
    </p:spTree>
    <p:extLst>
      <p:ext uri="{BB962C8B-B14F-4D97-AF65-F5344CB8AC3E}">
        <p14:creationId xmlns:p14="http://schemas.microsoft.com/office/powerpoint/2010/main" val="1346447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232781"/>
            <a:ext cx="10515600" cy="728180"/>
          </a:xfrm>
        </p:spPr>
        <p:txBody>
          <a:bodyPr>
            <a:normAutofit/>
          </a:bodyPr>
          <a:lstStyle/>
          <a:p>
            <a:r>
              <a:rPr lang="en-US" dirty="0"/>
              <a:t>4 MLK Bldg.</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529281" y="2017005"/>
            <a:ext cx="4363995" cy="3153927"/>
          </a:xfrm>
        </p:spPr>
        <p:txBody>
          <a:bodyPr>
            <a:normAutofit/>
          </a:bodyPr>
          <a:lstStyle/>
          <a:p>
            <a:pPr algn="l"/>
            <a:r>
              <a:rPr lang="en-US" dirty="0"/>
              <a:t>Located in </a:t>
            </a:r>
            <a:r>
              <a:rPr lang="en-US" dirty="0" err="1"/>
              <a:t>BioPark</a:t>
            </a:r>
            <a:r>
              <a:rPr lang="en-US" dirty="0"/>
              <a:t> </a:t>
            </a:r>
          </a:p>
          <a:p>
            <a:pPr algn="l"/>
            <a:r>
              <a:rPr lang="en-US" dirty="0"/>
              <a:t>250K sq. ft. </a:t>
            </a:r>
          </a:p>
          <a:p>
            <a:pPr algn="l"/>
            <a:r>
              <a:rPr lang="en-US" dirty="0"/>
              <a:t>8 stories</a:t>
            </a:r>
          </a:p>
          <a:p>
            <a:pPr algn="l"/>
            <a:r>
              <a:rPr lang="en-US" dirty="0"/>
              <a:t>To open September 2025</a:t>
            </a:r>
          </a:p>
          <a:p>
            <a:pPr marL="0" indent="0" algn="l">
              <a:buNone/>
            </a:pPr>
            <a:endParaRPr lang="en-US" dirty="0"/>
          </a:p>
        </p:txBody>
      </p:sp>
      <p:pic>
        <p:nvPicPr>
          <p:cNvPr id="2052" name="Picture 4">
            <a:extLst>
              <a:ext uri="{FF2B5EF4-FFF2-40B4-BE49-F238E27FC236}">
                <a16:creationId xmlns:a16="http://schemas.microsoft.com/office/drawing/2014/main" id="{EBCAE4B5-1C67-7411-416F-6529A80858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212" y="2069327"/>
            <a:ext cx="7111784" cy="355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592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652915"/>
            <a:ext cx="10515600" cy="728180"/>
          </a:xfrm>
        </p:spPr>
        <p:txBody>
          <a:bodyPr>
            <a:normAutofit/>
          </a:bodyPr>
          <a:lstStyle/>
          <a:p>
            <a:r>
              <a:rPr lang="en-US" dirty="0"/>
              <a:t>Other</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838200" y="2616678"/>
            <a:ext cx="10515600" cy="3153927"/>
          </a:xfrm>
        </p:spPr>
        <p:txBody>
          <a:bodyPr>
            <a:normAutofit/>
          </a:bodyPr>
          <a:lstStyle/>
          <a:p>
            <a:pPr algn="l"/>
            <a:r>
              <a:rPr lang="en-US" dirty="0"/>
              <a:t>Mid Year Performance Reviews</a:t>
            </a:r>
          </a:p>
          <a:p>
            <a:pPr lvl="1"/>
            <a:r>
              <a:rPr lang="en-US" dirty="0"/>
              <a:t>Non-Exempt (Required) due 10/31</a:t>
            </a:r>
          </a:p>
          <a:p>
            <a:pPr lvl="1"/>
            <a:r>
              <a:rPr lang="en-US" dirty="0"/>
              <a:t>Exempt (Recommended) due 11/30</a:t>
            </a:r>
          </a:p>
          <a:p>
            <a:r>
              <a:rPr lang="en-US" dirty="0"/>
              <a:t>Employee Discounts</a:t>
            </a:r>
          </a:p>
          <a:p>
            <a:pPr lvl="1"/>
            <a:r>
              <a:rPr lang="en-US" dirty="0"/>
              <a:t>Lexington Market  </a:t>
            </a:r>
            <a:r>
              <a:rPr lang="en-US" sz="1800" u="sng" dirty="0">
                <a:solidFill>
                  <a:srgbClr val="0563C1"/>
                </a:solidFill>
                <a:effectLst/>
                <a:latin typeface="Calibri" panose="020F0502020204030204" pitchFamily="34" charset="0"/>
                <a:ea typeface="Calibri" panose="020F0502020204030204" pitchFamily="34" charset="0"/>
                <a:hlinkClick r:id="rId2"/>
              </a:rPr>
              <a:t>https://elm.umaryland.edu/announcements/2023/OneCard-Now-Provides-Students-and-Staff-Discounts-at-Lexington-Market.php</a:t>
            </a:r>
            <a:endParaRPr lang="en-US" dirty="0"/>
          </a:p>
          <a:p>
            <a:pPr lvl="1"/>
            <a:r>
              <a:rPr lang="en-US" dirty="0"/>
              <a:t>Hippodrome  </a:t>
            </a:r>
            <a:r>
              <a:rPr lang="en-US" sz="1800" u="sng" dirty="0">
                <a:solidFill>
                  <a:srgbClr val="0563C1"/>
                </a:solidFill>
                <a:effectLst/>
                <a:latin typeface="Calibri" panose="020F0502020204030204" pitchFamily="34" charset="0"/>
                <a:ea typeface="Calibri" panose="020F0502020204030204" pitchFamily="34" charset="0"/>
                <a:hlinkClick r:id="rId3"/>
              </a:rPr>
              <a:t>https://www.umaryland.edu/arts/featured-theater-events/hippodrome/</a:t>
            </a:r>
            <a:endParaRPr lang="en-US" dirty="0"/>
          </a:p>
        </p:txBody>
      </p:sp>
    </p:spTree>
    <p:extLst>
      <p:ext uri="{BB962C8B-B14F-4D97-AF65-F5344CB8AC3E}">
        <p14:creationId xmlns:p14="http://schemas.microsoft.com/office/powerpoint/2010/main" val="2085952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967067D-AA17-D3EF-FA25-333C0425C949}"/>
              </a:ext>
            </a:extLst>
          </p:cNvPr>
          <p:cNvGraphicFramePr>
            <a:graphicFrameLocks/>
          </p:cNvGraphicFramePr>
          <p:nvPr>
            <p:extLst>
              <p:ext uri="{D42A27DB-BD31-4B8C-83A1-F6EECF244321}">
                <p14:modId xmlns:p14="http://schemas.microsoft.com/office/powerpoint/2010/main" val="2543605709"/>
              </p:ext>
            </p:extLst>
          </p:nvPr>
        </p:nvGraphicFramePr>
        <p:xfrm>
          <a:off x="1455056" y="101880"/>
          <a:ext cx="8705088" cy="5799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7818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63A85-9536-C6D7-773C-5BD7891BD4B2}"/>
              </a:ext>
            </a:extLst>
          </p:cNvPr>
          <p:cNvSpPr>
            <a:spLocks noGrp="1"/>
          </p:cNvSpPr>
          <p:nvPr>
            <p:ph type="ctrTitle"/>
          </p:nvPr>
        </p:nvSpPr>
        <p:spPr/>
        <p:txBody>
          <a:bodyPr>
            <a:normAutofit fontScale="90000"/>
          </a:bodyPr>
          <a:lstStyle/>
          <a:p>
            <a:r>
              <a:rPr lang="en-US" dirty="0"/>
              <a:t>Parking &amp; Auxiliary Services Update</a:t>
            </a:r>
          </a:p>
        </p:txBody>
      </p:sp>
      <p:sp>
        <p:nvSpPr>
          <p:cNvPr id="5" name="Subtitle 4">
            <a:extLst>
              <a:ext uri="{FF2B5EF4-FFF2-40B4-BE49-F238E27FC236}">
                <a16:creationId xmlns:a16="http://schemas.microsoft.com/office/drawing/2014/main" id="{54D7D129-F2D7-E647-E232-09F63EE2C472}"/>
              </a:ext>
            </a:extLst>
          </p:cNvPr>
          <p:cNvSpPr>
            <a:spLocks noGrp="1"/>
          </p:cNvSpPr>
          <p:nvPr>
            <p:ph type="subTitle" idx="1"/>
          </p:nvPr>
        </p:nvSpPr>
        <p:spPr/>
        <p:txBody>
          <a:bodyPr/>
          <a:lstStyle/>
          <a:p>
            <a:r>
              <a:rPr lang="en-US" dirty="0"/>
              <a:t>Robert Milner</a:t>
            </a:r>
          </a:p>
        </p:txBody>
      </p:sp>
    </p:spTree>
    <p:extLst>
      <p:ext uri="{BB962C8B-B14F-4D97-AF65-F5344CB8AC3E}">
        <p14:creationId xmlns:p14="http://schemas.microsoft.com/office/powerpoint/2010/main" val="620744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title"/>
          </p:nvPr>
        </p:nvSpPr>
        <p:spPr>
          <a:xfrm>
            <a:off x="838200" y="1928882"/>
            <a:ext cx="10515600" cy="728180"/>
          </a:xfrm>
        </p:spPr>
        <p:txBody>
          <a:bodyPr>
            <a:normAutofit fontScale="90000"/>
          </a:bodyPr>
          <a:lstStyle/>
          <a:p>
            <a:r>
              <a:rPr lang="en-US" dirty="0"/>
              <a:t>Parking and Revenue Control Equipment (PARCS)</a:t>
            </a:r>
          </a:p>
        </p:txBody>
      </p:sp>
      <p:sp>
        <p:nvSpPr>
          <p:cNvPr id="3" name="Subtitle 2">
            <a:extLst>
              <a:ext uri="{FF2B5EF4-FFF2-40B4-BE49-F238E27FC236}">
                <a16:creationId xmlns:a16="http://schemas.microsoft.com/office/drawing/2014/main" id="{135160D8-EAEB-D0BA-43A4-85E9CC5F0A62}"/>
              </a:ext>
            </a:extLst>
          </p:cNvPr>
          <p:cNvSpPr>
            <a:spLocks noGrp="1"/>
          </p:cNvSpPr>
          <p:nvPr>
            <p:ph sz="half" idx="1"/>
          </p:nvPr>
        </p:nvSpPr>
        <p:spPr/>
        <p:txBody>
          <a:bodyPr>
            <a:normAutofit fontScale="70000" lnSpcReduction="20000"/>
          </a:bodyPr>
          <a:lstStyle/>
          <a:p>
            <a:pPr marL="0" marR="0" lvl="0" indent="0" algn="l">
              <a:lnSpc>
                <a:spcPct val="107000"/>
              </a:lnSpc>
              <a:spcBef>
                <a:spcPts val="0"/>
              </a:spcBef>
              <a:spcAft>
                <a:spcPts val="0"/>
              </a:spcAft>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INSTALLATION</a:t>
            </a:r>
          </a:p>
          <a:p>
            <a:pPr marL="342900" marR="0" lvl="0" indent="-342900" algn="l">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Installed over 500 piece of equipment in all 7 UMB garages</a:t>
            </a:r>
          </a:p>
          <a:p>
            <a:pPr marL="342900" marR="0" lvl="0" indent="-342900" algn="l">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Installation was 7 weeks for 7 UMB garage with limited disruption to campus</a:t>
            </a:r>
          </a:p>
          <a:p>
            <a:pPr marL="342900" marR="0" lvl="0" indent="-342900" algn="l">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Re-permitted 8000 UMB parkers with new AVI Permits</a:t>
            </a:r>
          </a:p>
          <a:p>
            <a:pPr marL="342900" marR="0" lvl="0" indent="-342900" algn="l">
              <a:lnSpc>
                <a:spcPct val="107000"/>
              </a:lnSpc>
              <a:spcBef>
                <a:spcPts val="0"/>
              </a:spcBef>
              <a:spcAft>
                <a:spcPts val="80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Eliminated paper waste </a:t>
            </a:r>
          </a:p>
          <a:p>
            <a:pPr marL="342900" marR="0" lvl="0" indent="-342900" algn="l">
              <a:lnSpc>
                <a:spcPct val="107000"/>
              </a:lnSpc>
              <a:spcBef>
                <a:spcPts val="0"/>
              </a:spcBef>
              <a:spcAft>
                <a:spcPts val="800"/>
              </a:spcAft>
              <a:buFont typeface="Symbol" panose="05050102010706020507" pitchFamily="18" charset="2"/>
              <a:buChar char=""/>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Content Placeholder 5">
            <a:extLst>
              <a:ext uri="{FF2B5EF4-FFF2-40B4-BE49-F238E27FC236}">
                <a16:creationId xmlns:a16="http://schemas.microsoft.com/office/drawing/2014/main" id="{51712F03-71C3-895B-8430-2644D55A50AF}"/>
              </a:ext>
            </a:extLst>
          </p:cNvPr>
          <p:cNvSpPr>
            <a:spLocks noGrp="1"/>
          </p:cNvSpPr>
          <p:nvPr>
            <p:ph sz="half" idx="2"/>
          </p:nvPr>
        </p:nvSpPr>
        <p:spPr/>
        <p:txBody>
          <a:bodyPr>
            <a:normAutofit fontScale="70000" lnSpcReduction="20000"/>
          </a:bodyPr>
          <a:lstStyle/>
          <a:p>
            <a:pPr marL="0" indent="0">
              <a:buNone/>
            </a:pPr>
            <a:r>
              <a:rPr lang="en-US" dirty="0"/>
              <a:t>NEXT STEPS</a:t>
            </a:r>
          </a:p>
          <a:p>
            <a:r>
              <a:rPr lang="en-US" dirty="0"/>
              <a:t>Re-permit part-time faculty and employee daily with new AVI permits</a:t>
            </a:r>
          </a:p>
          <a:p>
            <a:pPr lvl="1"/>
            <a:r>
              <a:rPr lang="en-US" dirty="0"/>
              <a:t>Fall 2023</a:t>
            </a:r>
          </a:p>
          <a:p>
            <a:r>
              <a:rPr lang="en-US" dirty="0"/>
              <a:t>Roll-out cell phone technology</a:t>
            </a:r>
          </a:p>
          <a:p>
            <a:pPr lvl="1"/>
            <a:r>
              <a:rPr lang="en-US" dirty="0"/>
              <a:t>Fall 2023</a:t>
            </a:r>
          </a:p>
        </p:txBody>
      </p:sp>
    </p:spTree>
    <p:extLst>
      <p:ext uri="{BB962C8B-B14F-4D97-AF65-F5344CB8AC3E}">
        <p14:creationId xmlns:p14="http://schemas.microsoft.com/office/powerpoint/2010/main" val="613919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65DE-C3CE-A33B-499E-E8EA6ADDD76E}"/>
              </a:ext>
            </a:extLst>
          </p:cNvPr>
          <p:cNvSpPr>
            <a:spLocks noGrp="1"/>
          </p:cNvSpPr>
          <p:nvPr>
            <p:ph type="title"/>
          </p:nvPr>
        </p:nvSpPr>
        <p:spPr>
          <a:xfrm>
            <a:off x="914400" y="1730100"/>
            <a:ext cx="10515600" cy="728180"/>
          </a:xfrm>
        </p:spPr>
        <p:txBody>
          <a:bodyPr/>
          <a:lstStyle/>
          <a:p>
            <a:r>
              <a:rPr lang="en-US" dirty="0"/>
              <a:t>USM/MTA Employee Benefit Program</a:t>
            </a:r>
          </a:p>
        </p:txBody>
      </p:sp>
      <p:sp>
        <p:nvSpPr>
          <p:cNvPr id="3" name="Content Placeholder 2">
            <a:extLst>
              <a:ext uri="{FF2B5EF4-FFF2-40B4-BE49-F238E27FC236}">
                <a16:creationId xmlns:a16="http://schemas.microsoft.com/office/drawing/2014/main" id="{7A248CF6-59DF-21CC-9F54-FE4F6C9476A9}"/>
              </a:ext>
            </a:extLst>
          </p:cNvPr>
          <p:cNvSpPr>
            <a:spLocks noGrp="1"/>
          </p:cNvSpPr>
          <p:nvPr>
            <p:ph sz="half" idx="1"/>
          </p:nvPr>
        </p:nvSpPr>
        <p:spPr/>
        <p:txBody>
          <a:bodyPr>
            <a:normAutofit fontScale="70000" lnSpcReduction="20000"/>
          </a:bodyPr>
          <a:lstStyle/>
          <a:p>
            <a:pPr marL="0" indent="0">
              <a:buNone/>
            </a:pPr>
            <a:r>
              <a:rPr lang="en-US" dirty="0"/>
              <a:t>PROGRAM</a:t>
            </a:r>
          </a:p>
          <a:p>
            <a:r>
              <a:rPr lang="en-US" dirty="0"/>
              <a:t>Transitioned from the MTA Sticker Program to the Charm Mobile App within 15 days</a:t>
            </a:r>
          </a:p>
          <a:p>
            <a:r>
              <a:rPr lang="en-US" dirty="0"/>
              <a:t>Enrolled over 1000 eligible employees since July 2023</a:t>
            </a:r>
          </a:p>
          <a:p>
            <a:r>
              <a:rPr lang="en-US" dirty="0"/>
              <a:t>Created an electronic approval process for the collection of alternative State ID process</a:t>
            </a:r>
          </a:p>
          <a:p>
            <a:endParaRPr lang="en-US" dirty="0"/>
          </a:p>
        </p:txBody>
      </p:sp>
      <p:sp>
        <p:nvSpPr>
          <p:cNvPr id="4" name="Content Placeholder 3">
            <a:extLst>
              <a:ext uri="{FF2B5EF4-FFF2-40B4-BE49-F238E27FC236}">
                <a16:creationId xmlns:a16="http://schemas.microsoft.com/office/drawing/2014/main" id="{2093C15D-3D19-934B-0589-3EBE642CAF0E}"/>
              </a:ext>
            </a:extLst>
          </p:cNvPr>
          <p:cNvSpPr>
            <a:spLocks noGrp="1"/>
          </p:cNvSpPr>
          <p:nvPr>
            <p:ph sz="half" idx="2"/>
          </p:nvPr>
        </p:nvSpPr>
        <p:spPr/>
        <p:txBody>
          <a:bodyPr>
            <a:normAutofit fontScale="70000" lnSpcReduction="20000"/>
          </a:bodyPr>
          <a:lstStyle/>
          <a:p>
            <a:pPr marL="0" indent="0">
              <a:buNone/>
            </a:pPr>
            <a:r>
              <a:rPr lang="en-US" dirty="0"/>
              <a:t>NEXT STEPS</a:t>
            </a:r>
          </a:p>
          <a:p>
            <a:r>
              <a:rPr lang="en-US" dirty="0"/>
              <a:t>Monitor and Maintain USM/MTA Employee Benefit Program</a:t>
            </a:r>
          </a:p>
          <a:p>
            <a:endParaRPr lang="en-US" dirty="0"/>
          </a:p>
        </p:txBody>
      </p:sp>
    </p:spTree>
    <p:extLst>
      <p:ext uri="{BB962C8B-B14F-4D97-AF65-F5344CB8AC3E}">
        <p14:creationId xmlns:p14="http://schemas.microsoft.com/office/powerpoint/2010/main" val="2750979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9EC3F-B673-2E0D-8D78-BD6551BA8A15}"/>
              </a:ext>
            </a:extLst>
          </p:cNvPr>
          <p:cNvSpPr>
            <a:spLocks noGrp="1"/>
          </p:cNvSpPr>
          <p:nvPr>
            <p:ph type="title"/>
          </p:nvPr>
        </p:nvSpPr>
        <p:spPr>
          <a:xfrm>
            <a:off x="692427" y="1498879"/>
            <a:ext cx="10515600" cy="1325563"/>
          </a:xfrm>
        </p:spPr>
        <p:txBody>
          <a:bodyPr/>
          <a:lstStyle/>
          <a:p>
            <a:r>
              <a:rPr lang="en-US" dirty="0"/>
              <a:t>Upcoming Garage Renovations/Restorations</a:t>
            </a:r>
          </a:p>
        </p:txBody>
      </p:sp>
      <p:sp>
        <p:nvSpPr>
          <p:cNvPr id="3" name="Content Placeholder 2">
            <a:extLst>
              <a:ext uri="{FF2B5EF4-FFF2-40B4-BE49-F238E27FC236}">
                <a16:creationId xmlns:a16="http://schemas.microsoft.com/office/drawing/2014/main" id="{81CA68AF-AB30-AD72-D78D-AE1470C4D21F}"/>
              </a:ext>
            </a:extLst>
          </p:cNvPr>
          <p:cNvSpPr>
            <a:spLocks noGrp="1"/>
          </p:cNvSpPr>
          <p:nvPr>
            <p:ph idx="1"/>
          </p:nvPr>
        </p:nvSpPr>
        <p:spPr/>
        <p:txBody>
          <a:bodyPr>
            <a:normAutofit fontScale="700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Penn St. Graphics </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26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Visual enhancements and directional signage </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Penn St. Structural Repair </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26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Concrete decks, coating replacement, T-beam repair</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Saratoga Structural Repair </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26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Sprinkler system replacement and addressing water penetration into elevator lobbies.   </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Sustainability initiative</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26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Solar canopy installations on the rooftop of Penn St and Pearl St garages.  </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876B3CC7-A7B6-A034-E472-624A2FB51974}"/>
              </a:ext>
            </a:extLst>
          </p:cNvPr>
          <p:cNvPicPr>
            <a:picLocks noChangeAspect="1"/>
          </p:cNvPicPr>
          <p:nvPr/>
        </p:nvPicPr>
        <p:blipFill>
          <a:blip r:embed="rId2"/>
          <a:stretch>
            <a:fillRect/>
          </a:stretch>
        </p:blipFill>
        <p:spPr>
          <a:xfrm>
            <a:off x="7429800" y="2665581"/>
            <a:ext cx="2400000" cy="1600000"/>
          </a:xfrm>
          <a:prstGeom prst="rect">
            <a:avLst/>
          </a:prstGeom>
        </p:spPr>
      </p:pic>
    </p:spTree>
    <p:extLst>
      <p:ext uri="{BB962C8B-B14F-4D97-AF65-F5344CB8AC3E}">
        <p14:creationId xmlns:p14="http://schemas.microsoft.com/office/powerpoint/2010/main" val="627864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599A-CAC8-F25C-283C-BECFD2467BDD}"/>
              </a:ext>
            </a:extLst>
          </p:cNvPr>
          <p:cNvSpPr>
            <a:spLocks noGrp="1"/>
          </p:cNvSpPr>
          <p:nvPr>
            <p:ph type="title"/>
          </p:nvPr>
        </p:nvSpPr>
        <p:spPr>
          <a:xfrm>
            <a:off x="838200" y="1637333"/>
            <a:ext cx="10515600" cy="1325563"/>
          </a:xfrm>
        </p:spPr>
        <p:txBody>
          <a:bodyPr/>
          <a:lstStyle/>
          <a:p>
            <a:r>
              <a:rPr lang="en-US" dirty="0"/>
              <a:t>Transportation Working Group Committee</a:t>
            </a:r>
          </a:p>
        </p:txBody>
      </p:sp>
      <p:sp>
        <p:nvSpPr>
          <p:cNvPr id="3" name="Content Placeholder 2">
            <a:extLst>
              <a:ext uri="{FF2B5EF4-FFF2-40B4-BE49-F238E27FC236}">
                <a16:creationId xmlns:a16="http://schemas.microsoft.com/office/drawing/2014/main" id="{11F98070-893E-65E5-4886-70F0EC88AE8C}"/>
              </a:ext>
            </a:extLst>
          </p:cNvPr>
          <p:cNvSpPr>
            <a:spLocks noGrp="1"/>
          </p:cNvSpPr>
          <p:nvPr>
            <p:ph idx="1"/>
          </p:nvPr>
        </p:nvSpPr>
        <p:spPr>
          <a:xfrm>
            <a:off x="838200" y="2792895"/>
            <a:ext cx="10515600" cy="2933632"/>
          </a:xfrm>
        </p:spPr>
        <p:txBody>
          <a:bodyPr>
            <a:normAutofit fontScale="92500" lnSpcReduction="10000"/>
          </a:bodyPr>
          <a:lstStyle/>
          <a:p>
            <a:pPr marL="0" marR="0" lvl="0" indent="0">
              <a:lnSpc>
                <a:spcPct val="107000"/>
              </a:lnSpc>
              <a:spcBef>
                <a:spcPts val="0"/>
              </a:spcBef>
              <a:spcAft>
                <a:spcPts val="0"/>
              </a:spcAft>
              <a:buNone/>
            </a:pPr>
            <a:r>
              <a:rPr lang="en-US" sz="2200" b="1" kern="100" dirty="0">
                <a:effectLst/>
                <a:latin typeface="Calibri" panose="020F0502020204030204" pitchFamily="34" charset="0"/>
                <a:ea typeface="Calibri" panose="020F0502020204030204" pitchFamily="34" charset="0"/>
                <a:cs typeface="Times New Roman" panose="02020603050405020304" pitchFamily="18" charset="0"/>
              </a:rPr>
              <a:t>Goal - This working committee has been assembled to strategize/identify ways to enhance the transportation experience for UMB students, faculty, and staff by gathering data and conducting research to make recommendations to the senior leadership.</a:t>
            </a:r>
          </a:p>
          <a:p>
            <a:pPr marL="342900" marR="0" lvl="0" indent="-342900">
              <a:lnSpc>
                <a:spcPct val="107000"/>
              </a:lnSpc>
              <a:spcBef>
                <a:spcPts val="0"/>
              </a:spcBef>
              <a:spcAft>
                <a:spcPts val="0"/>
              </a:spcAft>
              <a:buFont typeface="Symbol" panose="05050102010706020507" pitchFamily="18" charset="2"/>
              <a:buChar char=""/>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Survey sent to ~15,000 members of UMB</a:t>
            </a:r>
          </a:p>
          <a:p>
            <a:pPr marL="742950" marR="0" lvl="1" indent="-285750">
              <a:lnSpc>
                <a:spcPct val="107000"/>
              </a:lnSpc>
              <a:spcBef>
                <a:spcPts val="0"/>
              </a:spcBef>
              <a:spcAft>
                <a:spcPts val="0"/>
              </a:spcAft>
              <a:buFont typeface="Courier New" panose="02070309020205020404" pitchFamily="49" charset="0"/>
              <a:buChar char="o"/>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Participation is a crucial step toward identifying needs for change and areas of success, and feedback will help to enhance the transportation experience for UMB students, faculty, and staff.</a:t>
            </a:r>
          </a:p>
          <a:p>
            <a:pPr marL="742950" marR="0" lvl="1" indent="-285750">
              <a:lnSpc>
                <a:spcPct val="107000"/>
              </a:lnSpc>
              <a:spcBef>
                <a:spcPts val="0"/>
              </a:spcBef>
              <a:spcAft>
                <a:spcPts val="0"/>
              </a:spcAft>
              <a:buFont typeface="Courier New" panose="02070309020205020404" pitchFamily="49" charset="0"/>
              <a:buChar char="o"/>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Working Group Members have been assigned various tasks and benchmark gathering of information</a:t>
            </a:r>
          </a:p>
          <a:p>
            <a:pPr marL="457200" marR="0" lvl="1" indent="0">
              <a:lnSpc>
                <a:spcPct val="107000"/>
              </a:lnSpc>
              <a:spcBef>
                <a:spcPts val="0"/>
              </a:spcBef>
              <a:spcAft>
                <a:spcPts val="800"/>
              </a:spcAft>
              <a:buNone/>
            </a:pPr>
            <a:endParaRPr lang="en-US"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56066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599A-CAC8-F25C-283C-BECFD2467BDD}"/>
              </a:ext>
            </a:extLst>
          </p:cNvPr>
          <p:cNvSpPr>
            <a:spLocks noGrp="1"/>
          </p:cNvSpPr>
          <p:nvPr>
            <p:ph type="title"/>
          </p:nvPr>
        </p:nvSpPr>
        <p:spPr>
          <a:xfrm>
            <a:off x="944217" y="1249913"/>
            <a:ext cx="7087675" cy="1325563"/>
          </a:xfrm>
        </p:spPr>
        <p:txBody>
          <a:bodyPr/>
          <a:lstStyle/>
          <a:p>
            <a:pPr algn="ctr"/>
            <a:r>
              <a:rPr lang="en-US" dirty="0"/>
              <a:t>Donaldson Brown Riverfront – </a:t>
            </a:r>
            <a:br>
              <a:rPr lang="en-US" dirty="0"/>
            </a:br>
            <a:r>
              <a:rPr lang="en-US" dirty="0"/>
              <a:t>Renovations</a:t>
            </a:r>
          </a:p>
        </p:txBody>
      </p:sp>
      <p:sp>
        <p:nvSpPr>
          <p:cNvPr id="3" name="Content Placeholder 2">
            <a:extLst>
              <a:ext uri="{FF2B5EF4-FFF2-40B4-BE49-F238E27FC236}">
                <a16:creationId xmlns:a16="http://schemas.microsoft.com/office/drawing/2014/main" id="{11F98070-893E-65E5-4886-70F0EC88AE8C}"/>
              </a:ext>
            </a:extLst>
          </p:cNvPr>
          <p:cNvSpPr>
            <a:spLocks noGrp="1"/>
          </p:cNvSpPr>
          <p:nvPr>
            <p:ph idx="1"/>
          </p:nvPr>
        </p:nvSpPr>
        <p:spPr/>
        <p:txBody>
          <a:bodyPr>
            <a:normAutofit fontScale="850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Scaffolding being erected</a:t>
            </a:r>
          </a:p>
          <a:p>
            <a:pPr marL="342900" marR="0" lvl="0" indent="-342900">
              <a:lnSpc>
                <a:spcPct val="107000"/>
              </a:lnSpc>
              <a:spcBef>
                <a:spcPts val="0"/>
              </a:spcBef>
              <a:spcAft>
                <a:spcPts val="0"/>
              </a:spcAft>
              <a:buFont typeface="Symbol" panose="05050102010706020507" pitchFamily="18" charset="2"/>
              <a:buChar char=""/>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Plans include </a:t>
            </a:r>
          </a:p>
          <a:p>
            <a:pPr marL="742950" marR="0" lvl="1" indent="-285750">
              <a:lnSpc>
                <a:spcPct val="107000"/>
              </a:lnSpc>
              <a:spcBef>
                <a:spcPts val="0"/>
              </a:spcBef>
              <a:spcAft>
                <a:spcPts val="0"/>
              </a:spcAft>
              <a:buFont typeface="Courier New" panose="02070309020205020404" pitchFamily="49" charset="0"/>
              <a:buChar char="o"/>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a new roof of environmental and sustainable material</a:t>
            </a:r>
          </a:p>
          <a:p>
            <a:pPr marL="742950" marR="0" lvl="1" indent="-285750">
              <a:lnSpc>
                <a:spcPct val="107000"/>
              </a:lnSpc>
              <a:spcBef>
                <a:spcPts val="0"/>
              </a:spcBef>
              <a:spcAft>
                <a:spcPts val="0"/>
              </a:spcAft>
              <a:buFont typeface="Courier New" panose="02070309020205020404" pitchFamily="49" charset="0"/>
              <a:buChar char="o"/>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All windows/doors/shutters restored</a:t>
            </a:r>
          </a:p>
          <a:p>
            <a:pPr marL="742950" marR="0" lvl="1" indent="-285750">
              <a:lnSpc>
                <a:spcPct val="107000"/>
              </a:lnSpc>
              <a:spcBef>
                <a:spcPts val="0"/>
              </a:spcBef>
              <a:spcAft>
                <a:spcPts val="0"/>
              </a:spcAft>
              <a:buFont typeface="Courier New" panose="02070309020205020404" pitchFamily="49" charset="0"/>
              <a:buChar char="o"/>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Columns restored</a:t>
            </a:r>
          </a:p>
          <a:p>
            <a:pPr marL="342900" marR="0" lvl="0" indent="-342900">
              <a:lnSpc>
                <a:spcPct val="107000"/>
              </a:lnSpc>
              <a:spcBef>
                <a:spcPts val="0"/>
              </a:spcBef>
              <a:spcAft>
                <a:spcPts val="800"/>
              </a:spcAft>
              <a:buFont typeface="Symbol" panose="05050102010706020507" pitchFamily="18" charset="2"/>
              <a:buChar char=""/>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Project should be completed by Spring 2024</a:t>
            </a:r>
          </a:p>
          <a:p>
            <a:endParaRPr lang="en-US" dirty="0"/>
          </a:p>
        </p:txBody>
      </p:sp>
      <p:pic>
        <p:nvPicPr>
          <p:cNvPr id="5" name="Picture 4">
            <a:extLst>
              <a:ext uri="{FF2B5EF4-FFF2-40B4-BE49-F238E27FC236}">
                <a16:creationId xmlns:a16="http://schemas.microsoft.com/office/drawing/2014/main" id="{EEC626B3-F9AE-345E-DF1E-647C74EF7A04}"/>
              </a:ext>
            </a:extLst>
          </p:cNvPr>
          <p:cNvPicPr>
            <a:picLocks noChangeAspect="1"/>
          </p:cNvPicPr>
          <p:nvPr/>
        </p:nvPicPr>
        <p:blipFill>
          <a:blip r:embed="rId2"/>
          <a:stretch>
            <a:fillRect/>
          </a:stretch>
        </p:blipFill>
        <p:spPr>
          <a:xfrm>
            <a:off x="8572888" y="1914689"/>
            <a:ext cx="3051211" cy="4068281"/>
          </a:xfrm>
          <a:prstGeom prst="rect">
            <a:avLst/>
          </a:prstGeom>
        </p:spPr>
      </p:pic>
    </p:spTree>
    <p:extLst>
      <p:ext uri="{BB962C8B-B14F-4D97-AF65-F5344CB8AC3E}">
        <p14:creationId xmlns:p14="http://schemas.microsoft.com/office/powerpoint/2010/main" val="1330488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599A-CAC8-F25C-283C-BECFD2467BDD}"/>
              </a:ext>
            </a:extLst>
          </p:cNvPr>
          <p:cNvSpPr>
            <a:spLocks noGrp="1"/>
          </p:cNvSpPr>
          <p:nvPr>
            <p:ph type="title"/>
          </p:nvPr>
        </p:nvSpPr>
        <p:spPr>
          <a:xfrm>
            <a:off x="838200" y="1915628"/>
            <a:ext cx="10515600" cy="1325563"/>
          </a:xfrm>
        </p:spPr>
        <p:txBody>
          <a:bodyPr/>
          <a:lstStyle/>
          <a:p>
            <a:pPr algn="ctr"/>
            <a:r>
              <a:rPr lang="en-US" dirty="0"/>
              <a:t>Donaldson Brown Riverfront – </a:t>
            </a:r>
            <a:br>
              <a:rPr lang="en-US" dirty="0"/>
            </a:br>
            <a:r>
              <a:rPr lang="en-US" dirty="0"/>
              <a:t>Educational Partnership</a:t>
            </a:r>
          </a:p>
        </p:txBody>
      </p:sp>
      <p:sp>
        <p:nvSpPr>
          <p:cNvPr id="3" name="Content Placeholder 2">
            <a:extLst>
              <a:ext uri="{FF2B5EF4-FFF2-40B4-BE49-F238E27FC236}">
                <a16:creationId xmlns:a16="http://schemas.microsoft.com/office/drawing/2014/main" id="{11F98070-893E-65E5-4886-70F0EC88AE8C}"/>
              </a:ext>
            </a:extLst>
          </p:cNvPr>
          <p:cNvSpPr>
            <a:spLocks noGrp="1"/>
          </p:cNvSpPr>
          <p:nvPr>
            <p:ph idx="1"/>
          </p:nvPr>
        </p:nvSpPr>
        <p:spPr/>
        <p:txBody>
          <a:bodyPr>
            <a:normAutofit fontScale="9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Working in conjunction with Cecil College, MEDCO, &amp; MD legislature to convert the Carriage House into an education center</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Student run facility teaching hospitality, tourism, history, agriculture, horticulture, and related classes </a:t>
            </a:r>
          </a:p>
          <a:p>
            <a:pPr marL="342900" marR="0" lvl="0" indent="-342900">
              <a:lnSpc>
                <a:spcPct val="107000"/>
              </a:lnSpc>
              <a:spcBef>
                <a:spcPts val="0"/>
              </a:spcBef>
              <a:spcAft>
                <a:spcPts val="80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Non-credit course began August 28</a:t>
            </a:r>
            <a:r>
              <a:rPr lang="en-US" sz="24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Cecil College with a UMD Master Gardner to install colonial garden at the mansion</a:t>
            </a:r>
          </a:p>
          <a:p>
            <a:endParaRPr lang="en-US" dirty="0"/>
          </a:p>
        </p:txBody>
      </p:sp>
    </p:spTree>
    <p:extLst>
      <p:ext uri="{BB962C8B-B14F-4D97-AF65-F5344CB8AC3E}">
        <p14:creationId xmlns:p14="http://schemas.microsoft.com/office/powerpoint/2010/main" val="1159148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599A-CAC8-F25C-283C-BECFD2467BDD}"/>
              </a:ext>
            </a:extLst>
          </p:cNvPr>
          <p:cNvSpPr>
            <a:spLocks noGrp="1"/>
          </p:cNvSpPr>
          <p:nvPr>
            <p:ph type="title"/>
          </p:nvPr>
        </p:nvSpPr>
        <p:spPr/>
        <p:txBody>
          <a:bodyPr/>
          <a:lstStyle/>
          <a:p>
            <a:r>
              <a:rPr lang="en-US" dirty="0"/>
              <a:t>Donaldson Brown Riverfront – Thank you</a:t>
            </a:r>
          </a:p>
        </p:txBody>
      </p:sp>
      <p:sp>
        <p:nvSpPr>
          <p:cNvPr id="3" name="Content Placeholder 2">
            <a:extLst>
              <a:ext uri="{FF2B5EF4-FFF2-40B4-BE49-F238E27FC236}">
                <a16:creationId xmlns:a16="http://schemas.microsoft.com/office/drawing/2014/main" id="{11F98070-893E-65E5-4886-70F0EC88AE8C}"/>
              </a:ext>
            </a:extLst>
          </p:cNvPr>
          <p:cNvSpPr>
            <a:spLocks noGrp="1"/>
          </p:cNvSpPr>
          <p:nvPr>
            <p:ph idx="1"/>
          </p:nvPr>
        </p:nvSpPr>
        <p:spPr/>
        <p:txBody>
          <a:bodyPr>
            <a:normAutofit fontScale="62500" lnSpcReduction="20000"/>
          </a:bodyPr>
          <a:lstStyle/>
          <a:p>
            <a:pPr marL="342900" marR="0" lvl="0" indent="-342900">
              <a:lnSpc>
                <a:spcPct val="160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We cannot thank UMB enough for your support</a:t>
            </a:r>
          </a:p>
          <a:p>
            <a:pPr marL="342900" marR="0" lvl="0" indent="-342900">
              <a:lnSpc>
                <a:spcPct val="160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Conferences, training, and retreats</a:t>
            </a:r>
          </a:p>
          <a:p>
            <a:pPr marL="342900" marR="0" lvl="0" indent="-342900">
              <a:lnSpc>
                <a:spcPct val="170000"/>
              </a:lnSpc>
              <a:spcBef>
                <a:spcPts val="0"/>
              </a:spcBef>
              <a:spcAft>
                <a:spcPts val="80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This past year, UMB groups have included Public Safety, the President’s Office, Communications, HSHL Library, A&amp;F, SOM, Health and Homeland Security, Accountability &amp; Compliance</a:t>
            </a:r>
          </a:p>
          <a:p>
            <a:pPr marL="342900" marR="0" lvl="0" indent="-342900">
              <a:lnSpc>
                <a:spcPct val="170000"/>
              </a:lnSpc>
              <a:spcBef>
                <a:spcPts val="0"/>
              </a:spcBef>
              <a:spcAft>
                <a:spcPts val="800"/>
              </a:spcAft>
              <a:buFont typeface="Symbol" panose="05050102010706020507" pitchFamily="18" charset="2"/>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Keep us in mind for your next event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65857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63A85-9536-C6D7-773C-5BD7891BD4B2}"/>
              </a:ext>
            </a:extLst>
          </p:cNvPr>
          <p:cNvSpPr>
            <a:spLocks noGrp="1"/>
          </p:cNvSpPr>
          <p:nvPr>
            <p:ph type="ctrTitle"/>
          </p:nvPr>
        </p:nvSpPr>
        <p:spPr/>
        <p:txBody>
          <a:bodyPr>
            <a:normAutofit/>
          </a:bodyPr>
          <a:lstStyle/>
          <a:p>
            <a:r>
              <a:rPr lang="en-US" dirty="0"/>
              <a:t>Business Applications Update</a:t>
            </a:r>
          </a:p>
        </p:txBody>
      </p:sp>
      <p:sp>
        <p:nvSpPr>
          <p:cNvPr id="5" name="Subtitle 4">
            <a:extLst>
              <a:ext uri="{FF2B5EF4-FFF2-40B4-BE49-F238E27FC236}">
                <a16:creationId xmlns:a16="http://schemas.microsoft.com/office/drawing/2014/main" id="{54D7D129-F2D7-E647-E232-09F63EE2C472}"/>
              </a:ext>
            </a:extLst>
          </p:cNvPr>
          <p:cNvSpPr>
            <a:spLocks noGrp="1"/>
          </p:cNvSpPr>
          <p:nvPr>
            <p:ph type="subTitle" idx="1"/>
          </p:nvPr>
        </p:nvSpPr>
        <p:spPr/>
        <p:txBody>
          <a:bodyPr/>
          <a:lstStyle/>
          <a:p>
            <a:r>
              <a:rPr lang="en-US" dirty="0"/>
              <a:t>Luke Quell, Acting Director BA</a:t>
            </a:r>
          </a:p>
        </p:txBody>
      </p:sp>
    </p:spTree>
    <p:extLst>
      <p:ext uri="{BB962C8B-B14F-4D97-AF65-F5344CB8AC3E}">
        <p14:creationId xmlns:p14="http://schemas.microsoft.com/office/powerpoint/2010/main" val="1177768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ctrTitle"/>
          </p:nvPr>
        </p:nvSpPr>
        <p:spPr>
          <a:xfrm>
            <a:off x="476250" y="226943"/>
            <a:ext cx="9144000" cy="1035120"/>
          </a:xfrm>
        </p:spPr>
        <p:txBody>
          <a:bodyPr/>
          <a:lstStyle/>
          <a:p>
            <a:r>
              <a:rPr lang="en-US" dirty="0"/>
              <a:t>What’s New?</a:t>
            </a:r>
          </a:p>
        </p:txBody>
      </p:sp>
      <p:sp>
        <p:nvSpPr>
          <p:cNvPr id="3" name="Subtitle 2">
            <a:extLst>
              <a:ext uri="{FF2B5EF4-FFF2-40B4-BE49-F238E27FC236}">
                <a16:creationId xmlns:a16="http://schemas.microsoft.com/office/drawing/2014/main" id="{135160D8-EAEB-D0BA-43A4-85E9CC5F0A62}"/>
              </a:ext>
            </a:extLst>
          </p:cNvPr>
          <p:cNvSpPr>
            <a:spLocks noGrp="1"/>
          </p:cNvSpPr>
          <p:nvPr>
            <p:ph type="subTitle" idx="1"/>
          </p:nvPr>
        </p:nvSpPr>
        <p:spPr>
          <a:xfrm>
            <a:off x="609600" y="1782762"/>
            <a:ext cx="10115550" cy="3627437"/>
          </a:xfrm>
        </p:spPr>
        <p:txBody>
          <a:bodyPr/>
          <a:lstStyle/>
          <a:p>
            <a:pPr marL="342900" indent="-342900" algn="l">
              <a:buFont typeface="Arial" panose="020B0604020202020204" pitchFamily="34" charset="0"/>
              <a:buChar char="•"/>
            </a:pPr>
            <a:r>
              <a:rPr lang="en-US" sz="3600" dirty="0"/>
              <a:t>23 A, B, and C Enhancement Cycles</a:t>
            </a:r>
          </a:p>
          <a:p>
            <a:pPr marL="342900" indent="-342900" algn="l">
              <a:buFont typeface="Arial" panose="020B0604020202020204" pitchFamily="34" charset="0"/>
              <a:buChar char="•"/>
            </a:pPr>
            <a:r>
              <a:rPr lang="en-US" sz="3600" dirty="0"/>
              <a:t>Concur Launch</a:t>
            </a:r>
          </a:p>
          <a:p>
            <a:pPr marL="342900" indent="-342900" algn="l">
              <a:buFont typeface="Arial" panose="020B0604020202020204" pitchFamily="34" charset="0"/>
              <a:buChar char="•"/>
            </a:pPr>
            <a:r>
              <a:rPr lang="en-US" sz="3600" dirty="0"/>
              <a:t>29 new or enhanced Quantum Financials Reports</a:t>
            </a:r>
          </a:p>
          <a:p>
            <a:pPr marL="342900" indent="-342900" algn="l">
              <a:buFont typeface="Arial" panose="020B0604020202020204" pitchFamily="34" charset="0"/>
              <a:buChar char="•"/>
            </a:pPr>
            <a:r>
              <a:rPr lang="en-US" sz="3600" dirty="0"/>
              <a:t>2,255 people trained across 144 training classes</a:t>
            </a:r>
          </a:p>
          <a:p>
            <a:pPr marL="342900" indent="-342900" algn="l">
              <a:buFont typeface="Arial" panose="020B0604020202020204" pitchFamily="34" charset="0"/>
              <a:buChar char="•"/>
            </a:pPr>
            <a:r>
              <a:rPr lang="en-US" sz="3600" dirty="0"/>
              <a:t>HCM Implementation Kickoff</a:t>
            </a:r>
          </a:p>
          <a:p>
            <a:pPr marL="342900" indent="-342900" algn="l">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27495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11F74BA-6639-7E5A-BC08-4E1EC4CEE8A4}"/>
              </a:ext>
            </a:extLst>
          </p:cNvPr>
          <p:cNvGraphicFramePr/>
          <p:nvPr>
            <p:extLst>
              <p:ext uri="{D42A27DB-BD31-4B8C-83A1-F6EECF244321}">
                <p14:modId xmlns:p14="http://schemas.microsoft.com/office/powerpoint/2010/main" val="2470452297"/>
              </p:ext>
            </p:extLst>
          </p:nvPr>
        </p:nvGraphicFramePr>
        <p:xfrm>
          <a:off x="320619" y="472513"/>
          <a:ext cx="11971176" cy="6018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86367" y="597659"/>
            <a:ext cx="3908056" cy="775855"/>
          </a:xfrm>
        </p:spPr>
        <p:txBody>
          <a:bodyPr>
            <a:normAutofit fontScale="90000"/>
          </a:bodyPr>
          <a:lstStyle/>
          <a:p>
            <a:pPr algn="ctr"/>
            <a:r>
              <a:rPr lang="en-US" dirty="0"/>
              <a:t>Finance &amp; </a:t>
            </a:r>
            <a:br>
              <a:rPr lang="en-US" dirty="0"/>
            </a:br>
            <a:r>
              <a:rPr lang="en-US" dirty="0"/>
              <a:t>Auxiliary Services </a:t>
            </a:r>
            <a:br>
              <a:rPr lang="en-US" dirty="0"/>
            </a:br>
            <a:r>
              <a:rPr lang="en-US" dirty="0"/>
              <a:t>Organization</a:t>
            </a:r>
          </a:p>
        </p:txBody>
      </p:sp>
      <p:cxnSp>
        <p:nvCxnSpPr>
          <p:cNvPr id="4" name="Straight Connector 3">
            <a:extLst>
              <a:ext uri="{FF2B5EF4-FFF2-40B4-BE49-F238E27FC236}">
                <a16:creationId xmlns:a16="http://schemas.microsoft.com/office/drawing/2014/main" id="{665F3C79-2A40-85B0-FA95-DBAB6EE4D1DB}"/>
              </a:ext>
            </a:extLst>
          </p:cNvPr>
          <p:cNvCxnSpPr/>
          <p:nvPr/>
        </p:nvCxnSpPr>
        <p:spPr>
          <a:xfrm>
            <a:off x="1271752" y="2753710"/>
            <a:ext cx="0" cy="118766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55FE3FA1-7F64-BCA3-C604-464817FA11E2}"/>
              </a:ext>
            </a:extLst>
          </p:cNvPr>
          <p:cNvCxnSpPr/>
          <p:nvPr/>
        </p:nvCxnSpPr>
        <p:spPr>
          <a:xfrm>
            <a:off x="1282262" y="3205655"/>
            <a:ext cx="1366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0A6C52-1086-68DA-CE65-94C8540CD136}"/>
              </a:ext>
            </a:extLst>
          </p:cNvPr>
          <p:cNvCxnSpPr/>
          <p:nvPr/>
        </p:nvCxnSpPr>
        <p:spPr>
          <a:xfrm>
            <a:off x="1282262" y="3941379"/>
            <a:ext cx="1366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930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ctrTitle"/>
          </p:nvPr>
        </p:nvSpPr>
        <p:spPr>
          <a:xfrm>
            <a:off x="476250" y="1264909"/>
            <a:ext cx="9144000" cy="1035120"/>
          </a:xfrm>
        </p:spPr>
        <p:txBody>
          <a:bodyPr>
            <a:normAutofit fontScale="90000"/>
          </a:bodyPr>
          <a:lstStyle/>
          <a:p>
            <a:r>
              <a:rPr lang="en-US" dirty="0"/>
              <a:t>SAP Concur Travel &amp; </a:t>
            </a:r>
            <a:br>
              <a:rPr lang="en-US" dirty="0"/>
            </a:br>
            <a:r>
              <a:rPr lang="en-US" dirty="0"/>
              <a:t>Expense System</a:t>
            </a:r>
          </a:p>
        </p:txBody>
      </p:sp>
      <p:sp>
        <p:nvSpPr>
          <p:cNvPr id="3" name="Subtitle 2">
            <a:extLst>
              <a:ext uri="{FF2B5EF4-FFF2-40B4-BE49-F238E27FC236}">
                <a16:creationId xmlns:a16="http://schemas.microsoft.com/office/drawing/2014/main" id="{135160D8-EAEB-D0BA-43A4-85E9CC5F0A62}"/>
              </a:ext>
            </a:extLst>
          </p:cNvPr>
          <p:cNvSpPr>
            <a:spLocks noGrp="1"/>
          </p:cNvSpPr>
          <p:nvPr>
            <p:ph type="subTitle" idx="1"/>
          </p:nvPr>
        </p:nvSpPr>
        <p:spPr>
          <a:xfrm>
            <a:off x="609600" y="2351176"/>
            <a:ext cx="10115550" cy="3627437"/>
          </a:xfrm>
        </p:spPr>
        <p:txBody>
          <a:bodyPr/>
          <a:lstStyle/>
          <a:p>
            <a:pPr marL="342900" indent="-342900" algn="l">
              <a:buFont typeface="Arial" panose="020B0604020202020204" pitchFamily="34" charset="0"/>
              <a:buChar char="•"/>
            </a:pPr>
            <a:r>
              <a:rPr lang="en-US" sz="3200" dirty="0"/>
              <a:t>2,734 Requests and 4,736 Expense Reports created</a:t>
            </a:r>
          </a:p>
          <a:p>
            <a:pPr marL="342900" indent="-342900" algn="l">
              <a:buFont typeface="Arial" panose="020B0604020202020204" pitchFamily="34" charset="0"/>
              <a:buChar char="•"/>
            </a:pPr>
            <a:r>
              <a:rPr lang="en-US" sz="3200" dirty="0"/>
              <a:t>1,953 people trained across 53 classes</a:t>
            </a:r>
          </a:p>
          <a:p>
            <a:pPr marL="342900" indent="-342900" algn="l">
              <a:buFont typeface="Arial" panose="020B0604020202020204" pitchFamily="34" charset="0"/>
              <a:buChar char="•"/>
            </a:pPr>
            <a:r>
              <a:rPr lang="en-US" sz="3200" dirty="0"/>
              <a:t>24 drop in sessions</a:t>
            </a:r>
          </a:p>
          <a:p>
            <a:pPr marL="342900" indent="-342900" algn="l">
              <a:buFont typeface="Arial" panose="020B0604020202020204" pitchFamily="34" charset="0"/>
              <a:buChar char="•"/>
            </a:pPr>
            <a:r>
              <a:rPr lang="en-US" sz="3200" dirty="0"/>
              <a:t>7 new reports </a:t>
            </a:r>
          </a:p>
          <a:p>
            <a:pPr marL="342900" indent="-342900" algn="l">
              <a:buFont typeface="Arial" panose="020B0604020202020204" pitchFamily="34" charset="0"/>
              <a:buChar char="•"/>
            </a:pPr>
            <a:r>
              <a:rPr lang="en-US" sz="3200" dirty="0"/>
              <a:t>Travel Encumbrances – Coming Q1 2024!</a:t>
            </a:r>
          </a:p>
          <a:p>
            <a:pPr marL="342900" indent="-342900" algn="l">
              <a:buFont typeface="Arial" panose="020B0604020202020204" pitchFamily="34" charset="0"/>
              <a:buChar char="•"/>
            </a:pPr>
            <a:r>
              <a:rPr lang="en-US" sz="3200" dirty="0"/>
              <a:t>Fiori Theme (new look and feel) – Coming Q1 2024!</a:t>
            </a:r>
          </a:p>
          <a:p>
            <a:endParaRPr lang="en-US" dirty="0"/>
          </a:p>
        </p:txBody>
      </p:sp>
    </p:spTree>
    <p:extLst>
      <p:ext uri="{BB962C8B-B14F-4D97-AF65-F5344CB8AC3E}">
        <p14:creationId xmlns:p14="http://schemas.microsoft.com/office/powerpoint/2010/main" val="506857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63A85-9536-C6D7-773C-5BD7891BD4B2}"/>
              </a:ext>
            </a:extLst>
          </p:cNvPr>
          <p:cNvSpPr>
            <a:spLocks noGrp="1"/>
          </p:cNvSpPr>
          <p:nvPr>
            <p:ph type="ctrTitle"/>
          </p:nvPr>
        </p:nvSpPr>
        <p:spPr>
          <a:xfrm>
            <a:off x="1524000" y="3586953"/>
            <a:ext cx="9144000" cy="1035120"/>
          </a:xfrm>
        </p:spPr>
        <p:txBody>
          <a:bodyPr>
            <a:normAutofit fontScale="90000"/>
          </a:bodyPr>
          <a:lstStyle/>
          <a:p>
            <a:r>
              <a:rPr lang="en-US" dirty="0"/>
              <a:t>Quantum Human Capital Management(HCM) </a:t>
            </a:r>
            <a:br>
              <a:rPr lang="en-US" dirty="0"/>
            </a:br>
            <a:r>
              <a:rPr lang="en-US" dirty="0"/>
              <a:t>System Update</a:t>
            </a:r>
          </a:p>
        </p:txBody>
      </p:sp>
      <p:sp>
        <p:nvSpPr>
          <p:cNvPr id="5" name="Subtitle 4">
            <a:extLst>
              <a:ext uri="{FF2B5EF4-FFF2-40B4-BE49-F238E27FC236}">
                <a16:creationId xmlns:a16="http://schemas.microsoft.com/office/drawing/2014/main" id="{54D7D129-F2D7-E647-E232-09F63EE2C472}"/>
              </a:ext>
            </a:extLst>
          </p:cNvPr>
          <p:cNvSpPr>
            <a:spLocks noGrp="1"/>
          </p:cNvSpPr>
          <p:nvPr>
            <p:ph type="subTitle" idx="1"/>
          </p:nvPr>
        </p:nvSpPr>
        <p:spPr>
          <a:xfrm>
            <a:off x="1524000" y="4850073"/>
            <a:ext cx="9144000" cy="1655762"/>
          </a:xfrm>
        </p:spPr>
        <p:txBody>
          <a:bodyPr/>
          <a:lstStyle/>
          <a:p>
            <a:r>
              <a:rPr lang="en-US" dirty="0"/>
              <a:t>Chiradeep Mukherjee, Exec. Director BA</a:t>
            </a:r>
          </a:p>
        </p:txBody>
      </p:sp>
    </p:spTree>
    <p:extLst>
      <p:ext uri="{BB962C8B-B14F-4D97-AF65-F5344CB8AC3E}">
        <p14:creationId xmlns:p14="http://schemas.microsoft.com/office/powerpoint/2010/main" val="3019588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3513-206B-3409-8777-ED9946073C13}"/>
              </a:ext>
            </a:extLst>
          </p:cNvPr>
          <p:cNvSpPr>
            <a:spLocks noGrp="1"/>
          </p:cNvSpPr>
          <p:nvPr>
            <p:ph type="title"/>
          </p:nvPr>
        </p:nvSpPr>
        <p:spPr>
          <a:xfrm>
            <a:off x="1788111" y="363984"/>
            <a:ext cx="3130119" cy="715908"/>
          </a:xfrm>
        </p:spPr>
        <p:txBody>
          <a:bodyPr/>
          <a:lstStyle/>
          <a:p>
            <a:r>
              <a:rPr lang="en-US" dirty="0"/>
              <a:t>Agenda</a:t>
            </a:r>
          </a:p>
        </p:txBody>
      </p:sp>
      <p:sp>
        <p:nvSpPr>
          <p:cNvPr id="4" name="TextBox 1">
            <a:extLst>
              <a:ext uri="{FF2B5EF4-FFF2-40B4-BE49-F238E27FC236}">
                <a16:creationId xmlns:a16="http://schemas.microsoft.com/office/drawing/2014/main" id="{446155CC-19FA-7946-B1E9-816426BECF3B}"/>
              </a:ext>
            </a:extLst>
          </p:cNvPr>
          <p:cNvSpPr txBox="1">
            <a:spLocks noGrp="1"/>
          </p:cNvSpPr>
          <p:nvPr>
            <p:ph sz="half" idx="1"/>
          </p:nvPr>
        </p:nvSpPr>
        <p:spPr>
          <a:xfrm>
            <a:off x="1583924" y="1856117"/>
            <a:ext cx="10515600" cy="373589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2100" b="1" dirty="0"/>
              <a:t>Project Organization Chart</a:t>
            </a:r>
          </a:p>
          <a:p>
            <a:endParaRPr lang="en-US" sz="2100" b="1" dirty="0"/>
          </a:p>
          <a:p>
            <a:pPr indent="0">
              <a:buNone/>
            </a:pPr>
            <a:r>
              <a:rPr lang="en-US" sz="2100" b="1" dirty="0"/>
              <a:t>Benefits of (Cloud) SAAS Environment</a:t>
            </a:r>
          </a:p>
          <a:p>
            <a:endParaRPr lang="en-US" sz="2100" b="1" dirty="0"/>
          </a:p>
          <a:p>
            <a:pPr indent="0">
              <a:buNone/>
            </a:pPr>
            <a:r>
              <a:rPr lang="en-US" sz="2100" b="1" dirty="0"/>
              <a:t>Quantum HCM Journey</a:t>
            </a:r>
          </a:p>
          <a:p>
            <a:endParaRPr lang="en-US" sz="2100" b="1" dirty="0"/>
          </a:p>
          <a:p>
            <a:pPr indent="0">
              <a:buNone/>
            </a:pPr>
            <a:r>
              <a:rPr lang="en-US" sz="2100" b="1" dirty="0"/>
              <a:t>Scope and Timeline </a:t>
            </a:r>
          </a:p>
          <a:p>
            <a:endParaRPr lang="en-US" sz="2100" b="1" dirty="0"/>
          </a:p>
          <a:p>
            <a:pPr indent="0">
              <a:buNone/>
            </a:pPr>
            <a:r>
              <a:rPr lang="en-US" sz="2100" b="1" dirty="0"/>
              <a:t>Q&amp;A</a:t>
            </a:r>
          </a:p>
        </p:txBody>
      </p:sp>
    </p:spTree>
    <p:extLst>
      <p:ext uri="{BB962C8B-B14F-4D97-AF65-F5344CB8AC3E}">
        <p14:creationId xmlns:p14="http://schemas.microsoft.com/office/powerpoint/2010/main" val="365589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3513-206B-3409-8777-ED9946073C13}"/>
              </a:ext>
            </a:extLst>
          </p:cNvPr>
          <p:cNvSpPr>
            <a:spLocks noGrp="1"/>
          </p:cNvSpPr>
          <p:nvPr>
            <p:ph type="title"/>
          </p:nvPr>
        </p:nvSpPr>
        <p:spPr>
          <a:xfrm>
            <a:off x="1788111" y="363984"/>
            <a:ext cx="3130119" cy="715908"/>
          </a:xfrm>
        </p:spPr>
        <p:txBody>
          <a:bodyPr/>
          <a:lstStyle/>
          <a:p>
            <a:r>
              <a:rPr lang="en-US" dirty="0"/>
              <a:t>Project Team</a:t>
            </a:r>
          </a:p>
        </p:txBody>
      </p:sp>
      <p:pic>
        <p:nvPicPr>
          <p:cNvPr id="6" name="Picture 5" descr="A diagram of a company&#10;&#10;Description automatically generated">
            <a:extLst>
              <a:ext uri="{FF2B5EF4-FFF2-40B4-BE49-F238E27FC236}">
                <a16:creationId xmlns:a16="http://schemas.microsoft.com/office/drawing/2014/main" id="{C1797481-1315-6036-E96C-E83627DD2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687" y="1146239"/>
            <a:ext cx="7720742" cy="4986158"/>
          </a:xfrm>
          <a:prstGeom prst="rect">
            <a:avLst/>
          </a:prstGeom>
        </p:spPr>
      </p:pic>
    </p:spTree>
    <p:extLst>
      <p:ext uri="{BB962C8B-B14F-4D97-AF65-F5344CB8AC3E}">
        <p14:creationId xmlns:p14="http://schemas.microsoft.com/office/powerpoint/2010/main" val="36063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3513-206B-3409-8777-ED9946073C13}"/>
              </a:ext>
            </a:extLst>
          </p:cNvPr>
          <p:cNvSpPr>
            <a:spLocks noGrp="1"/>
          </p:cNvSpPr>
          <p:nvPr>
            <p:ph type="title"/>
          </p:nvPr>
        </p:nvSpPr>
        <p:spPr>
          <a:xfrm>
            <a:off x="1788111" y="363984"/>
            <a:ext cx="6947516" cy="715908"/>
          </a:xfrm>
        </p:spPr>
        <p:txBody>
          <a:bodyPr>
            <a:noAutofit/>
          </a:bodyPr>
          <a:lstStyle/>
          <a:p>
            <a:r>
              <a:rPr lang="en-US" sz="3200" b="1" dirty="0">
                <a:solidFill>
                  <a:srgbClr val="C00000"/>
                </a:solidFill>
                <a:latin typeface="Calibri" panose="020F0502020204030204" pitchFamily="34" charset="0"/>
              </a:rPr>
              <a:t>Benefits</a:t>
            </a:r>
            <a:r>
              <a:rPr lang="en-US" sz="3200" b="1" dirty="0">
                <a:solidFill>
                  <a:prstClr val="black"/>
                </a:solidFill>
                <a:latin typeface="Calibri" panose="020F0502020204030204" pitchFamily="34" charset="0"/>
              </a:rPr>
              <a:t> </a:t>
            </a:r>
            <a:r>
              <a:rPr lang="en-US" sz="2400" b="1" dirty="0">
                <a:solidFill>
                  <a:prstClr val="black"/>
                </a:solidFill>
                <a:latin typeface="Calibri" panose="020F0502020204030204" pitchFamily="34" charset="0"/>
              </a:rPr>
              <a:t>of</a:t>
            </a:r>
            <a:r>
              <a:rPr lang="en-US" sz="3200" b="1" dirty="0">
                <a:solidFill>
                  <a:prstClr val="black"/>
                </a:solidFill>
                <a:latin typeface="Calibri" panose="020F0502020204030204" pitchFamily="34" charset="0"/>
              </a:rPr>
              <a:t> </a:t>
            </a:r>
            <a:r>
              <a:rPr lang="en-US" sz="3200" b="1" dirty="0">
                <a:latin typeface="Calibri" panose="020F0502020204030204" pitchFamily="34" charset="0"/>
              </a:rPr>
              <a:t>a </a:t>
            </a:r>
            <a:r>
              <a:rPr lang="en-US" sz="3200" b="1" dirty="0">
                <a:solidFill>
                  <a:srgbClr val="C00000"/>
                </a:solidFill>
                <a:latin typeface="Calibri" panose="020F0502020204030204" pitchFamily="34" charset="0"/>
              </a:rPr>
              <a:t>(Cloud) SaaS </a:t>
            </a:r>
            <a:r>
              <a:rPr lang="en-US" sz="3200" b="1" dirty="0">
                <a:latin typeface="Calibri" panose="020F0502020204030204" pitchFamily="34" charset="0"/>
              </a:rPr>
              <a:t>Environment</a:t>
            </a:r>
            <a:endParaRPr lang="en-US" sz="3200" dirty="0"/>
          </a:p>
        </p:txBody>
      </p:sp>
      <p:grpSp>
        <p:nvGrpSpPr>
          <p:cNvPr id="3" name="Group 2">
            <a:extLst>
              <a:ext uri="{FF2B5EF4-FFF2-40B4-BE49-F238E27FC236}">
                <a16:creationId xmlns:a16="http://schemas.microsoft.com/office/drawing/2014/main" id="{303C2E59-DE4C-B2FC-1FAA-C2D670155767}"/>
              </a:ext>
            </a:extLst>
          </p:cNvPr>
          <p:cNvGrpSpPr/>
          <p:nvPr/>
        </p:nvGrpSpPr>
        <p:grpSpPr>
          <a:xfrm>
            <a:off x="981073" y="1438216"/>
            <a:ext cx="8695673" cy="4483223"/>
            <a:chOff x="1948937" y="1460537"/>
            <a:chExt cx="10505545" cy="5749824"/>
          </a:xfrm>
        </p:grpSpPr>
        <p:cxnSp>
          <p:nvCxnSpPr>
            <p:cNvPr id="4" name="Google Shape;1094;p36">
              <a:extLst>
                <a:ext uri="{FF2B5EF4-FFF2-40B4-BE49-F238E27FC236}">
                  <a16:creationId xmlns:a16="http://schemas.microsoft.com/office/drawing/2014/main" id="{B7DDF5EE-D441-8C20-6F32-1F514B311359}"/>
                </a:ext>
              </a:extLst>
            </p:cNvPr>
            <p:cNvCxnSpPr>
              <a:cxnSpLocks/>
            </p:cNvCxnSpPr>
            <p:nvPr/>
          </p:nvCxnSpPr>
          <p:spPr>
            <a:xfrm>
              <a:off x="3774652" y="4683014"/>
              <a:ext cx="1815622" cy="1775094"/>
            </a:xfrm>
            <a:prstGeom prst="straightConnector1">
              <a:avLst/>
            </a:prstGeom>
            <a:solidFill>
              <a:srgbClr val="C00000"/>
            </a:solidFill>
            <a:ln w="19050" cap="flat" cmpd="sng">
              <a:solidFill>
                <a:srgbClr val="C00000"/>
              </a:solidFill>
              <a:prstDash val="solid"/>
              <a:round/>
              <a:headEnd type="none" w="med" len="med"/>
              <a:tailEnd type="none" w="med" len="med"/>
            </a:ln>
          </p:spPr>
        </p:cxnSp>
        <p:grpSp>
          <p:nvGrpSpPr>
            <p:cNvPr id="5" name="Group 4">
              <a:extLst>
                <a:ext uri="{FF2B5EF4-FFF2-40B4-BE49-F238E27FC236}">
                  <a16:creationId xmlns:a16="http://schemas.microsoft.com/office/drawing/2014/main" id="{857AE4BA-4A77-1759-031A-340C332C53FB}"/>
                </a:ext>
              </a:extLst>
            </p:cNvPr>
            <p:cNvGrpSpPr/>
            <p:nvPr/>
          </p:nvGrpSpPr>
          <p:grpSpPr>
            <a:xfrm>
              <a:off x="1948937" y="1460537"/>
              <a:ext cx="10505545" cy="4564562"/>
              <a:chOff x="519382" y="1272713"/>
              <a:chExt cx="6916936" cy="3185175"/>
            </a:xfrm>
          </p:grpSpPr>
          <p:grpSp>
            <p:nvGrpSpPr>
              <p:cNvPr id="10" name="Google Shape;1080;p36">
                <a:extLst>
                  <a:ext uri="{FF2B5EF4-FFF2-40B4-BE49-F238E27FC236}">
                    <a16:creationId xmlns:a16="http://schemas.microsoft.com/office/drawing/2014/main" id="{C845B059-310C-EDA2-3BEA-9922FF3A564C}"/>
                  </a:ext>
                </a:extLst>
              </p:cNvPr>
              <p:cNvGrpSpPr/>
              <p:nvPr/>
            </p:nvGrpSpPr>
            <p:grpSpPr>
              <a:xfrm>
                <a:off x="1265712" y="1272713"/>
                <a:ext cx="6170606" cy="1593000"/>
                <a:chOff x="1265712" y="1272713"/>
                <a:chExt cx="6170606" cy="1593000"/>
              </a:xfrm>
            </p:grpSpPr>
            <p:sp>
              <p:nvSpPr>
                <p:cNvPr id="29" name="Google Shape;1067;p36">
                  <a:extLst>
                    <a:ext uri="{FF2B5EF4-FFF2-40B4-BE49-F238E27FC236}">
                      <a16:creationId xmlns:a16="http://schemas.microsoft.com/office/drawing/2014/main" id="{2D3341B6-D215-7710-1B8E-65F35790C849}"/>
                    </a:ext>
                  </a:extLst>
                </p:cNvPr>
                <p:cNvSpPr/>
                <p:nvPr/>
              </p:nvSpPr>
              <p:spPr>
                <a:xfrm>
                  <a:off x="3167149" y="1322225"/>
                  <a:ext cx="4269169" cy="593400"/>
                </a:xfrm>
                <a:prstGeom prst="rect">
                  <a:avLst/>
                </a:prstGeom>
                <a:solidFill>
                  <a:schemeClr val="lt2"/>
                </a:solidFill>
                <a:ln>
                  <a:noFill/>
                </a:ln>
              </p:spPr>
              <p:txBody>
                <a:bodyPr spcFirstLastPara="1" wrap="square" lIns="457200" tIns="91425" rIns="18287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Clr>
                      <a:schemeClr val="dk1"/>
                    </a:buClr>
                    <a:buSzPts val="1100"/>
                    <a:buFont typeface="Arial"/>
                    <a:buNone/>
                  </a:pPr>
                  <a:r>
                    <a:rPr lang="en" sz="1600" dirty="0">
                      <a:solidFill>
                        <a:schemeClr val="dk1"/>
                      </a:solidFill>
                      <a:latin typeface="Calibri"/>
                      <a:ea typeface="Roboto"/>
                      <a:cs typeface="Roboto"/>
                      <a:sym typeface="Roboto"/>
                    </a:rPr>
                    <a:t>      Places UMB in a better position for the future with consistent updates to </a:t>
                  </a:r>
                  <a:r>
                    <a:rPr lang="en" sz="1600" b="1" dirty="0">
                      <a:solidFill>
                        <a:schemeClr val="dk1"/>
                      </a:solidFill>
                      <a:latin typeface="Calibri"/>
                      <a:ea typeface="Roboto"/>
                      <a:cs typeface="Roboto"/>
                      <a:sym typeface="Roboto"/>
                    </a:rPr>
                    <a:t>functionality and technology.</a:t>
                  </a:r>
                  <a:endParaRPr lang="en-US" sz="1600" b="1" dirty="0">
                    <a:solidFill>
                      <a:schemeClr val="dk1"/>
                    </a:solidFill>
                    <a:latin typeface="Calibri"/>
                    <a:ea typeface="Roboto"/>
                    <a:cs typeface="Roboto"/>
                  </a:endParaRPr>
                </a:p>
              </p:txBody>
            </p:sp>
            <p:sp>
              <p:nvSpPr>
                <p:cNvPr id="30" name="Google Shape;1081;p36">
                  <a:extLst>
                    <a:ext uri="{FF2B5EF4-FFF2-40B4-BE49-F238E27FC236}">
                      <a16:creationId xmlns:a16="http://schemas.microsoft.com/office/drawing/2014/main" id="{2CAD0A0D-F04E-357A-3192-FE492D8D6187}"/>
                    </a:ext>
                  </a:extLst>
                </p:cNvPr>
                <p:cNvSpPr/>
                <p:nvPr/>
              </p:nvSpPr>
              <p:spPr>
                <a:xfrm>
                  <a:off x="2830813" y="1272713"/>
                  <a:ext cx="692400" cy="692400"/>
                </a:xfrm>
                <a:prstGeom prst="ellipse">
                  <a:avLst/>
                </a:prstGeom>
                <a:solidFill>
                  <a:srgbClr val="C00000"/>
                </a:solid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lang="en-US" sz="2400">
                    <a:solidFill>
                      <a:srgbClr val="FFFFFF"/>
                    </a:solidFill>
                    <a:latin typeface="Calibri"/>
                    <a:cs typeface="Calibri"/>
                  </a:endParaRPr>
                </a:p>
              </p:txBody>
            </p:sp>
            <p:cxnSp>
              <p:nvCxnSpPr>
                <p:cNvPr id="31" name="Google Shape;1082;p36">
                  <a:extLst>
                    <a:ext uri="{FF2B5EF4-FFF2-40B4-BE49-F238E27FC236}">
                      <a16:creationId xmlns:a16="http://schemas.microsoft.com/office/drawing/2014/main" id="{77EC6131-6D58-E15D-BE4F-04FBC1AF19AE}"/>
                    </a:ext>
                  </a:extLst>
                </p:cNvPr>
                <p:cNvCxnSpPr>
                  <a:cxnSpLocks/>
                </p:cNvCxnSpPr>
                <p:nvPr/>
              </p:nvCxnSpPr>
              <p:spPr>
                <a:xfrm flipV="1">
                  <a:off x="1265712" y="1745556"/>
                  <a:ext cx="1690397" cy="1120157"/>
                </a:xfrm>
                <a:prstGeom prst="straightConnector1">
                  <a:avLst/>
                </a:prstGeom>
                <a:noFill/>
                <a:ln w="19050" cap="flat" cmpd="sng">
                  <a:solidFill>
                    <a:srgbClr val="C00000"/>
                  </a:solidFill>
                  <a:prstDash val="solid"/>
                  <a:round/>
                  <a:headEnd type="none" w="med" len="med"/>
                  <a:tailEnd type="none" w="med" len="med"/>
                </a:ln>
              </p:spPr>
            </p:cxnSp>
            <p:sp>
              <p:nvSpPr>
                <p:cNvPr id="32" name="Google Shape;1083;p36">
                  <a:extLst>
                    <a:ext uri="{FF2B5EF4-FFF2-40B4-BE49-F238E27FC236}">
                      <a16:creationId xmlns:a16="http://schemas.microsoft.com/office/drawing/2014/main" id="{4E679F72-4034-521C-0198-FDB214F5575F}"/>
                    </a:ext>
                  </a:extLst>
                </p:cNvPr>
                <p:cNvSpPr/>
                <p:nvPr/>
              </p:nvSpPr>
              <p:spPr>
                <a:xfrm>
                  <a:off x="2936425" y="1378325"/>
                  <a:ext cx="481200" cy="481200"/>
                </a:xfrm>
                <a:prstGeom prst="ellipse">
                  <a:avLst/>
                </a:prstGeom>
                <a:solidFill>
                  <a:srgbClr val="FFFFFF"/>
                </a:solidFill>
                <a:ln>
                  <a:noFill/>
                </a:ln>
              </p:spPr>
              <p:txBody>
                <a:bodyPr spcFirstLastPara="1" wrap="square" lIns="0" tIns="91425" rIns="0"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r>
                    <a:rPr lang="en" sz="2800">
                      <a:solidFill>
                        <a:srgbClr val="C00000"/>
                      </a:solidFill>
                      <a:latin typeface="Calibri"/>
                      <a:ea typeface="Fira Sans Extra Condensed Medium"/>
                      <a:cs typeface="Fira Sans Extra Condensed Medium"/>
                      <a:sym typeface="Fira Sans Extra Condensed Medium"/>
                    </a:rPr>
                    <a:t>01</a:t>
                  </a:r>
                  <a:endParaRPr lang="en-US" sz="2800">
                    <a:solidFill>
                      <a:srgbClr val="C00000"/>
                    </a:solidFill>
                    <a:latin typeface="Calibri"/>
                    <a:ea typeface="Fira Sans Extra Condensed Medium"/>
                    <a:cs typeface="Fira Sans Extra Condensed Medium"/>
                  </a:endParaRPr>
                </a:p>
              </p:txBody>
            </p:sp>
          </p:grpSp>
          <p:grpSp>
            <p:nvGrpSpPr>
              <p:cNvPr id="11" name="Google Shape;1084;p36">
                <a:extLst>
                  <a:ext uri="{FF2B5EF4-FFF2-40B4-BE49-F238E27FC236}">
                    <a16:creationId xmlns:a16="http://schemas.microsoft.com/office/drawing/2014/main" id="{02C716A1-815B-6670-8794-A02F569CB05E}"/>
                  </a:ext>
                </a:extLst>
              </p:cNvPr>
              <p:cNvGrpSpPr/>
              <p:nvPr/>
            </p:nvGrpSpPr>
            <p:grpSpPr>
              <a:xfrm>
                <a:off x="1448302" y="2103638"/>
                <a:ext cx="5988015" cy="895641"/>
                <a:chOff x="1448302" y="2103638"/>
                <a:chExt cx="5988015" cy="895641"/>
              </a:xfrm>
            </p:grpSpPr>
            <p:sp>
              <p:nvSpPr>
                <p:cNvPr id="25" name="Google Shape;1071;p36">
                  <a:extLst>
                    <a:ext uri="{FF2B5EF4-FFF2-40B4-BE49-F238E27FC236}">
                      <a16:creationId xmlns:a16="http://schemas.microsoft.com/office/drawing/2014/main" id="{31574712-984E-60FE-1260-B43C30B48CEA}"/>
                    </a:ext>
                  </a:extLst>
                </p:cNvPr>
                <p:cNvSpPr/>
                <p:nvPr/>
              </p:nvSpPr>
              <p:spPr>
                <a:xfrm>
                  <a:off x="3186832" y="2153150"/>
                  <a:ext cx="4249485" cy="593400"/>
                </a:xfrm>
                <a:prstGeom prst="rect">
                  <a:avLst/>
                </a:prstGeom>
                <a:solidFill>
                  <a:schemeClr val="lt2"/>
                </a:solidFill>
                <a:ln>
                  <a:noFill/>
                </a:ln>
              </p:spPr>
              <p:txBody>
                <a:bodyPr spcFirstLastPara="1" wrap="square" lIns="457200" tIns="91425" rIns="18287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Clr>
                      <a:schemeClr val="dk1"/>
                    </a:buClr>
                    <a:buSzPts val="1100"/>
                    <a:buFont typeface="Arial"/>
                    <a:buNone/>
                  </a:pPr>
                  <a:r>
                    <a:rPr lang="en" sz="1600">
                      <a:solidFill>
                        <a:schemeClr val="dk1"/>
                      </a:solidFill>
                      <a:latin typeface="Calibri"/>
                      <a:ea typeface="Roboto"/>
                      <a:cs typeface="Roboto"/>
                      <a:sym typeface="Roboto"/>
                    </a:rPr>
                    <a:t> Provides users with access to contemporary </a:t>
                  </a:r>
                  <a:r>
                    <a:rPr lang="en" sz="1600" b="1">
                      <a:solidFill>
                        <a:schemeClr val="dk1"/>
                      </a:solidFill>
                      <a:latin typeface="Calibri"/>
                      <a:ea typeface="Roboto"/>
                      <a:cs typeface="Roboto"/>
                      <a:sym typeface="Roboto"/>
                    </a:rPr>
                    <a:t>analytics and reporting functionality</a:t>
                  </a:r>
                  <a:r>
                    <a:rPr lang="en" sz="1600">
                      <a:solidFill>
                        <a:schemeClr val="dk1"/>
                      </a:solidFill>
                      <a:latin typeface="Calibri"/>
                      <a:ea typeface="Roboto"/>
                      <a:cs typeface="Roboto"/>
                      <a:sym typeface="Roboto"/>
                    </a:rPr>
                    <a:t>.</a:t>
                  </a:r>
                  <a:endParaRPr lang="en-US" sz="1600">
                    <a:solidFill>
                      <a:schemeClr val="dk1"/>
                    </a:solidFill>
                    <a:latin typeface="Calibri"/>
                    <a:ea typeface="Roboto"/>
                    <a:cs typeface="Roboto"/>
                  </a:endParaRPr>
                </a:p>
              </p:txBody>
            </p:sp>
            <p:sp>
              <p:nvSpPr>
                <p:cNvPr id="26" name="Google Shape;1085;p36">
                  <a:extLst>
                    <a:ext uri="{FF2B5EF4-FFF2-40B4-BE49-F238E27FC236}">
                      <a16:creationId xmlns:a16="http://schemas.microsoft.com/office/drawing/2014/main" id="{5CD8B466-79AB-8AE0-6CE2-DF87D4765748}"/>
                    </a:ext>
                  </a:extLst>
                </p:cNvPr>
                <p:cNvSpPr/>
                <p:nvPr/>
              </p:nvSpPr>
              <p:spPr>
                <a:xfrm>
                  <a:off x="2830813" y="2103638"/>
                  <a:ext cx="692400" cy="692400"/>
                </a:xfrm>
                <a:prstGeom prst="ellipse">
                  <a:avLst/>
                </a:prstGeom>
                <a:solidFill>
                  <a:srgbClr val="333335"/>
                </a:solid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lang="en-US" sz="2400">
                    <a:solidFill>
                      <a:srgbClr val="FFFFFF"/>
                    </a:solidFill>
                    <a:latin typeface="Calibri"/>
                    <a:cs typeface="Calibri"/>
                  </a:endParaRPr>
                </a:p>
              </p:txBody>
            </p:sp>
            <p:cxnSp>
              <p:nvCxnSpPr>
                <p:cNvPr id="27" name="Google Shape;1086;p36">
                  <a:extLst>
                    <a:ext uri="{FF2B5EF4-FFF2-40B4-BE49-F238E27FC236}">
                      <a16:creationId xmlns:a16="http://schemas.microsoft.com/office/drawing/2014/main" id="{99CB6131-1E43-47E0-C351-CA78C100EB2D}"/>
                    </a:ext>
                  </a:extLst>
                </p:cNvPr>
                <p:cNvCxnSpPr>
                  <a:cxnSpLocks/>
                </p:cNvCxnSpPr>
                <p:nvPr/>
              </p:nvCxnSpPr>
              <p:spPr>
                <a:xfrm flipV="1">
                  <a:off x="1448302" y="2449838"/>
                  <a:ext cx="1382511" cy="549441"/>
                </a:xfrm>
                <a:prstGeom prst="straightConnector1">
                  <a:avLst/>
                </a:prstGeom>
                <a:solidFill>
                  <a:srgbClr val="333335"/>
                </a:solidFill>
                <a:ln w="19050" cap="flat" cmpd="sng">
                  <a:solidFill>
                    <a:srgbClr val="333335"/>
                  </a:solidFill>
                  <a:prstDash val="solid"/>
                  <a:round/>
                  <a:headEnd type="none" w="med" len="med"/>
                  <a:tailEnd type="none" w="med" len="med"/>
                </a:ln>
              </p:spPr>
            </p:cxnSp>
            <p:sp>
              <p:nvSpPr>
                <p:cNvPr id="28" name="Google Shape;1087;p36">
                  <a:extLst>
                    <a:ext uri="{FF2B5EF4-FFF2-40B4-BE49-F238E27FC236}">
                      <a16:creationId xmlns:a16="http://schemas.microsoft.com/office/drawing/2014/main" id="{B3660CC3-0E29-EC69-0593-D1E760C00081}"/>
                    </a:ext>
                  </a:extLst>
                </p:cNvPr>
                <p:cNvSpPr/>
                <p:nvPr/>
              </p:nvSpPr>
              <p:spPr>
                <a:xfrm>
                  <a:off x="2936425" y="2209250"/>
                  <a:ext cx="481200" cy="481200"/>
                </a:xfrm>
                <a:prstGeom prst="ellipse">
                  <a:avLst/>
                </a:prstGeom>
                <a:solidFill>
                  <a:srgbClr val="FFFFFF"/>
                </a:solidFill>
                <a:ln>
                  <a:noFill/>
                </a:ln>
              </p:spPr>
              <p:txBody>
                <a:bodyPr spcFirstLastPara="1" wrap="square" lIns="0" tIns="91425" rIns="0"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r>
                    <a:rPr lang="en" sz="2800">
                      <a:solidFill>
                        <a:srgbClr val="333335"/>
                      </a:solidFill>
                      <a:latin typeface="Calibri"/>
                      <a:ea typeface="Fira Sans Extra Condensed Medium"/>
                      <a:cs typeface="Fira Sans Extra Condensed Medium"/>
                      <a:sym typeface="Fira Sans Extra Condensed Medium"/>
                    </a:rPr>
                    <a:t>02</a:t>
                  </a:r>
                  <a:endParaRPr lang="en-US" sz="2800">
                    <a:solidFill>
                      <a:srgbClr val="333335"/>
                    </a:solidFill>
                    <a:latin typeface="Calibri"/>
                    <a:ea typeface="Fira Sans Extra Condensed Medium"/>
                    <a:cs typeface="Fira Sans Extra Condensed Medium"/>
                  </a:endParaRPr>
                </a:p>
              </p:txBody>
            </p:sp>
          </p:grpSp>
          <p:grpSp>
            <p:nvGrpSpPr>
              <p:cNvPr id="12" name="Google Shape;1088;p36">
                <a:extLst>
                  <a:ext uri="{FF2B5EF4-FFF2-40B4-BE49-F238E27FC236}">
                    <a16:creationId xmlns:a16="http://schemas.microsoft.com/office/drawing/2014/main" id="{B419CCF8-AFA6-419F-5FD4-721CFBAF6D90}"/>
                  </a:ext>
                </a:extLst>
              </p:cNvPr>
              <p:cNvGrpSpPr/>
              <p:nvPr/>
            </p:nvGrpSpPr>
            <p:grpSpPr>
              <a:xfrm>
                <a:off x="1316776" y="2934563"/>
                <a:ext cx="6119542" cy="692400"/>
                <a:chOff x="1316776" y="2934563"/>
                <a:chExt cx="6119542" cy="692400"/>
              </a:xfrm>
            </p:grpSpPr>
            <p:sp>
              <p:nvSpPr>
                <p:cNvPr id="21" name="Google Shape;1075;p36">
                  <a:extLst>
                    <a:ext uri="{FF2B5EF4-FFF2-40B4-BE49-F238E27FC236}">
                      <a16:creationId xmlns:a16="http://schemas.microsoft.com/office/drawing/2014/main" id="{E6F5850B-A435-A9C6-36D6-C2D8EFEE4D89}"/>
                    </a:ext>
                  </a:extLst>
                </p:cNvPr>
                <p:cNvSpPr/>
                <p:nvPr/>
              </p:nvSpPr>
              <p:spPr>
                <a:xfrm>
                  <a:off x="3167150" y="2984075"/>
                  <a:ext cx="4269168" cy="592578"/>
                </a:xfrm>
                <a:prstGeom prst="rect">
                  <a:avLst/>
                </a:prstGeom>
                <a:solidFill>
                  <a:schemeClr val="lt2"/>
                </a:solidFill>
                <a:ln>
                  <a:noFill/>
                </a:ln>
              </p:spPr>
              <p:txBody>
                <a:bodyPr spcFirstLastPara="1" wrap="square" lIns="457200" tIns="91425" rIns="18287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chemeClr val="dk1"/>
                    </a:buClr>
                    <a:buSzPts val="1100"/>
                  </a:pPr>
                  <a:r>
                    <a:rPr lang="en" sz="1600">
                      <a:solidFill>
                        <a:schemeClr val="dk1"/>
                      </a:solidFill>
                      <a:latin typeface="Calibri"/>
                      <a:ea typeface="Roboto"/>
                      <a:cs typeface="Roboto"/>
                      <a:sym typeface="Roboto"/>
                    </a:rPr>
                    <a:t>  Delivers</a:t>
                  </a:r>
                  <a:r>
                    <a:rPr lang="en" sz="1600" b="1">
                      <a:solidFill>
                        <a:schemeClr val="dk1"/>
                      </a:solidFill>
                      <a:latin typeface="Calibri"/>
                      <a:ea typeface="Roboto"/>
                      <a:cs typeface="Roboto"/>
                      <a:sym typeface="Roboto"/>
                    </a:rPr>
                    <a:t> mobile-friendly </a:t>
                  </a:r>
                  <a:r>
                    <a:rPr lang="en" sz="1600">
                      <a:solidFill>
                        <a:schemeClr val="dk1"/>
                      </a:solidFill>
                      <a:latin typeface="Calibri"/>
                      <a:ea typeface="Roboto"/>
                      <a:cs typeface="Roboto"/>
                      <a:sym typeface="Roboto"/>
                    </a:rPr>
                    <a:t>access with the system accessible </a:t>
                  </a:r>
                </a:p>
                <a:p>
                  <a:pPr algn="ctr">
                    <a:buClr>
                      <a:schemeClr val="dk1"/>
                    </a:buClr>
                    <a:buSzPts val="1100"/>
                  </a:pPr>
                  <a:r>
                    <a:rPr lang="en" sz="1600" b="1">
                      <a:solidFill>
                        <a:schemeClr val="dk1"/>
                      </a:solidFill>
                      <a:latin typeface="Calibri"/>
                      <a:ea typeface="Roboto"/>
                      <a:cs typeface="Roboto"/>
                      <a:sym typeface="Roboto"/>
                    </a:rPr>
                    <a:t>anytime and anywhere</a:t>
                  </a:r>
                  <a:r>
                    <a:rPr lang="en" sz="1600">
                      <a:solidFill>
                        <a:schemeClr val="dk1"/>
                      </a:solidFill>
                      <a:latin typeface="Calibri"/>
                      <a:ea typeface="Roboto"/>
                      <a:cs typeface="Roboto"/>
                      <a:sym typeface="Roboto"/>
                    </a:rPr>
                    <a:t>.</a:t>
                  </a:r>
                  <a:endParaRPr lang="en-US" sz="1600">
                    <a:solidFill>
                      <a:schemeClr val="dk1"/>
                    </a:solidFill>
                    <a:latin typeface="Calibri"/>
                    <a:ea typeface="Roboto"/>
                    <a:cs typeface="Roboto"/>
                  </a:endParaRPr>
                </a:p>
              </p:txBody>
            </p:sp>
            <p:sp>
              <p:nvSpPr>
                <p:cNvPr id="22" name="Google Shape;1089;p36">
                  <a:extLst>
                    <a:ext uri="{FF2B5EF4-FFF2-40B4-BE49-F238E27FC236}">
                      <a16:creationId xmlns:a16="http://schemas.microsoft.com/office/drawing/2014/main" id="{8D0519FE-ADF5-CA1B-A0F3-F2E642030562}"/>
                    </a:ext>
                  </a:extLst>
                </p:cNvPr>
                <p:cNvSpPr/>
                <p:nvPr/>
              </p:nvSpPr>
              <p:spPr>
                <a:xfrm>
                  <a:off x="2830813" y="2934563"/>
                  <a:ext cx="692400" cy="692400"/>
                </a:xfrm>
                <a:prstGeom prst="ellipse">
                  <a:avLst/>
                </a:prstGeom>
                <a:solidFill>
                  <a:schemeClr val="accent3"/>
                </a:solid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lang="en-US" sz="2400">
                    <a:solidFill>
                      <a:srgbClr val="FFFFFF"/>
                    </a:solidFill>
                    <a:latin typeface="Calibri"/>
                    <a:cs typeface="Calibri"/>
                  </a:endParaRPr>
                </a:p>
              </p:txBody>
            </p:sp>
            <p:cxnSp>
              <p:nvCxnSpPr>
                <p:cNvPr id="23" name="Google Shape;1090;p36">
                  <a:extLst>
                    <a:ext uri="{FF2B5EF4-FFF2-40B4-BE49-F238E27FC236}">
                      <a16:creationId xmlns:a16="http://schemas.microsoft.com/office/drawing/2014/main" id="{69B22ED0-D0A7-938B-D306-DD7EC0E3CE6F}"/>
                    </a:ext>
                  </a:extLst>
                </p:cNvPr>
                <p:cNvCxnSpPr>
                  <a:cxnSpLocks/>
                </p:cNvCxnSpPr>
                <p:nvPr/>
              </p:nvCxnSpPr>
              <p:spPr>
                <a:xfrm>
                  <a:off x="1316776" y="3022601"/>
                  <a:ext cx="1514037" cy="258161"/>
                </a:xfrm>
                <a:prstGeom prst="straightConnector1">
                  <a:avLst/>
                </a:prstGeom>
                <a:noFill/>
                <a:ln w="19050" cap="flat" cmpd="sng">
                  <a:solidFill>
                    <a:schemeClr val="accent3"/>
                  </a:solidFill>
                  <a:prstDash val="solid"/>
                  <a:round/>
                  <a:headEnd type="none" w="med" len="med"/>
                  <a:tailEnd type="none" w="med" len="med"/>
                </a:ln>
              </p:spPr>
            </p:cxnSp>
            <p:sp>
              <p:nvSpPr>
                <p:cNvPr id="24" name="Google Shape;1091;p36">
                  <a:extLst>
                    <a:ext uri="{FF2B5EF4-FFF2-40B4-BE49-F238E27FC236}">
                      <a16:creationId xmlns:a16="http://schemas.microsoft.com/office/drawing/2014/main" id="{E855629A-9A8A-61B4-9C9D-FA5A7E60313B}"/>
                    </a:ext>
                  </a:extLst>
                </p:cNvPr>
                <p:cNvSpPr/>
                <p:nvPr/>
              </p:nvSpPr>
              <p:spPr>
                <a:xfrm>
                  <a:off x="2936425" y="3040175"/>
                  <a:ext cx="481200" cy="481200"/>
                </a:xfrm>
                <a:prstGeom prst="ellipse">
                  <a:avLst/>
                </a:prstGeom>
                <a:solidFill>
                  <a:srgbClr val="FFFFFF"/>
                </a:solidFill>
                <a:ln>
                  <a:noFill/>
                </a:ln>
              </p:spPr>
              <p:txBody>
                <a:bodyPr spcFirstLastPara="1" wrap="square" lIns="0" tIns="91425" rIns="0"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r>
                    <a:rPr lang="en" sz="2800">
                      <a:solidFill>
                        <a:schemeClr val="accent3"/>
                      </a:solidFill>
                      <a:latin typeface="Calibri"/>
                      <a:ea typeface="Fira Sans Extra Condensed Medium"/>
                      <a:cs typeface="Fira Sans Extra Condensed Medium"/>
                      <a:sym typeface="Fira Sans Extra Condensed Medium"/>
                    </a:rPr>
                    <a:t>03</a:t>
                  </a:r>
                  <a:endParaRPr lang="en-US" sz="2800">
                    <a:solidFill>
                      <a:schemeClr val="accent3"/>
                    </a:solidFill>
                    <a:latin typeface="Calibri"/>
                    <a:ea typeface="Fira Sans Extra Condensed Medium"/>
                    <a:cs typeface="Fira Sans Extra Condensed Medium"/>
                  </a:endParaRPr>
                </a:p>
              </p:txBody>
            </p:sp>
          </p:grpSp>
          <p:grpSp>
            <p:nvGrpSpPr>
              <p:cNvPr id="13" name="Google Shape;1092;p36">
                <a:extLst>
                  <a:ext uri="{FF2B5EF4-FFF2-40B4-BE49-F238E27FC236}">
                    <a16:creationId xmlns:a16="http://schemas.microsoft.com/office/drawing/2014/main" id="{A6F3D071-5764-4F89-10AE-FA827F3AB0CC}"/>
                  </a:ext>
                </a:extLst>
              </p:cNvPr>
              <p:cNvGrpSpPr/>
              <p:nvPr/>
            </p:nvGrpSpPr>
            <p:grpSpPr>
              <a:xfrm>
                <a:off x="1265712" y="3094130"/>
                <a:ext cx="6170605" cy="1363758"/>
                <a:chOff x="1265712" y="3094130"/>
                <a:chExt cx="6170605" cy="1363758"/>
              </a:xfrm>
            </p:grpSpPr>
            <p:sp>
              <p:nvSpPr>
                <p:cNvPr id="17" name="Google Shape;1079;p36">
                  <a:extLst>
                    <a:ext uri="{FF2B5EF4-FFF2-40B4-BE49-F238E27FC236}">
                      <a16:creationId xmlns:a16="http://schemas.microsoft.com/office/drawing/2014/main" id="{A9D61406-ADC3-AA0A-4821-135FAB6CDFEF}"/>
                    </a:ext>
                  </a:extLst>
                </p:cNvPr>
                <p:cNvSpPr/>
                <p:nvPr/>
              </p:nvSpPr>
              <p:spPr>
                <a:xfrm>
                  <a:off x="3167149" y="3761645"/>
                  <a:ext cx="4269168" cy="645934"/>
                </a:xfrm>
                <a:prstGeom prst="rect">
                  <a:avLst/>
                </a:prstGeom>
                <a:solidFill>
                  <a:schemeClr val="lt2"/>
                </a:solidFill>
                <a:ln>
                  <a:noFill/>
                </a:ln>
              </p:spPr>
              <p:txBody>
                <a:bodyPr spcFirstLastPara="1" wrap="square" lIns="457200" tIns="91425" rIns="18287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Clr>
                      <a:schemeClr val="dk1"/>
                    </a:buClr>
                    <a:buSzPts val="1100"/>
                    <a:buFont typeface="Arial"/>
                    <a:buNone/>
                  </a:pPr>
                  <a:r>
                    <a:rPr lang="en" sz="1600" dirty="0">
                      <a:solidFill>
                        <a:schemeClr val="dk1"/>
                      </a:solidFill>
                      <a:latin typeface="Calibri"/>
                      <a:ea typeface="Roboto"/>
                      <a:cs typeface="Roboto"/>
                      <a:sym typeface="Roboto"/>
                    </a:rPr>
                    <a:t>   Includes </a:t>
                  </a:r>
                  <a:r>
                    <a:rPr lang="en" sz="1600" b="1" dirty="0">
                      <a:solidFill>
                        <a:schemeClr val="dk1"/>
                      </a:solidFill>
                      <a:latin typeface="Calibri"/>
                      <a:ea typeface="Roboto"/>
                      <a:cs typeface="Roboto"/>
                      <a:sym typeface="Roboto"/>
                    </a:rPr>
                    <a:t>contemporary security tools </a:t>
                  </a:r>
                  <a:r>
                    <a:rPr lang="en" sz="1600" dirty="0">
                      <a:solidFill>
                        <a:schemeClr val="dk1"/>
                      </a:solidFill>
                      <a:latin typeface="Calibri"/>
                      <a:ea typeface="Roboto"/>
                      <a:cs typeface="Roboto"/>
                      <a:sym typeface="Roboto"/>
                    </a:rPr>
                    <a:t>for the protection of  </a:t>
                  </a:r>
                </a:p>
                <a:p>
                  <a:pPr marL="0" lvl="0" indent="0" algn="ctr" rtl="0">
                    <a:spcBef>
                      <a:spcPts val="0"/>
                    </a:spcBef>
                    <a:spcAft>
                      <a:spcPts val="0"/>
                    </a:spcAft>
                    <a:buClr>
                      <a:schemeClr val="dk1"/>
                    </a:buClr>
                    <a:buSzPts val="1100"/>
                    <a:buFont typeface="Arial"/>
                    <a:buNone/>
                  </a:pPr>
                  <a:r>
                    <a:rPr lang="en" sz="1600" dirty="0">
                      <a:solidFill>
                        <a:schemeClr val="dk1"/>
                      </a:solidFill>
                      <a:latin typeface="Calibri"/>
                      <a:ea typeface="Roboto"/>
                      <a:cs typeface="Roboto"/>
                      <a:sym typeface="Roboto"/>
                    </a:rPr>
                    <a:t>sensitive human resources data.</a:t>
                  </a:r>
                  <a:endParaRPr lang="en-US" sz="1600" b="1" dirty="0">
                    <a:solidFill>
                      <a:schemeClr val="dk1"/>
                    </a:solidFill>
                    <a:latin typeface="Calibri"/>
                    <a:ea typeface="Roboto"/>
                    <a:cs typeface="Roboto"/>
                  </a:endParaRPr>
                </a:p>
              </p:txBody>
            </p:sp>
            <p:sp>
              <p:nvSpPr>
                <p:cNvPr id="18" name="Google Shape;1093;p36">
                  <a:extLst>
                    <a:ext uri="{FF2B5EF4-FFF2-40B4-BE49-F238E27FC236}">
                      <a16:creationId xmlns:a16="http://schemas.microsoft.com/office/drawing/2014/main" id="{FDFFFC58-F6CB-B5A3-C467-6B144FA16440}"/>
                    </a:ext>
                  </a:extLst>
                </p:cNvPr>
                <p:cNvSpPr/>
                <p:nvPr/>
              </p:nvSpPr>
              <p:spPr>
                <a:xfrm>
                  <a:off x="2830813" y="3765488"/>
                  <a:ext cx="692400" cy="692400"/>
                </a:xfrm>
                <a:prstGeom prst="ellipse">
                  <a:avLst/>
                </a:prstGeom>
                <a:solidFill>
                  <a:schemeClr val="accent4"/>
                </a:solid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lang="en-US" sz="2400">
                    <a:solidFill>
                      <a:srgbClr val="FFFFFF"/>
                    </a:solidFill>
                    <a:latin typeface="Calibri"/>
                    <a:cs typeface="Calibri"/>
                  </a:endParaRPr>
                </a:p>
              </p:txBody>
            </p:sp>
            <p:cxnSp>
              <p:nvCxnSpPr>
                <p:cNvPr id="19" name="Google Shape;1094;p36">
                  <a:extLst>
                    <a:ext uri="{FF2B5EF4-FFF2-40B4-BE49-F238E27FC236}">
                      <a16:creationId xmlns:a16="http://schemas.microsoft.com/office/drawing/2014/main" id="{3BC69E07-F88F-F3FD-E08D-C7818DE0C69E}"/>
                    </a:ext>
                  </a:extLst>
                </p:cNvPr>
                <p:cNvCxnSpPr>
                  <a:cxnSpLocks/>
                </p:cNvCxnSpPr>
                <p:nvPr/>
              </p:nvCxnSpPr>
              <p:spPr>
                <a:xfrm>
                  <a:off x="1265712" y="3094130"/>
                  <a:ext cx="1633277" cy="908733"/>
                </a:xfrm>
                <a:prstGeom prst="straightConnector1">
                  <a:avLst/>
                </a:prstGeom>
                <a:noFill/>
                <a:ln w="19050" cap="flat" cmpd="sng">
                  <a:solidFill>
                    <a:srgbClr val="FFC000"/>
                  </a:solidFill>
                  <a:prstDash val="solid"/>
                  <a:round/>
                  <a:headEnd type="none" w="med" len="med"/>
                  <a:tailEnd type="none" w="med" len="med"/>
                </a:ln>
              </p:spPr>
            </p:cxnSp>
            <p:sp>
              <p:nvSpPr>
                <p:cNvPr id="20" name="Google Shape;1095;p36">
                  <a:extLst>
                    <a:ext uri="{FF2B5EF4-FFF2-40B4-BE49-F238E27FC236}">
                      <a16:creationId xmlns:a16="http://schemas.microsoft.com/office/drawing/2014/main" id="{8B3A1E54-BD3D-5F47-3B5F-B2774679AD21}"/>
                    </a:ext>
                  </a:extLst>
                </p:cNvPr>
                <p:cNvSpPr/>
                <p:nvPr/>
              </p:nvSpPr>
              <p:spPr>
                <a:xfrm>
                  <a:off x="2936425" y="3871100"/>
                  <a:ext cx="481200" cy="481200"/>
                </a:xfrm>
                <a:prstGeom prst="ellipse">
                  <a:avLst/>
                </a:prstGeom>
                <a:solidFill>
                  <a:srgbClr val="FFFFFF"/>
                </a:solidFill>
                <a:ln>
                  <a:noFill/>
                </a:ln>
              </p:spPr>
              <p:txBody>
                <a:bodyPr spcFirstLastPara="1" wrap="square" lIns="0" tIns="91425" rIns="0"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r>
                    <a:rPr lang="en" sz="2800">
                      <a:solidFill>
                        <a:srgbClr val="FFC000"/>
                      </a:solidFill>
                      <a:latin typeface="Calibri"/>
                      <a:ea typeface="Fira Sans Extra Condensed Medium"/>
                      <a:cs typeface="Fira Sans Extra Condensed Medium"/>
                      <a:sym typeface="Fira Sans Extra Condensed Medium"/>
                    </a:rPr>
                    <a:t>04</a:t>
                  </a:r>
                  <a:endParaRPr lang="en-US" sz="2800">
                    <a:solidFill>
                      <a:srgbClr val="FFC000"/>
                    </a:solidFill>
                    <a:latin typeface="Calibri"/>
                    <a:ea typeface="Fira Sans Extra Condensed Medium"/>
                    <a:cs typeface="Fira Sans Extra Condensed Medium"/>
                  </a:endParaRPr>
                </a:p>
              </p:txBody>
            </p:sp>
          </p:grpSp>
          <p:grpSp>
            <p:nvGrpSpPr>
              <p:cNvPr id="14" name="Google Shape;1096;p36">
                <a:extLst>
                  <a:ext uri="{FF2B5EF4-FFF2-40B4-BE49-F238E27FC236}">
                    <a16:creationId xmlns:a16="http://schemas.microsoft.com/office/drawing/2014/main" id="{8DD8C37C-0C5A-D64E-6D41-177075633CDF}"/>
                  </a:ext>
                </a:extLst>
              </p:cNvPr>
              <p:cNvGrpSpPr/>
              <p:nvPr/>
            </p:nvGrpSpPr>
            <p:grpSpPr>
              <a:xfrm>
                <a:off x="519382" y="2314516"/>
                <a:ext cx="1416120" cy="1619497"/>
                <a:chOff x="519382" y="2314516"/>
                <a:chExt cx="1416120" cy="1619497"/>
              </a:xfrm>
            </p:grpSpPr>
            <p:sp>
              <p:nvSpPr>
                <p:cNvPr id="15" name="Google Shape;1097;p36">
                  <a:extLst>
                    <a:ext uri="{FF2B5EF4-FFF2-40B4-BE49-F238E27FC236}">
                      <a16:creationId xmlns:a16="http://schemas.microsoft.com/office/drawing/2014/main" id="{E4B72CFF-AE42-FBF7-A88A-C0255D4E16EA}"/>
                    </a:ext>
                  </a:extLst>
                </p:cNvPr>
                <p:cNvSpPr/>
                <p:nvPr/>
              </p:nvSpPr>
              <p:spPr>
                <a:xfrm>
                  <a:off x="519382" y="2314516"/>
                  <a:ext cx="1416120" cy="1619497"/>
                </a:xfrm>
                <a:prstGeom prst="ellipse">
                  <a:avLst/>
                </a:prstGeom>
                <a:solidFill>
                  <a:srgbClr val="C00000"/>
                </a:solid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lang="en-US" sz="2400">
                    <a:latin typeface="Calibri"/>
                    <a:cs typeface="Calibri"/>
                  </a:endParaRPr>
                </a:p>
              </p:txBody>
            </p:sp>
            <p:sp>
              <p:nvSpPr>
                <p:cNvPr id="16" name="Google Shape;1098;p36">
                  <a:extLst>
                    <a:ext uri="{FF2B5EF4-FFF2-40B4-BE49-F238E27FC236}">
                      <a16:creationId xmlns:a16="http://schemas.microsoft.com/office/drawing/2014/main" id="{B8E946A0-F2F9-5C29-CB95-5183F9AAA3D4}"/>
                    </a:ext>
                  </a:extLst>
                </p:cNvPr>
                <p:cNvSpPr/>
                <p:nvPr/>
              </p:nvSpPr>
              <p:spPr>
                <a:xfrm>
                  <a:off x="577435" y="2426432"/>
                  <a:ext cx="1194883" cy="1352632"/>
                </a:xfrm>
                <a:prstGeom prst="ellipse">
                  <a:avLst/>
                </a:prstGeom>
                <a:solidFill>
                  <a:srgbClr val="FFFFFF"/>
                </a:solid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a:solidFill>
                        <a:srgbClr val="C00000"/>
                      </a:solidFill>
                      <a:latin typeface="Calibri"/>
                      <a:ea typeface="Fira Sans Extra Condensed Medium"/>
                      <a:cs typeface="Fira Sans Extra Condensed Medium"/>
                      <a:sym typeface="Fira Sans Extra Condensed Medium"/>
                    </a:rPr>
                    <a:t>Benefits of </a:t>
                  </a:r>
                  <a:endParaRPr lang="en-US" sz="2000" b="1">
                    <a:solidFill>
                      <a:srgbClr val="C00000"/>
                    </a:solidFill>
                    <a:latin typeface="Calibri"/>
                    <a:ea typeface="Fira Sans Extra Condensed Medium"/>
                    <a:cs typeface="Fira Sans Extra Condensed Medium"/>
                  </a:endParaRPr>
                </a:p>
                <a:p>
                  <a:pPr marL="0" lvl="0" indent="0" algn="ctr" rtl="0">
                    <a:spcBef>
                      <a:spcPts val="0"/>
                    </a:spcBef>
                    <a:spcAft>
                      <a:spcPts val="0"/>
                    </a:spcAft>
                    <a:buNone/>
                  </a:pPr>
                  <a:r>
                    <a:rPr lang="en-US" sz="2000" b="1">
                      <a:solidFill>
                        <a:srgbClr val="C00000"/>
                      </a:solidFill>
                      <a:latin typeface="Calibri"/>
                      <a:ea typeface="Fira Sans Extra Condensed Medium"/>
                      <a:cs typeface="Fira Sans Extra Condensed Medium"/>
                      <a:sym typeface="Fira Sans Extra Condensed Medium"/>
                    </a:rPr>
                    <a:t>(Cloud) SaaS</a:t>
                  </a:r>
                  <a:endParaRPr sz="2000" b="1">
                    <a:solidFill>
                      <a:srgbClr val="C00000"/>
                    </a:solidFill>
                    <a:latin typeface="Calibri"/>
                    <a:ea typeface="Fira Sans Extra Condensed Medium"/>
                    <a:cs typeface="Fira Sans Extra Condensed Medium"/>
                  </a:endParaRPr>
                </a:p>
              </p:txBody>
            </p:sp>
          </p:grpSp>
        </p:grpSp>
        <p:sp>
          <p:nvSpPr>
            <p:cNvPr id="7" name="Google Shape;1079;p36">
              <a:extLst>
                <a:ext uri="{FF2B5EF4-FFF2-40B4-BE49-F238E27FC236}">
                  <a16:creationId xmlns:a16="http://schemas.microsoft.com/office/drawing/2014/main" id="{76136BB8-955F-8F65-5E1F-FAFD7828A916}"/>
                </a:ext>
              </a:extLst>
            </p:cNvPr>
            <p:cNvSpPr/>
            <p:nvPr/>
          </p:nvSpPr>
          <p:spPr>
            <a:xfrm>
              <a:off x="6000302" y="6289061"/>
              <a:ext cx="6454177" cy="850381"/>
            </a:xfrm>
            <a:prstGeom prst="rect">
              <a:avLst/>
            </a:prstGeom>
            <a:solidFill>
              <a:schemeClr val="lt2"/>
            </a:solidFill>
            <a:ln>
              <a:noFill/>
            </a:ln>
          </p:spPr>
          <p:txBody>
            <a:bodyPr spcFirstLastPara="1" wrap="square" lIns="457200" tIns="91425" rIns="18287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a:spcBef>
                  <a:spcPts val="0"/>
                </a:spcBef>
                <a:spcAft>
                  <a:spcPts val="0"/>
                </a:spcAft>
                <a:buSzPts val="1100"/>
                <a:buFont typeface="Arial"/>
                <a:buNone/>
              </a:pPr>
              <a:r>
                <a:rPr lang="en-US" sz="1600">
                  <a:solidFill>
                    <a:schemeClr val="dk1"/>
                  </a:solidFill>
                  <a:latin typeface="Calibri"/>
                  <a:ea typeface="Roboto"/>
                  <a:cs typeface="Roboto"/>
                </a:rPr>
                <a:t>Introduces </a:t>
              </a:r>
              <a:r>
                <a:rPr lang="en-US" sz="1600" b="1">
                  <a:solidFill>
                    <a:schemeClr val="dk1"/>
                  </a:solidFill>
                  <a:latin typeface="Calibri"/>
                  <a:ea typeface="Roboto"/>
                  <a:cs typeface="Roboto"/>
                </a:rPr>
                <a:t>Artificial Intelligence (AI)</a:t>
              </a:r>
              <a:r>
                <a:rPr lang="en-US" sz="1600">
                  <a:solidFill>
                    <a:schemeClr val="dk1"/>
                  </a:solidFill>
                  <a:latin typeface="Calibri"/>
                  <a:ea typeface="Roboto"/>
                  <a:cs typeface="Roboto"/>
                </a:rPr>
                <a:t>, which will create a </a:t>
              </a:r>
            </a:p>
            <a:p>
              <a:pPr marL="0" lvl="0" indent="0" algn="ctr">
                <a:spcBef>
                  <a:spcPts val="0"/>
                </a:spcBef>
                <a:spcAft>
                  <a:spcPts val="0"/>
                </a:spcAft>
                <a:buSzPts val="1100"/>
                <a:buFont typeface="Arial"/>
                <a:buNone/>
              </a:pPr>
              <a:r>
                <a:rPr lang="en-US" sz="1600">
                  <a:solidFill>
                    <a:schemeClr val="dk1"/>
                  </a:solidFill>
                  <a:latin typeface="Calibri"/>
                  <a:ea typeface="Roboto"/>
                  <a:cs typeface="Roboto"/>
                </a:rPr>
                <a:t>more powerful next-level user experience.  </a:t>
              </a:r>
            </a:p>
          </p:txBody>
        </p:sp>
        <p:sp>
          <p:nvSpPr>
            <p:cNvPr id="8" name="Google Shape;1093;p36">
              <a:extLst>
                <a:ext uri="{FF2B5EF4-FFF2-40B4-BE49-F238E27FC236}">
                  <a16:creationId xmlns:a16="http://schemas.microsoft.com/office/drawing/2014/main" id="{AD0E5337-7FEC-4025-B975-FA778B0A0C71}"/>
                </a:ext>
              </a:extLst>
            </p:cNvPr>
            <p:cNvSpPr/>
            <p:nvPr/>
          </p:nvSpPr>
          <p:spPr>
            <a:xfrm>
              <a:off x="5489470" y="6218107"/>
              <a:ext cx="1051627" cy="992254"/>
            </a:xfrm>
            <a:prstGeom prst="ellipse">
              <a:avLst/>
            </a:prstGeom>
            <a:solidFill>
              <a:srgbClr val="C00000"/>
            </a:solid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lang="en-US" sz="2400">
                <a:solidFill>
                  <a:srgbClr val="FFFFFF"/>
                </a:solidFill>
                <a:latin typeface="Calibri"/>
                <a:cs typeface="Calibri"/>
              </a:endParaRPr>
            </a:p>
          </p:txBody>
        </p:sp>
        <p:sp>
          <p:nvSpPr>
            <p:cNvPr id="9" name="Google Shape;1095;p36">
              <a:extLst>
                <a:ext uri="{FF2B5EF4-FFF2-40B4-BE49-F238E27FC236}">
                  <a16:creationId xmlns:a16="http://schemas.microsoft.com/office/drawing/2014/main" id="{8258F061-4DA1-CB8E-7D98-63F024D614F9}"/>
                </a:ext>
              </a:extLst>
            </p:cNvPr>
            <p:cNvSpPr/>
            <p:nvPr/>
          </p:nvSpPr>
          <p:spPr>
            <a:xfrm>
              <a:off x="5649875" y="6369456"/>
              <a:ext cx="730854" cy="689591"/>
            </a:xfrm>
            <a:prstGeom prst="ellipse">
              <a:avLst/>
            </a:prstGeom>
            <a:solidFill>
              <a:srgbClr val="FFFFFF"/>
            </a:solidFill>
            <a:ln>
              <a:noFill/>
            </a:ln>
          </p:spPr>
          <p:txBody>
            <a:bodyPr spcFirstLastPara="1" wrap="square" lIns="0" tIns="91425" rIns="0"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r>
                <a:rPr lang="en" sz="2800">
                  <a:solidFill>
                    <a:srgbClr val="C00000"/>
                  </a:solidFill>
                  <a:latin typeface="Calibri"/>
                  <a:ea typeface="Fira Sans Extra Condensed Medium"/>
                  <a:cs typeface="Fira Sans Extra Condensed Medium"/>
                  <a:sym typeface="Fira Sans Extra Condensed Medium"/>
                </a:rPr>
                <a:t>05</a:t>
              </a:r>
              <a:endParaRPr lang="en-US" sz="2800">
                <a:solidFill>
                  <a:srgbClr val="C00000"/>
                </a:solidFill>
                <a:latin typeface="Calibri"/>
                <a:ea typeface="Fira Sans Extra Condensed Medium"/>
                <a:cs typeface="Fira Sans Extra Condensed Medium"/>
              </a:endParaRPr>
            </a:p>
          </p:txBody>
        </p:sp>
      </p:grpSp>
    </p:spTree>
    <p:extLst>
      <p:ext uri="{BB962C8B-B14F-4D97-AF65-F5344CB8AC3E}">
        <p14:creationId xmlns:p14="http://schemas.microsoft.com/office/powerpoint/2010/main" val="4243161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1393445-4A50-1816-99BF-F3F84F6BC8A9}"/>
              </a:ext>
            </a:extLst>
          </p:cNvPr>
          <p:cNvPicPr>
            <a:picLocks noChangeAspect="1"/>
          </p:cNvPicPr>
          <p:nvPr/>
        </p:nvPicPr>
        <p:blipFill>
          <a:blip r:embed="rId2"/>
          <a:stretch>
            <a:fillRect/>
          </a:stretch>
        </p:blipFill>
        <p:spPr>
          <a:xfrm>
            <a:off x="957678" y="1185863"/>
            <a:ext cx="8209384" cy="4617778"/>
          </a:xfrm>
          <a:prstGeom prst="rect">
            <a:avLst/>
          </a:prstGeom>
        </p:spPr>
      </p:pic>
    </p:spTree>
    <p:extLst>
      <p:ext uri="{BB962C8B-B14F-4D97-AF65-F5344CB8AC3E}">
        <p14:creationId xmlns:p14="http://schemas.microsoft.com/office/powerpoint/2010/main" val="2472608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953D309-C79E-871B-C117-948BE2792859}"/>
              </a:ext>
            </a:extLst>
          </p:cNvPr>
          <p:cNvGraphicFramePr/>
          <p:nvPr/>
        </p:nvGraphicFramePr>
        <p:xfrm>
          <a:off x="1257300" y="1539550"/>
          <a:ext cx="7877369" cy="4461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3A03FE5E-5A82-1EE3-59CB-C065699F088A}"/>
              </a:ext>
            </a:extLst>
          </p:cNvPr>
          <p:cNvSpPr>
            <a:spLocks noGrp="1"/>
          </p:cNvSpPr>
          <p:nvPr>
            <p:ph type="title"/>
          </p:nvPr>
        </p:nvSpPr>
        <p:spPr>
          <a:xfrm>
            <a:off x="1788111" y="363984"/>
            <a:ext cx="6947516" cy="715908"/>
          </a:xfrm>
        </p:spPr>
        <p:txBody>
          <a:bodyPr>
            <a:noAutofit/>
          </a:bodyPr>
          <a:lstStyle/>
          <a:p>
            <a:r>
              <a:rPr lang="en-US" sz="3200" b="1" dirty="0">
                <a:latin typeface="Calibri" panose="020F0502020204030204" pitchFamily="34" charset="0"/>
              </a:rPr>
              <a:t>Quantum HCM Project Scope</a:t>
            </a:r>
          </a:p>
        </p:txBody>
      </p:sp>
    </p:spTree>
    <p:extLst>
      <p:ext uri="{BB962C8B-B14F-4D97-AF65-F5344CB8AC3E}">
        <p14:creationId xmlns:p14="http://schemas.microsoft.com/office/powerpoint/2010/main" val="2629057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03FE5E-5A82-1EE3-59CB-C065699F088A}"/>
              </a:ext>
            </a:extLst>
          </p:cNvPr>
          <p:cNvSpPr>
            <a:spLocks noGrp="1"/>
          </p:cNvSpPr>
          <p:nvPr>
            <p:ph type="title"/>
          </p:nvPr>
        </p:nvSpPr>
        <p:spPr>
          <a:xfrm>
            <a:off x="1788111" y="363984"/>
            <a:ext cx="6947516" cy="715908"/>
          </a:xfrm>
        </p:spPr>
        <p:txBody>
          <a:bodyPr>
            <a:noAutofit/>
          </a:bodyPr>
          <a:lstStyle/>
          <a:p>
            <a:r>
              <a:rPr lang="en-US" sz="3200" b="1" dirty="0">
                <a:latin typeface="Calibri" panose="020F0502020204030204" pitchFamily="34" charset="0"/>
              </a:rPr>
              <a:t>Implementation Project Timeline</a:t>
            </a:r>
          </a:p>
        </p:txBody>
      </p:sp>
      <p:pic>
        <p:nvPicPr>
          <p:cNvPr id="4" name="Picture 3" descr="A colorful chart with text&#10;&#10;Description automatically generated">
            <a:extLst>
              <a:ext uri="{FF2B5EF4-FFF2-40B4-BE49-F238E27FC236}">
                <a16:creationId xmlns:a16="http://schemas.microsoft.com/office/drawing/2014/main" id="{240AF56B-A516-DFBB-CB5B-9A261DE36DCA}"/>
              </a:ext>
            </a:extLst>
          </p:cNvPr>
          <p:cNvPicPr>
            <a:picLocks noChangeAspect="1"/>
          </p:cNvPicPr>
          <p:nvPr/>
        </p:nvPicPr>
        <p:blipFill>
          <a:blip r:embed="rId2"/>
          <a:stretch>
            <a:fillRect/>
          </a:stretch>
        </p:blipFill>
        <p:spPr>
          <a:xfrm>
            <a:off x="755622" y="1474237"/>
            <a:ext cx="8407777" cy="4493333"/>
          </a:xfrm>
          <a:prstGeom prst="rect">
            <a:avLst/>
          </a:prstGeom>
        </p:spPr>
      </p:pic>
    </p:spTree>
    <p:extLst>
      <p:ext uri="{BB962C8B-B14F-4D97-AF65-F5344CB8AC3E}">
        <p14:creationId xmlns:p14="http://schemas.microsoft.com/office/powerpoint/2010/main" val="1881290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D10B80-7DD1-47FA-582D-B2C1223DA068}"/>
              </a:ext>
            </a:extLst>
          </p:cNvPr>
          <p:cNvSpPr/>
          <p:nvPr/>
        </p:nvSpPr>
        <p:spPr>
          <a:xfrm>
            <a:off x="4918230" y="2077375"/>
            <a:ext cx="7016596" cy="4532975"/>
          </a:xfrm>
          <a:prstGeom prst="rect">
            <a:avLst/>
          </a:prstGeom>
          <a:solidFill>
            <a:srgbClr val="404042"/>
          </a:solidFill>
          <a:ln>
            <a:solidFill>
              <a:srgbClr val="40404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a:p>
        </p:txBody>
      </p:sp>
      <p:sp>
        <p:nvSpPr>
          <p:cNvPr id="3" name="Rectangle 2">
            <a:extLst>
              <a:ext uri="{FF2B5EF4-FFF2-40B4-BE49-F238E27FC236}">
                <a16:creationId xmlns:a16="http://schemas.microsoft.com/office/drawing/2014/main" id="{7542CF55-F1FE-04CF-C4F5-38255A9C22E7}"/>
              </a:ext>
            </a:extLst>
          </p:cNvPr>
          <p:cNvSpPr/>
          <p:nvPr/>
        </p:nvSpPr>
        <p:spPr>
          <a:xfrm>
            <a:off x="0" y="4298950"/>
            <a:ext cx="11947525" cy="2508250"/>
          </a:xfrm>
          <a:prstGeom prst="rect">
            <a:avLst/>
          </a:prstGeom>
          <a:solidFill>
            <a:srgbClr val="404042"/>
          </a:solidFill>
          <a:ln>
            <a:solidFill>
              <a:srgbClr val="40404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2800" dirty="0"/>
              <a:t>For more information, please contact:</a:t>
            </a:r>
          </a:p>
          <a:p>
            <a:pPr algn="r"/>
            <a:endParaRPr lang="en-US" sz="2800" dirty="0"/>
          </a:p>
          <a:p>
            <a:pPr algn="r"/>
            <a:r>
              <a:rPr lang="en-US" sz="2800" dirty="0"/>
              <a:t>Stacy Long           stacy.long@umaryland.edu </a:t>
            </a:r>
          </a:p>
          <a:p>
            <a:pPr algn="r"/>
            <a:endParaRPr lang="en-US" sz="2800" dirty="0"/>
          </a:p>
          <a:p>
            <a:pPr algn="r"/>
            <a:r>
              <a:rPr lang="en-US" sz="2800" dirty="0"/>
              <a:t>Chiradeep Mukherjee           cmukherjee@umaryland.edu</a:t>
            </a:r>
          </a:p>
        </p:txBody>
      </p:sp>
      <p:pic>
        <p:nvPicPr>
          <p:cNvPr id="5" name="Graphic 4" descr="Email with solid fill">
            <a:extLst>
              <a:ext uri="{FF2B5EF4-FFF2-40B4-BE49-F238E27FC236}">
                <a16:creationId xmlns:a16="http://schemas.microsoft.com/office/drawing/2014/main" id="{66F8BC6A-7919-BC2F-9AE3-D38E02B832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6900" y="5999964"/>
            <a:ext cx="482600" cy="421741"/>
          </a:xfrm>
          <a:prstGeom prst="rect">
            <a:avLst/>
          </a:prstGeom>
        </p:spPr>
      </p:pic>
      <p:pic>
        <p:nvPicPr>
          <p:cNvPr id="6" name="Graphic 5" descr="Email with solid fill">
            <a:extLst>
              <a:ext uri="{FF2B5EF4-FFF2-40B4-BE49-F238E27FC236}">
                <a16:creationId xmlns:a16="http://schemas.microsoft.com/office/drawing/2014/main" id="{D598C0F3-7C02-EFFC-661D-13CA9E4422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13117" y="5131334"/>
            <a:ext cx="482600" cy="421741"/>
          </a:xfrm>
          <a:prstGeom prst="rect">
            <a:avLst/>
          </a:prstGeom>
        </p:spPr>
      </p:pic>
      <p:sp>
        <p:nvSpPr>
          <p:cNvPr id="8" name="TextBox 7">
            <a:extLst>
              <a:ext uri="{FF2B5EF4-FFF2-40B4-BE49-F238E27FC236}">
                <a16:creationId xmlns:a16="http://schemas.microsoft.com/office/drawing/2014/main" id="{2980FD18-1406-E516-27F8-7F530FFBCE85}"/>
              </a:ext>
            </a:extLst>
          </p:cNvPr>
          <p:cNvSpPr txBox="1"/>
          <p:nvPr/>
        </p:nvSpPr>
        <p:spPr>
          <a:xfrm>
            <a:off x="6019060" y="2077375"/>
            <a:ext cx="5664940" cy="2646878"/>
          </a:xfrm>
          <a:prstGeom prst="rect">
            <a:avLst/>
          </a:prstGeom>
          <a:noFill/>
        </p:spPr>
        <p:txBody>
          <a:bodyPr wrap="square">
            <a:spAutoFit/>
          </a:bodyPr>
          <a:lstStyle/>
          <a:p>
            <a:r>
              <a:rPr lang="en-US" sz="16600" b="1" dirty="0">
                <a:solidFill>
                  <a:schemeClr val="bg1"/>
                </a:solidFill>
              </a:rPr>
              <a:t>Q&amp;A</a:t>
            </a:r>
          </a:p>
        </p:txBody>
      </p:sp>
      <p:pic>
        <p:nvPicPr>
          <p:cNvPr id="10" name="Graphic 9" descr="Chat with solid fill">
            <a:extLst>
              <a:ext uri="{FF2B5EF4-FFF2-40B4-BE49-F238E27FC236}">
                <a16:creationId xmlns:a16="http://schemas.microsoft.com/office/drawing/2014/main" id="{6ADF0A70-CE8E-F9BD-C127-1E5E91D6DE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947" y="1662111"/>
            <a:ext cx="4337853" cy="4337853"/>
          </a:xfrm>
          <a:prstGeom prst="rect">
            <a:avLst/>
          </a:prstGeom>
        </p:spPr>
      </p:pic>
    </p:spTree>
    <p:extLst>
      <p:ext uri="{BB962C8B-B14F-4D97-AF65-F5344CB8AC3E}">
        <p14:creationId xmlns:p14="http://schemas.microsoft.com/office/powerpoint/2010/main" val="4049886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63A85-9536-C6D7-773C-5BD7891BD4B2}"/>
              </a:ext>
            </a:extLst>
          </p:cNvPr>
          <p:cNvSpPr>
            <a:spLocks noGrp="1"/>
          </p:cNvSpPr>
          <p:nvPr>
            <p:ph type="ctrTitle"/>
          </p:nvPr>
        </p:nvSpPr>
        <p:spPr/>
        <p:txBody>
          <a:bodyPr>
            <a:normAutofit/>
          </a:bodyPr>
          <a:lstStyle/>
          <a:p>
            <a:r>
              <a:rPr lang="en-US" dirty="0"/>
              <a:t>SPAC Transformation</a:t>
            </a:r>
          </a:p>
        </p:txBody>
      </p:sp>
      <p:sp>
        <p:nvSpPr>
          <p:cNvPr id="5" name="Subtitle 4">
            <a:extLst>
              <a:ext uri="{FF2B5EF4-FFF2-40B4-BE49-F238E27FC236}">
                <a16:creationId xmlns:a16="http://schemas.microsoft.com/office/drawing/2014/main" id="{54D7D129-F2D7-E647-E232-09F63EE2C472}"/>
              </a:ext>
            </a:extLst>
          </p:cNvPr>
          <p:cNvSpPr>
            <a:spLocks noGrp="1"/>
          </p:cNvSpPr>
          <p:nvPr>
            <p:ph type="subTitle" idx="1"/>
          </p:nvPr>
        </p:nvSpPr>
        <p:spPr/>
        <p:txBody>
          <a:bodyPr/>
          <a:lstStyle/>
          <a:p>
            <a:r>
              <a:rPr lang="en-US" dirty="0"/>
              <a:t>Laura Scarantino, Assist. VP SPAC</a:t>
            </a:r>
          </a:p>
        </p:txBody>
      </p:sp>
    </p:spTree>
    <p:extLst>
      <p:ext uri="{BB962C8B-B14F-4D97-AF65-F5344CB8AC3E}">
        <p14:creationId xmlns:p14="http://schemas.microsoft.com/office/powerpoint/2010/main" val="1848105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838200" y="1184564"/>
            <a:ext cx="10515600" cy="775855"/>
          </a:xfrm>
        </p:spPr>
        <p:txBody>
          <a:bodyPr>
            <a:normAutofit fontScale="90000"/>
          </a:bodyPr>
          <a:lstStyle/>
          <a:p>
            <a:r>
              <a:rPr lang="en-US" dirty="0"/>
              <a:t>Finance &amp; Auxiliary Services -</a:t>
            </a:r>
            <a:br>
              <a:rPr lang="en-US" dirty="0"/>
            </a:br>
            <a:r>
              <a:rPr lang="en-US" dirty="0"/>
              <a:t>Organization</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838200" y="2723021"/>
            <a:ext cx="3124200" cy="3054325"/>
          </a:xfrm>
        </p:spPr>
        <p:txBody>
          <a:bodyPr>
            <a:normAutofit fontScale="92500" lnSpcReduction="20000"/>
          </a:bodyPr>
          <a:lstStyle/>
          <a:p>
            <a:pPr algn="l"/>
            <a:r>
              <a:rPr lang="en-US" dirty="0"/>
              <a:t>8 departments</a:t>
            </a:r>
          </a:p>
          <a:p>
            <a:pPr algn="l"/>
            <a:r>
              <a:rPr lang="en-US" dirty="0"/>
              <a:t>188 employees </a:t>
            </a:r>
          </a:p>
          <a:p>
            <a:pPr lvl="1"/>
            <a:r>
              <a:rPr lang="en-US" dirty="0"/>
              <a:t>68.6% Female</a:t>
            </a:r>
          </a:p>
          <a:p>
            <a:pPr lvl="1"/>
            <a:r>
              <a:rPr lang="en-US" dirty="0"/>
              <a:t>53.2% Minority</a:t>
            </a:r>
          </a:p>
          <a:p>
            <a:pPr lvl="1"/>
            <a:r>
              <a:rPr lang="en-US" dirty="0"/>
              <a:t>2% Military / Veteran</a:t>
            </a:r>
          </a:p>
          <a:p>
            <a:pPr algn="l"/>
            <a:r>
              <a:rPr lang="en-US" dirty="0"/>
              <a:t>Annual budget</a:t>
            </a:r>
          </a:p>
          <a:p>
            <a:pPr lvl="1"/>
            <a:r>
              <a:rPr lang="en-US" dirty="0"/>
              <a:t>State - $19.3M</a:t>
            </a:r>
          </a:p>
          <a:p>
            <a:pPr lvl="1"/>
            <a:r>
              <a:rPr lang="en-US" dirty="0"/>
              <a:t>Auxiliary - $10.6M</a:t>
            </a:r>
            <a:endParaRPr lang="en-US" dirty="0">
              <a:solidFill>
                <a:srgbClr val="FF0000"/>
              </a:solidFill>
            </a:endParaRPr>
          </a:p>
        </p:txBody>
      </p:sp>
      <p:pic>
        <p:nvPicPr>
          <p:cNvPr id="2" name="Picture 1">
            <a:extLst>
              <a:ext uri="{FF2B5EF4-FFF2-40B4-BE49-F238E27FC236}">
                <a16:creationId xmlns:a16="http://schemas.microsoft.com/office/drawing/2014/main" id="{FAFDBF00-FF1A-213D-265E-D8548BCE4A21}"/>
              </a:ext>
            </a:extLst>
          </p:cNvPr>
          <p:cNvPicPr/>
          <p:nvPr/>
        </p:nvPicPr>
        <p:blipFill>
          <a:blip r:embed="rId3"/>
          <a:stretch>
            <a:fillRect/>
          </a:stretch>
        </p:blipFill>
        <p:spPr>
          <a:xfrm>
            <a:off x="3782291" y="1690256"/>
            <a:ext cx="8104909" cy="4578927"/>
          </a:xfrm>
          <a:prstGeom prst="rect">
            <a:avLst/>
          </a:prstGeom>
        </p:spPr>
      </p:pic>
    </p:spTree>
    <p:extLst>
      <p:ext uri="{BB962C8B-B14F-4D97-AF65-F5344CB8AC3E}">
        <p14:creationId xmlns:p14="http://schemas.microsoft.com/office/powerpoint/2010/main" val="1170503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6C2BAB-8D7D-EDDB-1B0D-5A08953F434D}"/>
              </a:ext>
            </a:extLst>
          </p:cNvPr>
          <p:cNvSpPr/>
          <p:nvPr/>
        </p:nvSpPr>
        <p:spPr>
          <a:xfrm>
            <a:off x="2238705" y="-1189251"/>
            <a:ext cx="6001407" cy="2755294"/>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b="1" kern="1200" cap="none" spc="0" dirty="0">
                <a:ln w="9525">
                  <a:solidFill>
                    <a:schemeClr val="bg1"/>
                  </a:solidFill>
                  <a:prstDash val="solid"/>
                </a:ln>
                <a:effectLst>
                  <a:outerShdw blurRad="12700" dist="38100" dir="2700000" algn="tl" rotWithShape="0">
                    <a:schemeClr val="bg1">
                      <a:lumMod val="50000"/>
                    </a:schemeClr>
                  </a:outerShdw>
                </a:effectLst>
                <a:latin typeface="+mj-lt"/>
                <a:ea typeface="+mj-ea"/>
                <a:cs typeface="+mj-cs"/>
              </a:rPr>
              <a:t>The Steps to Reorganization</a:t>
            </a:r>
          </a:p>
        </p:txBody>
      </p:sp>
      <p:sp>
        <p:nvSpPr>
          <p:cNvPr id="5" name="Rectangle 4">
            <a:extLst>
              <a:ext uri="{FF2B5EF4-FFF2-40B4-BE49-F238E27FC236}">
                <a16:creationId xmlns:a16="http://schemas.microsoft.com/office/drawing/2014/main" id="{596C7EE5-2B72-D4D0-6BE1-CF30E572A9B3}"/>
              </a:ext>
            </a:extLst>
          </p:cNvPr>
          <p:cNvSpPr/>
          <p:nvPr/>
        </p:nvSpPr>
        <p:spPr>
          <a:xfrm>
            <a:off x="830317" y="1849821"/>
            <a:ext cx="10535289" cy="4345706"/>
          </a:xfrm>
          <a:prstGeom prst="rect">
            <a:avLst/>
          </a:prstGeom>
        </p:spPr>
        <p:txBody>
          <a:bodyPr vert="horz" lIns="91440" tIns="45720" rIns="91440" bIns="45720" rtlCol="0" anchor="ctr">
            <a:normAutofit/>
          </a:bodyPr>
          <a:lstStyle/>
          <a:p>
            <a:pPr marL="342900" marR="0" lvl="0" indent="-228600">
              <a:lnSpc>
                <a:spcPct val="90000"/>
              </a:lnSpc>
              <a:spcBef>
                <a:spcPts val="0"/>
              </a:spcBef>
              <a:spcAft>
                <a:spcPts val="600"/>
              </a:spcAft>
              <a:buFont typeface="Arial" panose="020B0604020202020204" pitchFamily="34" charset="0"/>
              <a:buChar char="•"/>
              <a:tabLst>
                <a:tab pos="457200" algn="l"/>
              </a:tabLst>
            </a:pPr>
            <a:r>
              <a:rPr lang="en-US" sz="2800" dirty="0">
                <a:effectLst/>
              </a:rPr>
              <a:t>Start with your departmental strategy based on Organization Vision, Mission, Guiding Principles</a:t>
            </a:r>
          </a:p>
          <a:p>
            <a:pPr marL="342900" marR="0" lvl="0" indent="-228600">
              <a:lnSpc>
                <a:spcPct val="90000"/>
              </a:lnSpc>
              <a:spcBef>
                <a:spcPts val="0"/>
              </a:spcBef>
              <a:spcAft>
                <a:spcPts val="600"/>
              </a:spcAft>
              <a:buFont typeface="Arial" panose="020B0604020202020204" pitchFamily="34" charset="0"/>
              <a:buChar char="•"/>
              <a:tabLst>
                <a:tab pos="457200" algn="l"/>
              </a:tabLst>
            </a:pPr>
            <a:r>
              <a:rPr lang="en-US" sz="2800" dirty="0">
                <a:effectLst/>
              </a:rPr>
              <a:t>Identify strengths and weaknesses in the current departmental organizational structure</a:t>
            </a:r>
          </a:p>
          <a:p>
            <a:pPr marL="342900" marR="0" lvl="0" indent="-228600">
              <a:lnSpc>
                <a:spcPct val="90000"/>
              </a:lnSpc>
              <a:spcBef>
                <a:spcPts val="0"/>
              </a:spcBef>
              <a:spcAft>
                <a:spcPts val="600"/>
              </a:spcAft>
              <a:buFont typeface="Arial" panose="020B0604020202020204" pitchFamily="34" charset="0"/>
              <a:buChar char="•"/>
              <a:tabLst>
                <a:tab pos="457200" algn="l"/>
              </a:tabLst>
            </a:pPr>
            <a:r>
              <a:rPr lang="en-US" sz="2800" dirty="0">
                <a:effectLst/>
              </a:rPr>
              <a:t>Consider your options and design a new structure with your team</a:t>
            </a:r>
          </a:p>
          <a:p>
            <a:pPr marL="342900" marR="0" lvl="0" indent="-228600">
              <a:lnSpc>
                <a:spcPct val="90000"/>
              </a:lnSpc>
              <a:spcBef>
                <a:spcPts val="0"/>
              </a:spcBef>
              <a:spcAft>
                <a:spcPts val="600"/>
              </a:spcAft>
              <a:buFont typeface="Arial" panose="020B0604020202020204" pitchFamily="34" charset="0"/>
              <a:buChar char="•"/>
              <a:tabLst>
                <a:tab pos="457200" algn="l"/>
              </a:tabLst>
            </a:pPr>
            <a:r>
              <a:rPr lang="en-US" sz="2800" dirty="0">
                <a:effectLst/>
              </a:rPr>
              <a:t>Communicate the reorganization plan internally and externally</a:t>
            </a:r>
          </a:p>
          <a:p>
            <a:pPr marL="342900" marR="0" lvl="0" indent="-228600">
              <a:lnSpc>
                <a:spcPct val="90000"/>
              </a:lnSpc>
              <a:spcBef>
                <a:spcPts val="0"/>
              </a:spcBef>
              <a:spcAft>
                <a:spcPts val="600"/>
              </a:spcAft>
              <a:buFont typeface="Arial" panose="020B0604020202020204" pitchFamily="34" charset="0"/>
              <a:buChar char="•"/>
              <a:tabLst>
                <a:tab pos="457200" algn="l"/>
              </a:tabLst>
            </a:pPr>
            <a:r>
              <a:rPr lang="en-US" sz="2800" dirty="0">
                <a:effectLst/>
              </a:rPr>
              <a:t>Launch your departmental restructure</a:t>
            </a:r>
          </a:p>
          <a:p>
            <a:pPr marL="342900" marR="0" lvl="0" indent="-228600">
              <a:lnSpc>
                <a:spcPct val="90000"/>
              </a:lnSpc>
              <a:spcBef>
                <a:spcPts val="0"/>
              </a:spcBef>
              <a:spcAft>
                <a:spcPts val="600"/>
              </a:spcAft>
              <a:buFont typeface="Arial" panose="020B0604020202020204" pitchFamily="34" charset="0"/>
              <a:buChar char="•"/>
              <a:tabLst>
                <a:tab pos="457200" algn="l"/>
              </a:tabLst>
            </a:pPr>
            <a:r>
              <a:rPr lang="en-US" sz="2800" dirty="0">
                <a:effectLst/>
              </a:rPr>
              <a:t>Adjust as necessary</a:t>
            </a:r>
          </a:p>
          <a:p>
            <a:pPr indent="-228600">
              <a:lnSpc>
                <a:spcPct val="90000"/>
              </a:lnSpc>
              <a:spcAft>
                <a:spcPts val="600"/>
              </a:spcAft>
              <a:buFont typeface="Arial" panose="020B0604020202020204" pitchFamily="34" charset="0"/>
              <a:buChar char="•"/>
            </a:pPr>
            <a:endParaRPr lang="en-US" sz="2000" b="0" i="0" dirty="0">
              <a:effectLst/>
            </a:endParaRPr>
          </a:p>
        </p:txBody>
      </p:sp>
    </p:spTree>
    <p:extLst>
      <p:ext uri="{BB962C8B-B14F-4D97-AF65-F5344CB8AC3E}">
        <p14:creationId xmlns:p14="http://schemas.microsoft.com/office/powerpoint/2010/main" val="2597926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3135C58-56C2-B89E-8A42-847011A3F382}"/>
              </a:ext>
            </a:extLst>
          </p:cNvPr>
          <p:cNvSpPr txBox="1">
            <a:spLocks/>
          </p:cNvSpPr>
          <p:nvPr/>
        </p:nvSpPr>
        <p:spPr>
          <a:xfrm>
            <a:off x="4892513" y="4073474"/>
            <a:ext cx="2667786" cy="19065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Team Shared Services (6) + M</a:t>
            </a:r>
          </a:p>
          <a:p>
            <a:pPr marL="800100" lvl="1" indent="-342900" algn="l">
              <a:buFont typeface="Wingdings" panose="05000000000000000000" pitchFamily="2" charset="2"/>
              <a:buChar char="§"/>
            </a:pPr>
            <a:r>
              <a:rPr lang="en-US" dirty="0"/>
              <a:t>Team Blue</a:t>
            </a:r>
          </a:p>
          <a:p>
            <a:pPr marL="800100" lvl="1" indent="-342900" algn="l">
              <a:buFont typeface="Wingdings" panose="05000000000000000000" pitchFamily="2" charset="2"/>
              <a:buChar char="§"/>
            </a:pPr>
            <a:r>
              <a:rPr lang="en-US" dirty="0"/>
              <a:t>Team Green</a:t>
            </a:r>
          </a:p>
          <a:p>
            <a:pPr marL="800100" lvl="1" indent="-342900" algn="l">
              <a:buFont typeface="Wingdings" panose="05000000000000000000" pitchFamily="2" charset="2"/>
              <a:buChar char="§"/>
            </a:pPr>
            <a:r>
              <a:rPr lang="en-US" dirty="0"/>
              <a:t>Contract Team</a:t>
            </a:r>
          </a:p>
          <a:p>
            <a:pPr lvl="1" algn="r"/>
            <a:endParaRPr lang="en-US" dirty="0"/>
          </a:p>
          <a:p>
            <a:pPr lvl="1" algn="r"/>
            <a:endParaRPr lang="en-US" dirty="0"/>
          </a:p>
        </p:txBody>
      </p:sp>
      <p:sp>
        <p:nvSpPr>
          <p:cNvPr id="7" name="Title 1">
            <a:extLst>
              <a:ext uri="{FF2B5EF4-FFF2-40B4-BE49-F238E27FC236}">
                <a16:creationId xmlns:a16="http://schemas.microsoft.com/office/drawing/2014/main" id="{82828F32-1D35-11D8-A47B-3B8674CC9EAE}"/>
              </a:ext>
            </a:extLst>
          </p:cNvPr>
          <p:cNvSpPr txBox="1">
            <a:spLocks/>
          </p:cNvSpPr>
          <p:nvPr/>
        </p:nvSpPr>
        <p:spPr>
          <a:xfrm>
            <a:off x="278090" y="877954"/>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Until October 21, 2022</a:t>
            </a:r>
          </a:p>
        </p:txBody>
      </p:sp>
      <p:pic>
        <p:nvPicPr>
          <p:cNvPr id="9" name="Picture 8" descr="A group of men in clothing&#10;&#10;Description automatically generated">
            <a:extLst>
              <a:ext uri="{FF2B5EF4-FFF2-40B4-BE49-F238E27FC236}">
                <a16:creationId xmlns:a16="http://schemas.microsoft.com/office/drawing/2014/main" id="{4DAEC2DC-D59C-44AA-8D0D-AAAEB05C69D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11432" y="3429000"/>
            <a:ext cx="2867025" cy="2817796"/>
          </a:xfrm>
          <a:prstGeom prst="rect">
            <a:avLst/>
          </a:prstGeom>
        </p:spPr>
      </p:pic>
      <p:sp>
        <p:nvSpPr>
          <p:cNvPr id="10" name="Speech Bubble: Rectangle 9">
            <a:extLst>
              <a:ext uri="{FF2B5EF4-FFF2-40B4-BE49-F238E27FC236}">
                <a16:creationId xmlns:a16="http://schemas.microsoft.com/office/drawing/2014/main" id="{502CE025-4B0A-B8ED-3140-B677B8EBD86C}"/>
              </a:ext>
            </a:extLst>
          </p:cNvPr>
          <p:cNvSpPr/>
          <p:nvPr/>
        </p:nvSpPr>
        <p:spPr>
          <a:xfrm>
            <a:off x="1511432" y="2149942"/>
            <a:ext cx="2749483" cy="1150070"/>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17C5A70-8EC5-F2A4-EB50-65E306D04479}"/>
              </a:ext>
            </a:extLst>
          </p:cNvPr>
          <p:cNvSpPr txBox="1"/>
          <p:nvPr/>
        </p:nvSpPr>
        <p:spPr>
          <a:xfrm>
            <a:off x="1706252" y="2347274"/>
            <a:ext cx="2187018" cy="646331"/>
          </a:xfrm>
          <a:prstGeom prst="rect">
            <a:avLst/>
          </a:prstGeom>
          <a:noFill/>
        </p:spPr>
        <p:txBody>
          <a:bodyPr wrap="square" rtlCol="0">
            <a:spAutoFit/>
          </a:bodyPr>
          <a:lstStyle/>
          <a:p>
            <a:r>
              <a:rPr lang="en-US" b="1" dirty="0">
                <a:solidFill>
                  <a:schemeClr val="bg1"/>
                </a:solidFill>
              </a:rPr>
              <a:t>Team Red (4) + M</a:t>
            </a:r>
          </a:p>
          <a:p>
            <a:r>
              <a:rPr lang="en-US" b="1" dirty="0">
                <a:solidFill>
                  <a:schemeClr val="bg1"/>
                </a:solidFill>
              </a:rPr>
              <a:t>Team White (4) + M</a:t>
            </a:r>
          </a:p>
        </p:txBody>
      </p:sp>
      <p:pic>
        <p:nvPicPr>
          <p:cNvPr id="16" name="Picture 15">
            <a:extLst>
              <a:ext uri="{FF2B5EF4-FFF2-40B4-BE49-F238E27FC236}">
                <a16:creationId xmlns:a16="http://schemas.microsoft.com/office/drawing/2014/main" id="{A4895238-80C6-E8A3-2095-5EDC4FE398A0}"/>
              </a:ext>
            </a:extLst>
          </p:cNvPr>
          <p:cNvPicPr>
            <a:picLocks noChangeAspect="1"/>
          </p:cNvPicPr>
          <p:nvPr/>
        </p:nvPicPr>
        <p:blipFill>
          <a:blip r:embed="rId4"/>
          <a:stretch>
            <a:fillRect/>
          </a:stretch>
        </p:blipFill>
        <p:spPr>
          <a:xfrm>
            <a:off x="4441596" y="2169426"/>
            <a:ext cx="3437645" cy="1966459"/>
          </a:xfrm>
          <a:prstGeom prst="rect">
            <a:avLst/>
          </a:prstGeom>
        </p:spPr>
      </p:pic>
      <p:sp>
        <p:nvSpPr>
          <p:cNvPr id="18" name="TextBox 17">
            <a:extLst>
              <a:ext uri="{FF2B5EF4-FFF2-40B4-BE49-F238E27FC236}">
                <a16:creationId xmlns:a16="http://schemas.microsoft.com/office/drawing/2014/main" id="{ADC608DB-8068-5AB0-DB93-6298B2F3ADB8}"/>
              </a:ext>
            </a:extLst>
          </p:cNvPr>
          <p:cNvSpPr txBox="1"/>
          <p:nvPr/>
        </p:nvSpPr>
        <p:spPr>
          <a:xfrm>
            <a:off x="4479014" y="2093928"/>
            <a:ext cx="3472795" cy="3959092"/>
          </a:xfrm>
          <a:prstGeom prst="rect">
            <a:avLst/>
          </a:prstGeom>
          <a:noFill/>
          <a:ln w="38100">
            <a:solidFill>
              <a:srgbClr val="FF0000"/>
            </a:solidFill>
          </a:ln>
        </p:spPr>
        <p:txBody>
          <a:bodyPr wrap="square" rtlCol="0">
            <a:spAutoFit/>
          </a:bodyPr>
          <a:lstStyle/>
          <a:p>
            <a:endParaRPr lang="en-US" dirty="0"/>
          </a:p>
        </p:txBody>
      </p:sp>
      <p:pic>
        <p:nvPicPr>
          <p:cNvPr id="20" name="Picture 19">
            <a:extLst>
              <a:ext uri="{FF2B5EF4-FFF2-40B4-BE49-F238E27FC236}">
                <a16:creationId xmlns:a16="http://schemas.microsoft.com/office/drawing/2014/main" id="{9089975F-2765-28A3-B918-2A2B03C8CD74}"/>
              </a:ext>
            </a:extLst>
          </p:cNvPr>
          <p:cNvPicPr>
            <a:picLocks noChangeAspect="1"/>
          </p:cNvPicPr>
          <p:nvPr/>
        </p:nvPicPr>
        <p:blipFill>
          <a:blip r:embed="rId5"/>
          <a:stretch>
            <a:fillRect/>
          </a:stretch>
        </p:blipFill>
        <p:spPr>
          <a:xfrm>
            <a:off x="8507690" y="2993605"/>
            <a:ext cx="2774074" cy="1729083"/>
          </a:xfrm>
          <a:prstGeom prst="rect">
            <a:avLst/>
          </a:prstGeom>
        </p:spPr>
      </p:pic>
      <p:sp>
        <p:nvSpPr>
          <p:cNvPr id="22" name="TextBox 21">
            <a:extLst>
              <a:ext uri="{FF2B5EF4-FFF2-40B4-BE49-F238E27FC236}">
                <a16:creationId xmlns:a16="http://schemas.microsoft.com/office/drawing/2014/main" id="{3F785D6B-55D5-CC75-24F9-55E8F1F59DA0}"/>
              </a:ext>
            </a:extLst>
          </p:cNvPr>
          <p:cNvSpPr txBox="1"/>
          <p:nvPr/>
        </p:nvSpPr>
        <p:spPr>
          <a:xfrm>
            <a:off x="8507690" y="2149942"/>
            <a:ext cx="2774074" cy="369332"/>
          </a:xfrm>
          <a:prstGeom prst="rect">
            <a:avLst/>
          </a:prstGeom>
          <a:noFill/>
        </p:spPr>
        <p:txBody>
          <a:bodyPr wrap="square" rtlCol="0">
            <a:spAutoFit/>
          </a:bodyPr>
          <a:lstStyle/>
          <a:p>
            <a:r>
              <a:rPr lang="en-US" dirty="0"/>
              <a:t>Central Team (6) + M</a:t>
            </a:r>
          </a:p>
        </p:txBody>
      </p:sp>
      <p:sp>
        <p:nvSpPr>
          <p:cNvPr id="23" name="TextBox 22">
            <a:extLst>
              <a:ext uri="{FF2B5EF4-FFF2-40B4-BE49-F238E27FC236}">
                <a16:creationId xmlns:a16="http://schemas.microsoft.com/office/drawing/2014/main" id="{D8D41171-CCBC-63F4-3A67-F294F164B988}"/>
              </a:ext>
            </a:extLst>
          </p:cNvPr>
          <p:cNvSpPr txBox="1"/>
          <p:nvPr/>
        </p:nvSpPr>
        <p:spPr>
          <a:xfrm>
            <a:off x="8697797" y="5427439"/>
            <a:ext cx="2774074" cy="369332"/>
          </a:xfrm>
          <a:prstGeom prst="rect">
            <a:avLst/>
          </a:prstGeom>
          <a:noFill/>
        </p:spPr>
        <p:txBody>
          <a:bodyPr wrap="square" rtlCol="0">
            <a:spAutoFit/>
          </a:bodyPr>
          <a:lstStyle/>
          <a:p>
            <a:r>
              <a:rPr lang="en-US" dirty="0"/>
              <a:t>Cost Team (2.5) + M</a:t>
            </a:r>
          </a:p>
        </p:txBody>
      </p:sp>
      <p:sp>
        <p:nvSpPr>
          <p:cNvPr id="24" name="TextBox 23">
            <a:extLst>
              <a:ext uri="{FF2B5EF4-FFF2-40B4-BE49-F238E27FC236}">
                <a16:creationId xmlns:a16="http://schemas.microsoft.com/office/drawing/2014/main" id="{CE840AE3-D436-3F0C-4431-6D138B485893}"/>
              </a:ext>
            </a:extLst>
          </p:cNvPr>
          <p:cNvSpPr txBox="1"/>
          <p:nvPr/>
        </p:nvSpPr>
        <p:spPr>
          <a:xfrm>
            <a:off x="8097340" y="2093928"/>
            <a:ext cx="3472795" cy="3959092"/>
          </a:xfrm>
          <a:prstGeom prst="rect">
            <a:avLst/>
          </a:prstGeom>
          <a:noFill/>
          <a:ln w="38100">
            <a:solidFill>
              <a:schemeClr val="tx1"/>
            </a:solidFill>
          </a:ln>
        </p:spPr>
        <p:txBody>
          <a:bodyPr wrap="square" rtlCol="0">
            <a:spAutoFit/>
          </a:bodyPr>
          <a:lstStyle/>
          <a:p>
            <a:endParaRPr lang="en-US" dirty="0"/>
          </a:p>
        </p:txBody>
      </p:sp>
      <p:sp>
        <p:nvSpPr>
          <p:cNvPr id="25" name="Rectangle 24">
            <a:extLst>
              <a:ext uri="{FF2B5EF4-FFF2-40B4-BE49-F238E27FC236}">
                <a16:creationId xmlns:a16="http://schemas.microsoft.com/office/drawing/2014/main" id="{BF8F8854-D62B-C8C9-9995-3011A65EA86A}"/>
              </a:ext>
            </a:extLst>
          </p:cNvPr>
          <p:cNvSpPr/>
          <p:nvPr/>
        </p:nvSpPr>
        <p:spPr>
          <a:xfrm>
            <a:off x="8589350" y="4695356"/>
            <a:ext cx="2692414" cy="461665"/>
          </a:xfrm>
          <a:prstGeom prst="rect">
            <a:avLst/>
          </a:prstGeom>
          <a:noFill/>
        </p:spPr>
        <p:txBody>
          <a:bodyPr wrap="square" lIns="91440" tIns="45720" rIns="91440" bIns="45720">
            <a:spAutoFit/>
          </a:bodyPr>
          <a:lstStyle/>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Functional</a:t>
            </a:r>
          </a:p>
        </p:txBody>
      </p:sp>
    </p:spTree>
    <p:extLst>
      <p:ext uri="{BB962C8B-B14F-4D97-AF65-F5344CB8AC3E}">
        <p14:creationId xmlns:p14="http://schemas.microsoft.com/office/powerpoint/2010/main" val="3809376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5160D8-EAEB-D0BA-43A4-85E9CC5F0A62}"/>
              </a:ext>
            </a:extLst>
          </p:cNvPr>
          <p:cNvSpPr>
            <a:spLocks noGrp="1"/>
          </p:cNvSpPr>
          <p:nvPr>
            <p:ph type="subTitle" idx="1"/>
          </p:nvPr>
        </p:nvSpPr>
        <p:spPr>
          <a:xfrm>
            <a:off x="1404430" y="2184810"/>
            <a:ext cx="10372627" cy="3770721"/>
          </a:xfrm>
        </p:spPr>
        <p:txBody>
          <a:bodyPr>
            <a:normAutofit fontScale="77500" lnSpcReduction="20000"/>
          </a:bodyPr>
          <a:lstStyle/>
          <a:p>
            <a:pPr marL="571500" indent="-571500" algn="l">
              <a:buFont typeface="Wingdings" panose="05000000000000000000" pitchFamily="2" charset="2"/>
              <a:buChar char="§"/>
            </a:pPr>
            <a:r>
              <a:rPr lang="en-US" sz="4600" dirty="0"/>
              <a:t>Communication</a:t>
            </a:r>
          </a:p>
          <a:p>
            <a:pPr marL="1028700" lvl="1" indent="-571500" algn="l">
              <a:buFont typeface="Wingdings" panose="05000000000000000000" pitchFamily="2" charset="2"/>
              <a:buChar char="§"/>
            </a:pPr>
            <a:r>
              <a:rPr lang="en-US" sz="4600" dirty="0"/>
              <a:t>10 email boxes attached to workflows</a:t>
            </a:r>
          </a:p>
          <a:p>
            <a:pPr marL="1028700" lvl="1" indent="-571500" algn="l">
              <a:buFont typeface="Wingdings" panose="05000000000000000000" pitchFamily="2" charset="2"/>
              <a:buChar char="§"/>
            </a:pPr>
            <a:r>
              <a:rPr lang="en-US" sz="4600" dirty="0"/>
              <a:t>Depts &amp; Teams kept copying multiple boxes</a:t>
            </a:r>
          </a:p>
          <a:p>
            <a:pPr marL="571500" indent="-571500" algn="l">
              <a:buFont typeface="Wingdings" panose="05000000000000000000" pitchFamily="2" charset="2"/>
              <a:buChar char="§"/>
            </a:pPr>
            <a:r>
              <a:rPr lang="en-US" sz="4600" dirty="0"/>
              <a:t>Not easy training soup to nuts</a:t>
            </a:r>
          </a:p>
          <a:p>
            <a:pPr marL="1028700" lvl="1" indent="-571500" algn="l">
              <a:buFont typeface="Wingdings" panose="05000000000000000000" pitchFamily="2" charset="2"/>
              <a:buChar char="§"/>
            </a:pPr>
            <a:r>
              <a:rPr lang="en-US" sz="4600" dirty="0"/>
              <a:t>We have over 1K sponsors</a:t>
            </a:r>
          </a:p>
          <a:p>
            <a:pPr marL="1028700" lvl="1" indent="-571500" algn="l">
              <a:buFont typeface="Wingdings" panose="05000000000000000000" pitchFamily="2" charset="2"/>
              <a:buChar char="§"/>
            </a:pPr>
            <a:r>
              <a:rPr lang="en-US" sz="4600" dirty="0"/>
              <a:t>We have almost 3K active awards</a:t>
            </a:r>
          </a:p>
          <a:p>
            <a:pPr marL="571500" indent="-571500" algn="l">
              <a:buFont typeface="Wingdings" panose="05000000000000000000" pitchFamily="2" charset="2"/>
              <a:buChar char="§"/>
            </a:pPr>
            <a:r>
              <a:rPr lang="en-US" sz="4600" dirty="0"/>
              <a:t>Did not have time or resources after Quantum implementation to effectively align processes</a:t>
            </a:r>
          </a:p>
          <a:p>
            <a:endParaRPr lang="en-US" sz="4400" dirty="0"/>
          </a:p>
        </p:txBody>
      </p:sp>
      <p:sp>
        <p:nvSpPr>
          <p:cNvPr id="5" name="Rectangle 4">
            <a:extLst>
              <a:ext uri="{FF2B5EF4-FFF2-40B4-BE49-F238E27FC236}">
                <a16:creationId xmlns:a16="http://schemas.microsoft.com/office/drawing/2014/main" id="{596C7EE5-2B72-D4D0-6BE1-CF30E572A9B3}"/>
              </a:ext>
            </a:extLst>
          </p:cNvPr>
          <p:cNvSpPr/>
          <p:nvPr/>
        </p:nvSpPr>
        <p:spPr>
          <a:xfrm>
            <a:off x="1404430" y="728080"/>
            <a:ext cx="621574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Identified Challenges</a:t>
            </a:r>
          </a:p>
        </p:txBody>
      </p:sp>
    </p:spTree>
    <p:extLst>
      <p:ext uri="{BB962C8B-B14F-4D97-AF65-F5344CB8AC3E}">
        <p14:creationId xmlns:p14="http://schemas.microsoft.com/office/powerpoint/2010/main" val="2857389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4634-4242-0B81-7E5B-774BB84164FF}"/>
              </a:ext>
            </a:extLst>
          </p:cNvPr>
          <p:cNvSpPr txBox="1">
            <a:spLocks/>
          </p:cNvSpPr>
          <p:nvPr/>
        </p:nvSpPr>
        <p:spPr>
          <a:xfrm>
            <a:off x="735946" y="1445741"/>
            <a:ext cx="2856201" cy="4780366"/>
          </a:xfrm>
          <a:prstGeom prst="rect">
            <a:avLst/>
          </a:prstGeom>
          <a:solidFill>
            <a:srgbClr val="FFFF00"/>
          </a:solidFill>
          <a:ln>
            <a:solidFill>
              <a:srgbClr val="FFFF00"/>
            </a:solidFill>
          </a:ln>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00" b="1" dirty="0">
              <a:ln w="0"/>
              <a:effectLst>
                <a:outerShdw blurRad="38100" dist="19050" dir="2700000" algn="tl" rotWithShape="0">
                  <a:schemeClr val="dk1">
                    <a:alpha val="40000"/>
                  </a:schemeClr>
                </a:outerShdw>
              </a:effectLst>
            </a:endParaRPr>
          </a:p>
          <a:p>
            <a:endParaRPr lang="en-US" sz="5200" b="1" dirty="0">
              <a:ln w="0"/>
              <a:effectLst>
                <a:outerShdw blurRad="38100" dist="19050" dir="2700000" algn="tl" rotWithShape="0">
                  <a:schemeClr val="dk1">
                    <a:alpha val="40000"/>
                  </a:schemeClr>
                </a:outerShdw>
              </a:effectLst>
            </a:endParaRPr>
          </a:p>
          <a:p>
            <a:r>
              <a:rPr lang="en-US" sz="5200" b="1" dirty="0">
                <a:ln w="0"/>
                <a:effectLst>
                  <a:outerShdw blurRad="38100" dist="19050" dir="2700000" algn="tl" rotWithShape="0">
                    <a:schemeClr val="dk1">
                      <a:alpha val="40000"/>
                    </a:schemeClr>
                  </a:outerShdw>
                </a:effectLst>
              </a:rPr>
              <a:t>SPAC</a:t>
            </a:r>
            <a:br>
              <a:rPr lang="en-US" sz="5200" b="1" dirty="0">
                <a:solidFill>
                  <a:schemeClr val="accent5"/>
                </a:solidFill>
              </a:rPr>
            </a:br>
            <a:br>
              <a:rPr lang="en-US" sz="5200" b="1" dirty="0">
                <a:solidFill>
                  <a:schemeClr val="accent5"/>
                </a:solidFill>
              </a:rPr>
            </a:br>
            <a:r>
              <a:rPr lang="en-US" sz="5200" dirty="0">
                <a:ln w="0"/>
                <a:effectLst>
                  <a:outerShdw blurRad="38100" dist="19050" dir="2700000" algn="tl" rotWithShape="0">
                    <a:schemeClr val="dk1">
                      <a:alpha val="40000"/>
                    </a:schemeClr>
                  </a:outerShdw>
                </a:effectLst>
              </a:rPr>
              <a:t> </a:t>
            </a:r>
          </a:p>
          <a:p>
            <a:endParaRPr lang="en-US" sz="5200" b="1" dirty="0">
              <a:ln w="0"/>
              <a:effectLst>
                <a:outerShdw blurRad="38100" dist="19050" dir="2700000" algn="tl" rotWithShape="0">
                  <a:schemeClr val="dk1">
                    <a:alpha val="40000"/>
                  </a:schemeClr>
                </a:outerShdw>
              </a:effectLst>
            </a:endParaRPr>
          </a:p>
          <a:p>
            <a:r>
              <a:rPr lang="en-US" sz="5200" b="1" dirty="0">
                <a:ln w="0"/>
                <a:effectLst>
                  <a:outerShdw blurRad="38100" dist="19050" dir="2700000" algn="tl" rotWithShape="0">
                    <a:schemeClr val="dk1">
                      <a:alpha val="40000"/>
                    </a:schemeClr>
                  </a:outerShdw>
                </a:effectLst>
              </a:rPr>
              <a:t>WHAT</a:t>
            </a:r>
            <a:r>
              <a:rPr lang="en-US" sz="5200" dirty="0">
                <a:ln w="0"/>
                <a:effectLst>
                  <a:outerShdw blurRad="38100" dist="19050" dir="2700000" algn="tl" rotWithShape="0">
                    <a:schemeClr val="dk1">
                      <a:alpha val="40000"/>
                    </a:schemeClr>
                  </a:outerShdw>
                </a:effectLst>
              </a:rPr>
              <a:t> </a:t>
            </a:r>
          </a:p>
          <a:p>
            <a:endParaRPr lang="en-US" sz="5200" b="1" dirty="0"/>
          </a:p>
          <a:p>
            <a:r>
              <a:rPr lang="en-US" sz="5200" b="1" dirty="0"/>
              <a:t>Functions  Do we perform?</a:t>
            </a:r>
          </a:p>
          <a:p>
            <a:endParaRPr lang="en-US" sz="5200" b="1" dirty="0"/>
          </a:p>
          <a:p>
            <a:endParaRPr lang="en-US" sz="5200" b="1" dirty="0"/>
          </a:p>
        </p:txBody>
      </p:sp>
      <p:sp>
        <p:nvSpPr>
          <p:cNvPr id="5" name="Arrow: Right 4">
            <a:extLst>
              <a:ext uri="{FF2B5EF4-FFF2-40B4-BE49-F238E27FC236}">
                <a16:creationId xmlns:a16="http://schemas.microsoft.com/office/drawing/2014/main" id="{EEADD7F2-6B84-9919-EFD2-27A8EAE36D07}"/>
              </a:ext>
            </a:extLst>
          </p:cNvPr>
          <p:cNvSpPr/>
          <p:nvPr/>
        </p:nvSpPr>
        <p:spPr>
          <a:xfrm>
            <a:off x="1518950" y="2387135"/>
            <a:ext cx="1990868" cy="115746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6" name="Content Placeholder 2">
            <a:extLst>
              <a:ext uri="{FF2B5EF4-FFF2-40B4-BE49-F238E27FC236}">
                <a16:creationId xmlns:a16="http://schemas.microsoft.com/office/drawing/2014/main" id="{67FAEF64-C039-BF2E-B87C-886E37FB2BAA}"/>
              </a:ext>
            </a:extLst>
          </p:cNvPr>
          <p:cNvGraphicFramePr>
            <a:graphicFrameLocks/>
          </p:cNvGraphicFramePr>
          <p:nvPr/>
        </p:nvGraphicFramePr>
        <p:xfrm>
          <a:off x="3708273" y="1445741"/>
          <a:ext cx="7944149" cy="4780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3174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Diagram&#10;&#10;Description automatically generated">
            <a:extLst>
              <a:ext uri="{FF2B5EF4-FFF2-40B4-BE49-F238E27FC236}">
                <a16:creationId xmlns:a16="http://schemas.microsoft.com/office/drawing/2014/main" id="{5210AEA9-4B8E-812F-450C-9F74114F7DB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3467" y="739727"/>
            <a:ext cx="5376013" cy="4816600"/>
          </a:xfrm>
          <a:prstGeom prst="rect">
            <a:avLst/>
          </a:prstGeom>
        </p:spPr>
      </p:pic>
      <p:sp>
        <p:nvSpPr>
          <p:cNvPr id="7" name="Rectangle 6">
            <a:extLst>
              <a:ext uri="{FF2B5EF4-FFF2-40B4-BE49-F238E27FC236}">
                <a16:creationId xmlns:a16="http://schemas.microsoft.com/office/drawing/2014/main" id="{BEBD68B1-418D-B487-6CE1-6F8455F32B44}"/>
              </a:ext>
            </a:extLst>
          </p:cNvPr>
          <p:cNvSpPr/>
          <p:nvPr/>
        </p:nvSpPr>
        <p:spPr>
          <a:xfrm>
            <a:off x="3547759" y="798547"/>
            <a:ext cx="2471721" cy="5838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F5FF5BE4-D211-E062-A271-6DB4DBD5CB1E}"/>
              </a:ext>
            </a:extLst>
          </p:cNvPr>
          <p:cNvSpPr txBox="1"/>
          <p:nvPr/>
        </p:nvSpPr>
        <p:spPr>
          <a:xfrm>
            <a:off x="3921438" y="694583"/>
            <a:ext cx="2208979" cy="687835"/>
          </a:xfrm>
          <a:prstGeom prst="rect">
            <a:avLst/>
          </a:prstGeom>
          <a:noFill/>
        </p:spPr>
        <p:txBody>
          <a:bodyPr wrap="square" rtlCol="0">
            <a:spAutoFit/>
          </a:bodyPr>
          <a:lstStyle/>
          <a:p>
            <a:pPr defTabSz="969264">
              <a:spcAft>
                <a:spcPts val="600"/>
              </a:spcAft>
            </a:pPr>
            <a:r>
              <a:rPr lang="en-US" sz="3816" kern="1200" dirty="0">
                <a:solidFill>
                  <a:schemeClr val="tx1"/>
                </a:solidFill>
                <a:latin typeface="+mn-lt"/>
                <a:ea typeface="+mn-ea"/>
                <a:cs typeface="+mn-cs"/>
              </a:rPr>
              <a:t>SPAC</a:t>
            </a:r>
            <a:endParaRPr lang="en-US" sz="3600" dirty="0"/>
          </a:p>
        </p:txBody>
      </p:sp>
      <p:sp>
        <p:nvSpPr>
          <p:cNvPr id="11" name="Rectangle 10">
            <a:extLst>
              <a:ext uri="{FF2B5EF4-FFF2-40B4-BE49-F238E27FC236}">
                <a16:creationId xmlns:a16="http://schemas.microsoft.com/office/drawing/2014/main" id="{1CBEFBFE-C185-56E3-0153-440D296EEF59}"/>
              </a:ext>
            </a:extLst>
          </p:cNvPr>
          <p:cNvSpPr/>
          <p:nvPr/>
        </p:nvSpPr>
        <p:spPr>
          <a:xfrm>
            <a:off x="3611088" y="5195443"/>
            <a:ext cx="2345062" cy="3197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BD4B908-A22C-30CB-5D1E-2EEB649FE37F}"/>
              </a:ext>
            </a:extLst>
          </p:cNvPr>
          <p:cNvSpPr txBox="1"/>
          <p:nvPr/>
        </p:nvSpPr>
        <p:spPr>
          <a:xfrm>
            <a:off x="3714750" y="5195443"/>
            <a:ext cx="2521102" cy="338554"/>
          </a:xfrm>
          <a:prstGeom prst="rect">
            <a:avLst/>
          </a:prstGeom>
          <a:noFill/>
        </p:spPr>
        <p:txBody>
          <a:bodyPr wrap="square" rtlCol="0">
            <a:spAutoFit/>
          </a:bodyPr>
          <a:lstStyle/>
          <a:p>
            <a:r>
              <a:rPr lang="en-US" sz="1600" dirty="0"/>
              <a:t>High Volume Departments</a:t>
            </a:r>
          </a:p>
        </p:txBody>
      </p:sp>
      <p:graphicFrame>
        <p:nvGraphicFramePr>
          <p:cNvPr id="34" name="TextBox 3">
            <a:extLst>
              <a:ext uri="{FF2B5EF4-FFF2-40B4-BE49-F238E27FC236}">
                <a16:creationId xmlns:a16="http://schemas.microsoft.com/office/drawing/2014/main" id="{5B9162EC-8D9B-FF7D-B18F-D379105569DA}"/>
              </a:ext>
            </a:extLst>
          </p:cNvPr>
          <p:cNvGraphicFramePr/>
          <p:nvPr/>
        </p:nvGraphicFramePr>
        <p:xfrm>
          <a:off x="6235852" y="2175309"/>
          <a:ext cx="5593596"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715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xplosion: 8 Points 9">
            <a:extLst>
              <a:ext uri="{FF2B5EF4-FFF2-40B4-BE49-F238E27FC236}">
                <a16:creationId xmlns:a16="http://schemas.microsoft.com/office/drawing/2014/main" id="{95B3CC74-13F4-E19A-B807-C39FCE1B9ECB}"/>
              </a:ext>
            </a:extLst>
          </p:cNvPr>
          <p:cNvSpPr/>
          <p:nvPr/>
        </p:nvSpPr>
        <p:spPr>
          <a:xfrm>
            <a:off x="987567" y="973906"/>
            <a:ext cx="4244142" cy="5075912"/>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E1519C2-8626-2CB7-452B-C9D6E5E30B08}"/>
              </a:ext>
            </a:extLst>
          </p:cNvPr>
          <p:cNvPicPr>
            <a:picLocks noChangeAspect="1"/>
          </p:cNvPicPr>
          <p:nvPr/>
        </p:nvPicPr>
        <p:blipFill>
          <a:blip r:embed="rId2"/>
          <a:stretch>
            <a:fillRect/>
          </a:stretch>
        </p:blipFill>
        <p:spPr>
          <a:xfrm>
            <a:off x="1780040" y="2290820"/>
            <a:ext cx="3044030" cy="2650635"/>
          </a:xfrm>
          <a:prstGeom prst="rect">
            <a:avLst/>
          </a:prstGeom>
        </p:spPr>
      </p:pic>
      <p:sp>
        <p:nvSpPr>
          <p:cNvPr id="13" name="Arrow: Right 12">
            <a:extLst>
              <a:ext uri="{FF2B5EF4-FFF2-40B4-BE49-F238E27FC236}">
                <a16:creationId xmlns:a16="http://schemas.microsoft.com/office/drawing/2014/main" id="{5C140945-3357-DEA8-025F-D42BC0989789}"/>
              </a:ext>
            </a:extLst>
          </p:cNvPr>
          <p:cNvSpPr/>
          <p:nvPr/>
        </p:nvSpPr>
        <p:spPr>
          <a:xfrm>
            <a:off x="5575810" y="3382608"/>
            <a:ext cx="1791276" cy="5720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436ED5C-7E3C-C7BD-A381-6185E0A4F10B}"/>
              </a:ext>
            </a:extLst>
          </p:cNvPr>
          <p:cNvSpPr/>
          <p:nvPr/>
        </p:nvSpPr>
        <p:spPr>
          <a:xfrm rot="19949453">
            <a:off x="539896" y="1331912"/>
            <a:ext cx="3693960" cy="715581"/>
          </a:xfrm>
          <a:prstGeom prst="rect">
            <a:avLst/>
          </a:prstGeom>
          <a:noFill/>
        </p:spPr>
        <p:txBody>
          <a:bodyPr wrap="none" lIns="91440" tIns="45720" rIns="91440" bIns="45720">
            <a:spAutoFit/>
          </a:bodyPr>
          <a:lstStyle/>
          <a:p>
            <a:pPr algn="ctr" defTabSz="685800">
              <a:spcAft>
                <a:spcPts val="600"/>
              </a:spcAft>
            </a:pPr>
            <a:r>
              <a:rPr lang="en-US" sz="4050" b="1" kern="1200" dirty="0">
                <a:ln w="22225">
                  <a:solidFill>
                    <a:schemeClr val="accent2"/>
                  </a:solidFill>
                  <a:prstDash val="solid"/>
                </a:ln>
                <a:solidFill>
                  <a:schemeClr val="accent2">
                    <a:lumMod val="40000"/>
                    <a:lumOff val="60000"/>
                  </a:schemeClr>
                </a:solidFill>
                <a:latin typeface="+mn-lt"/>
                <a:ea typeface="+mn-ea"/>
                <a:cs typeface="+mn-cs"/>
              </a:rPr>
              <a:t>What SPAC does</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6" name="Rectangle 15">
            <a:extLst>
              <a:ext uri="{FF2B5EF4-FFF2-40B4-BE49-F238E27FC236}">
                <a16:creationId xmlns:a16="http://schemas.microsoft.com/office/drawing/2014/main" id="{CEEC6EC9-4C2E-AA4C-5AF0-FC196C642B67}"/>
              </a:ext>
            </a:extLst>
          </p:cNvPr>
          <p:cNvSpPr/>
          <p:nvPr/>
        </p:nvSpPr>
        <p:spPr>
          <a:xfrm>
            <a:off x="7597077" y="872286"/>
            <a:ext cx="3502372" cy="1962076"/>
          </a:xfrm>
          <a:prstGeom prst="rect">
            <a:avLst/>
          </a:prstGeom>
          <a:noFill/>
        </p:spPr>
        <p:txBody>
          <a:bodyPr wrap="square" lIns="91440" tIns="45720" rIns="91440" bIns="45720">
            <a:spAutoFit/>
          </a:bodyPr>
          <a:lstStyle/>
          <a:p>
            <a:pPr algn="ctr" defTabSz="685800">
              <a:spcAft>
                <a:spcPts val="600"/>
              </a:spcAft>
            </a:pPr>
            <a:r>
              <a:rPr lang="en-US" sz="4050" b="1" kern="1200" dirty="0">
                <a:ln w="22225">
                  <a:solidFill>
                    <a:schemeClr val="accent2"/>
                  </a:solidFill>
                  <a:prstDash val="solid"/>
                </a:ln>
                <a:solidFill>
                  <a:schemeClr val="accent2">
                    <a:lumMod val="40000"/>
                    <a:lumOff val="60000"/>
                  </a:schemeClr>
                </a:solidFill>
                <a:latin typeface="+mn-lt"/>
                <a:ea typeface="+mn-ea"/>
                <a:cs typeface="+mn-cs"/>
              </a:rPr>
              <a:t>TRANSLATES TO SPAC TEAMS TODAY</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TextBox 18">
            <a:extLst>
              <a:ext uri="{FF2B5EF4-FFF2-40B4-BE49-F238E27FC236}">
                <a16:creationId xmlns:a16="http://schemas.microsoft.com/office/drawing/2014/main" id="{A8287C68-8C6C-1B52-CD64-9F2BCDD26090}"/>
              </a:ext>
            </a:extLst>
          </p:cNvPr>
          <p:cNvSpPr txBox="1"/>
          <p:nvPr/>
        </p:nvSpPr>
        <p:spPr>
          <a:xfrm>
            <a:off x="7533540" y="2953420"/>
            <a:ext cx="3868139" cy="3093154"/>
          </a:xfrm>
          <a:prstGeom prst="rect">
            <a:avLst/>
          </a:prstGeom>
          <a:noFill/>
          <a:ln w="38100">
            <a:solidFill>
              <a:schemeClr val="tx1"/>
            </a:solidFill>
          </a:ln>
        </p:spPr>
        <p:txBody>
          <a:bodyPr wrap="square" rtlCol="0">
            <a:spAutoFit/>
          </a:bodyPr>
          <a:lstStyle/>
          <a:p>
            <a:pPr defTabSz="685800">
              <a:spcAft>
                <a:spcPts val="600"/>
              </a:spcAft>
            </a:pPr>
            <a:r>
              <a:rPr lang="en-US" sz="2000" b="1" kern="1200" dirty="0">
                <a:solidFill>
                  <a:schemeClr val="tx1"/>
                </a:solidFill>
                <a:latin typeface="+mn-lt"/>
                <a:ea typeface="+mn-ea"/>
                <a:cs typeface="+mn-cs"/>
              </a:rPr>
              <a:t>SETUP TEAM</a:t>
            </a:r>
          </a:p>
          <a:p>
            <a:pPr defTabSz="685800">
              <a:spcAft>
                <a:spcPts val="600"/>
              </a:spcAft>
            </a:pPr>
            <a:r>
              <a:rPr lang="en-US" sz="2000" b="1" kern="1200" dirty="0">
                <a:solidFill>
                  <a:schemeClr val="tx1"/>
                </a:solidFill>
                <a:latin typeface="+mn-lt"/>
                <a:ea typeface="+mn-ea"/>
                <a:cs typeface="+mn-cs"/>
              </a:rPr>
              <a:t>BILLING TEAM </a:t>
            </a:r>
          </a:p>
          <a:p>
            <a:pPr marL="214313" indent="-214313" defTabSz="685800">
              <a:spcAft>
                <a:spcPts val="600"/>
              </a:spcAft>
              <a:buFont typeface="Arial" panose="020B0604020202020204" pitchFamily="34" charset="0"/>
              <a:buChar char="•"/>
            </a:pPr>
            <a:r>
              <a:rPr lang="en-US" sz="2000" kern="1200" dirty="0">
                <a:solidFill>
                  <a:schemeClr val="tx1"/>
                </a:solidFill>
                <a:latin typeface="+mn-lt"/>
                <a:ea typeface="+mn-ea"/>
                <a:cs typeface="+mn-cs"/>
              </a:rPr>
              <a:t>Nonfed</a:t>
            </a:r>
          </a:p>
          <a:p>
            <a:pPr marL="214313" indent="-214313" defTabSz="685800">
              <a:spcAft>
                <a:spcPts val="600"/>
              </a:spcAft>
              <a:buFont typeface="Arial" panose="020B0604020202020204" pitchFamily="34" charset="0"/>
              <a:buChar char="•"/>
            </a:pPr>
            <a:r>
              <a:rPr lang="en-US" sz="2000" kern="1200" dirty="0">
                <a:solidFill>
                  <a:schemeClr val="tx1"/>
                </a:solidFill>
                <a:latin typeface="+mn-lt"/>
                <a:ea typeface="+mn-ea"/>
                <a:cs typeface="+mn-cs"/>
              </a:rPr>
              <a:t>Fed</a:t>
            </a:r>
          </a:p>
          <a:p>
            <a:pPr marL="214313" indent="-214313" defTabSz="685800">
              <a:spcAft>
                <a:spcPts val="600"/>
              </a:spcAft>
              <a:buFont typeface="Arial" panose="020B0604020202020204" pitchFamily="34" charset="0"/>
              <a:buChar char="•"/>
            </a:pPr>
            <a:r>
              <a:rPr lang="en-US" sz="2000" kern="1200" dirty="0">
                <a:solidFill>
                  <a:schemeClr val="tx1"/>
                </a:solidFill>
                <a:latin typeface="+mn-lt"/>
                <a:ea typeface="+mn-ea"/>
                <a:cs typeface="+mn-cs"/>
              </a:rPr>
              <a:t>Volume/Milestone/Sched</a:t>
            </a:r>
          </a:p>
          <a:p>
            <a:pPr defTabSz="685800">
              <a:spcAft>
                <a:spcPts val="600"/>
              </a:spcAft>
            </a:pPr>
            <a:r>
              <a:rPr lang="en-US" sz="2000" b="1" kern="1200" dirty="0">
                <a:solidFill>
                  <a:schemeClr val="tx1"/>
                </a:solidFill>
                <a:latin typeface="+mn-lt"/>
                <a:ea typeface="+mn-ea"/>
                <a:cs typeface="+mn-cs"/>
              </a:rPr>
              <a:t>QUALITY ASSURANCE TEAM</a:t>
            </a:r>
          </a:p>
          <a:p>
            <a:pPr defTabSz="685800">
              <a:spcAft>
                <a:spcPts val="600"/>
              </a:spcAft>
            </a:pPr>
            <a:r>
              <a:rPr lang="en-US" sz="2000" b="1" kern="1200" dirty="0">
                <a:solidFill>
                  <a:schemeClr val="tx1"/>
                </a:solidFill>
                <a:latin typeface="+mn-lt"/>
                <a:ea typeface="+mn-ea"/>
                <a:cs typeface="+mn-cs"/>
              </a:rPr>
              <a:t>COLLLECTIONS &amp; A/R (CAR) TEAM</a:t>
            </a:r>
          </a:p>
          <a:p>
            <a:pPr defTabSz="685800">
              <a:spcAft>
                <a:spcPts val="600"/>
              </a:spcAft>
            </a:pPr>
            <a:r>
              <a:rPr lang="en-US" sz="2000" b="1" kern="1200" dirty="0">
                <a:solidFill>
                  <a:schemeClr val="tx1"/>
                </a:solidFill>
                <a:latin typeface="+mn-lt"/>
                <a:ea typeface="+mn-ea"/>
                <a:cs typeface="+mn-cs"/>
              </a:rPr>
              <a:t>COST ANALYSIS &amp; COMPLIANCE</a:t>
            </a:r>
            <a:endParaRPr lang="en-US" sz="2000" b="1" dirty="0"/>
          </a:p>
        </p:txBody>
      </p:sp>
      <p:pic>
        <p:nvPicPr>
          <p:cNvPr id="2" name="Content Placeholder 4" descr="Text&#10;&#10;Description automatically generated">
            <a:extLst>
              <a:ext uri="{FF2B5EF4-FFF2-40B4-BE49-F238E27FC236}">
                <a16:creationId xmlns:a16="http://schemas.microsoft.com/office/drawing/2014/main" id="{4FFA3301-8335-0B6F-4C19-59CA73E3607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 b="3540"/>
          <a:stretch/>
        </p:blipFill>
        <p:spPr>
          <a:xfrm>
            <a:off x="5231709" y="723782"/>
            <a:ext cx="2198914" cy="1847744"/>
          </a:xfrm>
          <a:prstGeom prst="rect">
            <a:avLst/>
          </a:prstGeom>
        </p:spPr>
      </p:pic>
      <p:pic>
        <p:nvPicPr>
          <p:cNvPr id="3" name="Picture 2">
            <a:extLst>
              <a:ext uri="{FF2B5EF4-FFF2-40B4-BE49-F238E27FC236}">
                <a16:creationId xmlns:a16="http://schemas.microsoft.com/office/drawing/2014/main" id="{1252A92F-920B-7DED-2993-5938A316D660}"/>
              </a:ext>
            </a:extLst>
          </p:cNvPr>
          <p:cNvPicPr>
            <a:picLocks noChangeAspect="1"/>
          </p:cNvPicPr>
          <p:nvPr/>
        </p:nvPicPr>
        <p:blipFill>
          <a:blip r:embed="rId5"/>
          <a:stretch>
            <a:fillRect/>
          </a:stretch>
        </p:blipFill>
        <p:spPr>
          <a:xfrm>
            <a:off x="5231709" y="2106947"/>
            <a:ext cx="2198914" cy="464579"/>
          </a:xfrm>
          <a:prstGeom prst="rect">
            <a:avLst/>
          </a:prstGeom>
        </p:spPr>
      </p:pic>
    </p:spTree>
    <p:extLst>
      <p:ext uri="{BB962C8B-B14F-4D97-AF65-F5344CB8AC3E}">
        <p14:creationId xmlns:p14="http://schemas.microsoft.com/office/powerpoint/2010/main" val="3980943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CA95-5B8B-D7E5-7394-686237CE30AD}"/>
              </a:ext>
            </a:extLst>
          </p:cNvPr>
          <p:cNvSpPr>
            <a:spLocks noGrp="1"/>
          </p:cNvSpPr>
          <p:nvPr>
            <p:ph type="title"/>
          </p:nvPr>
        </p:nvSpPr>
        <p:spPr>
          <a:xfrm>
            <a:off x="838200" y="1502162"/>
            <a:ext cx="10515600" cy="728180"/>
          </a:xfrm>
        </p:spPr>
        <p:txBody>
          <a:bodyPr/>
          <a:lstStyle/>
          <a:p>
            <a:r>
              <a:rPr lang="en-US" dirty="0"/>
              <a:t>Communication is Key</a:t>
            </a:r>
          </a:p>
        </p:txBody>
      </p:sp>
      <p:graphicFrame>
        <p:nvGraphicFramePr>
          <p:cNvPr id="5" name="Content Placeholder 2">
            <a:extLst>
              <a:ext uri="{FF2B5EF4-FFF2-40B4-BE49-F238E27FC236}">
                <a16:creationId xmlns:a16="http://schemas.microsoft.com/office/drawing/2014/main" id="{41046517-EA61-8974-0E59-0C79CBD64977}"/>
              </a:ext>
            </a:extLst>
          </p:cNvPr>
          <p:cNvGraphicFramePr>
            <a:graphicFrameLocks noGrp="1"/>
          </p:cNvGraphicFramePr>
          <p:nvPr>
            <p:ph sz="half" idx="1"/>
          </p:nvPr>
        </p:nvGraphicFramePr>
        <p:xfrm>
          <a:off x="838200" y="2598822"/>
          <a:ext cx="10192352" cy="2857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9976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5B028-B01D-CDD9-A637-75FE36DDA940}"/>
              </a:ext>
            </a:extLst>
          </p:cNvPr>
          <p:cNvSpPr>
            <a:spLocks noGrp="1"/>
          </p:cNvSpPr>
          <p:nvPr>
            <p:ph type="title"/>
          </p:nvPr>
        </p:nvSpPr>
        <p:spPr>
          <a:xfrm>
            <a:off x="838200" y="2233682"/>
            <a:ext cx="3019425" cy="728180"/>
          </a:xfrm>
        </p:spPr>
        <p:txBody>
          <a:bodyPr/>
          <a:lstStyle/>
          <a:p>
            <a:r>
              <a:rPr lang="en-US" dirty="0"/>
              <a:t>Challenges                        </a:t>
            </a:r>
          </a:p>
        </p:txBody>
      </p:sp>
      <p:sp>
        <p:nvSpPr>
          <p:cNvPr id="4" name="Content Placeholder 3">
            <a:extLst>
              <a:ext uri="{FF2B5EF4-FFF2-40B4-BE49-F238E27FC236}">
                <a16:creationId xmlns:a16="http://schemas.microsoft.com/office/drawing/2014/main" id="{2370D38D-C1BC-1D7E-204F-2DAE89D2DB12}"/>
              </a:ext>
            </a:extLst>
          </p:cNvPr>
          <p:cNvSpPr>
            <a:spLocks noGrp="1"/>
          </p:cNvSpPr>
          <p:nvPr>
            <p:ph sz="half" idx="2"/>
          </p:nvPr>
        </p:nvSpPr>
        <p:spPr>
          <a:xfrm>
            <a:off x="6172200" y="3110949"/>
            <a:ext cx="5562600" cy="2345634"/>
          </a:xfrm>
          <a:ln>
            <a:solidFill>
              <a:schemeClr val="tx1"/>
            </a:solidFill>
          </a:ln>
        </p:spPr>
        <p:txBody>
          <a:bodyPr>
            <a:normAutofit lnSpcReduction="10000"/>
          </a:bodyPr>
          <a:lstStyle/>
          <a:p>
            <a:r>
              <a:rPr lang="en-US" dirty="0"/>
              <a:t>Exposed development needs</a:t>
            </a:r>
          </a:p>
          <a:p>
            <a:r>
              <a:rPr lang="en-US" dirty="0"/>
              <a:t>Allowed us to start training</a:t>
            </a:r>
          </a:p>
          <a:p>
            <a:r>
              <a:rPr lang="en-US" dirty="0"/>
              <a:t>Added 6 more staff</a:t>
            </a:r>
          </a:p>
          <a:p>
            <a:r>
              <a:rPr lang="en-US" dirty="0"/>
              <a:t>More collaboration in department</a:t>
            </a:r>
          </a:p>
          <a:p>
            <a:r>
              <a:rPr lang="en-US" dirty="0"/>
              <a:t>Clearer path to needed resources</a:t>
            </a:r>
          </a:p>
        </p:txBody>
      </p:sp>
      <p:sp>
        <p:nvSpPr>
          <p:cNvPr id="9" name="Content Placeholder 8">
            <a:extLst>
              <a:ext uri="{FF2B5EF4-FFF2-40B4-BE49-F238E27FC236}">
                <a16:creationId xmlns:a16="http://schemas.microsoft.com/office/drawing/2014/main" id="{4D10E604-161B-D224-1DA2-B8F58D3CA05B}"/>
              </a:ext>
            </a:extLst>
          </p:cNvPr>
          <p:cNvSpPr>
            <a:spLocks noGrp="1"/>
          </p:cNvSpPr>
          <p:nvPr>
            <p:ph sz="half" idx="1"/>
          </p:nvPr>
        </p:nvSpPr>
        <p:spPr>
          <a:ln>
            <a:solidFill>
              <a:srgbClr val="FF0000"/>
            </a:solidFill>
          </a:ln>
        </p:spPr>
        <p:txBody>
          <a:bodyPr>
            <a:normAutofit lnSpcReduction="10000"/>
          </a:bodyPr>
          <a:lstStyle/>
          <a:p>
            <a:r>
              <a:rPr lang="en-US" dirty="0"/>
              <a:t>Departments still send multiple workflow emails</a:t>
            </a:r>
          </a:p>
          <a:p>
            <a:r>
              <a:rPr lang="en-US" dirty="0"/>
              <a:t>Some Workflow issues (resolved)</a:t>
            </a:r>
          </a:p>
          <a:p>
            <a:r>
              <a:rPr lang="en-US" dirty="0"/>
              <a:t>Coordination &amp; communication</a:t>
            </a:r>
          </a:p>
          <a:p>
            <a:r>
              <a:rPr lang="en-US" dirty="0"/>
              <a:t>SPAC teams still overwhelmed</a:t>
            </a:r>
          </a:p>
          <a:p>
            <a:endParaRPr lang="en-US" dirty="0"/>
          </a:p>
          <a:p>
            <a:pPr marL="0" indent="0">
              <a:buNone/>
            </a:pPr>
            <a:endParaRPr lang="en-US" dirty="0"/>
          </a:p>
          <a:p>
            <a:endParaRPr lang="en-US" dirty="0"/>
          </a:p>
          <a:p>
            <a:endParaRPr lang="en-US" dirty="0"/>
          </a:p>
        </p:txBody>
      </p:sp>
      <p:pic>
        <p:nvPicPr>
          <p:cNvPr id="11" name="Picture 10">
            <a:extLst>
              <a:ext uri="{FF2B5EF4-FFF2-40B4-BE49-F238E27FC236}">
                <a16:creationId xmlns:a16="http://schemas.microsoft.com/office/drawing/2014/main" id="{14717E87-028E-9ABC-0815-1E87C9CCD224}"/>
              </a:ext>
            </a:extLst>
          </p:cNvPr>
          <p:cNvPicPr>
            <a:picLocks noChangeAspect="1"/>
          </p:cNvPicPr>
          <p:nvPr/>
        </p:nvPicPr>
        <p:blipFill>
          <a:blip r:embed="rId2"/>
          <a:stretch>
            <a:fillRect/>
          </a:stretch>
        </p:blipFill>
        <p:spPr>
          <a:xfrm>
            <a:off x="3429000" y="1560944"/>
            <a:ext cx="1986525" cy="1400917"/>
          </a:xfrm>
          <a:prstGeom prst="rect">
            <a:avLst/>
          </a:prstGeom>
        </p:spPr>
      </p:pic>
      <p:sp>
        <p:nvSpPr>
          <p:cNvPr id="12" name="Title 1">
            <a:extLst>
              <a:ext uri="{FF2B5EF4-FFF2-40B4-BE49-F238E27FC236}">
                <a16:creationId xmlns:a16="http://schemas.microsoft.com/office/drawing/2014/main" id="{C07EB135-77FC-1A93-BDFC-8FD9919CC182}"/>
              </a:ext>
            </a:extLst>
          </p:cNvPr>
          <p:cNvSpPr txBox="1">
            <a:spLocks/>
          </p:cNvSpPr>
          <p:nvPr/>
        </p:nvSpPr>
        <p:spPr>
          <a:xfrm>
            <a:off x="6057900" y="2167007"/>
            <a:ext cx="3019425" cy="728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Successes                        </a:t>
            </a:r>
          </a:p>
        </p:txBody>
      </p:sp>
      <p:pic>
        <p:nvPicPr>
          <p:cNvPr id="16" name="Picture 15">
            <a:extLst>
              <a:ext uri="{FF2B5EF4-FFF2-40B4-BE49-F238E27FC236}">
                <a16:creationId xmlns:a16="http://schemas.microsoft.com/office/drawing/2014/main" id="{06EAA678-6F87-0EC2-BAB6-C9CBC3DB8BF3}"/>
              </a:ext>
            </a:extLst>
          </p:cNvPr>
          <p:cNvPicPr>
            <a:picLocks noChangeAspect="1"/>
          </p:cNvPicPr>
          <p:nvPr/>
        </p:nvPicPr>
        <p:blipFill>
          <a:blip r:embed="rId3"/>
          <a:stretch>
            <a:fillRect/>
          </a:stretch>
        </p:blipFill>
        <p:spPr>
          <a:xfrm>
            <a:off x="8648640" y="1672346"/>
            <a:ext cx="1843779" cy="1327203"/>
          </a:xfrm>
          <a:prstGeom prst="rect">
            <a:avLst/>
          </a:prstGeom>
        </p:spPr>
      </p:pic>
    </p:spTree>
    <p:extLst>
      <p:ext uri="{BB962C8B-B14F-4D97-AF65-F5344CB8AC3E}">
        <p14:creationId xmlns:p14="http://schemas.microsoft.com/office/powerpoint/2010/main" val="256981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triangle sign with a person sitting at a desk&#10;&#10;Description automatically generated">
            <a:extLst>
              <a:ext uri="{FF2B5EF4-FFF2-40B4-BE49-F238E27FC236}">
                <a16:creationId xmlns:a16="http://schemas.microsoft.com/office/drawing/2014/main" id="{3EECA189-8B2E-F90A-F02C-D46AA4D8E00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76662" y="1347787"/>
            <a:ext cx="4638675" cy="4162425"/>
          </a:xfrm>
          <a:prstGeom prst="rect">
            <a:avLst/>
          </a:prstGeom>
        </p:spPr>
      </p:pic>
    </p:spTree>
    <p:extLst>
      <p:ext uri="{BB962C8B-B14F-4D97-AF65-F5344CB8AC3E}">
        <p14:creationId xmlns:p14="http://schemas.microsoft.com/office/powerpoint/2010/main" val="1761201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ctrTitle"/>
          </p:nvPr>
        </p:nvSpPr>
        <p:spPr>
          <a:xfrm>
            <a:off x="1524000" y="1972114"/>
            <a:ext cx="9816662" cy="1035120"/>
          </a:xfrm>
        </p:spPr>
        <p:txBody>
          <a:bodyPr>
            <a:normAutofit fontScale="90000"/>
          </a:bodyPr>
          <a:lstStyle/>
          <a:p>
            <a:r>
              <a:rPr lang="en-US" dirty="0"/>
              <a:t>What’s New in Change Management &amp; Advisory Services</a:t>
            </a:r>
          </a:p>
        </p:txBody>
      </p:sp>
      <p:sp>
        <p:nvSpPr>
          <p:cNvPr id="4" name="TextBox 3">
            <a:extLst>
              <a:ext uri="{FF2B5EF4-FFF2-40B4-BE49-F238E27FC236}">
                <a16:creationId xmlns:a16="http://schemas.microsoft.com/office/drawing/2014/main" id="{9F346858-AC3D-CA5B-E2BD-CE112B2130E1}"/>
              </a:ext>
            </a:extLst>
          </p:cNvPr>
          <p:cNvSpPr txBox="1"/>
          <p:nvPr/>
        </p:nvSpPr>
        <p:spPr>
          <a:xfrm>
            <a:off x="3124939" y="3179437"/>
            <a:ext cx="6285391" cy="307777"/>
          </a:xfrm>
          <a:prstGeom prst="rect">
            <a:avLst/>
          </a:prstGeom>
          <a:noFill/>
        </p:spPr>
        <p:txBody>
          <a:bodyPr wrap="square" rtlCol="0">
            <a:spAutoFit/>
          </a:bodyPr>
          <a:lstStyle/>
          <a:p>
            <a:pPr algn="ctr"/>
            <a:r>
              <a:rPr lang="en-US" sz="1400" dirty="0"/>
              <a:t>Michele Evans, Assistant Vice President</a:t>
            </a:r>
          </a:p>
        </p:txBody>
      </p:sp>
    </p:spTree>
    <p:extLst>
      <p:ext uri="{BB962C8B-B14F-4D97-AF65-F5344CB8AC3E}">
        <p14:creationId xmlns:p14="http://schemas.microsoft.com/office/powerpoint/2010/main" val="3211020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02BAA-1180-42A3-FFEB-27C6B24F34B9}"/>
              </a:ext>
            </a:extLst>
          </p:cNvPr>
          <p:cNvSpPr>
            <a:spLocks noGrp="1"/>
          </p:cNvSpPr>
          <p:nvPr>
            <p:ph type="title"/>
          </p:nvPr>
        </p:nvSpPr>
        <p:spPr>
          <a:xfrm>
            <a:off x="838200" y="1193158"/>
            <a:ext cx="10515600" cy="1325563"/>
          </a:xfrm>
        </p:spPr>
        <p:txBody>
          <a:bodyPr/>
          <a:lstStyle/>
          <a:p>
            <a:pPr algn="ctr"/>
            <a:r>
              <a:rPr lang="en-US" b="1" dirty="0"/>
              <a:t>Accomplishments (July 2022 – current)</a:t>
            </a:r>
          </a:p>
        </p:txBody>
      </p:sp>
      <p:sp>
        <p:nvSpPr>
          <p:cNvPr id="5" name="Content Placeholder 4">
            <a:extLst>
              <a:ext uri="{FF2B5EF4-FFF2-40B4-BE49-F238E27FC236}">
                <a16:creationId xmlns:a16="http://schemas.microsoft.com/office/drawing/2014/main" id="{845DBE92-3FDC-230D-6140-4893A3BB4D08}"/>
              </a:ext>
            </a:extLst>
          </p:cNvPr>
          <p:cNvSpPr>
            <a:spLocks noGrp="1"/>
          </p:cNvSpPr>
          <p:nvPr>
            <p:ph idx="1"/>
          </p:nvPr>
        </p:nvSpPr>
        <p:spPr>
          <a:xfrm>
            <a:off x="838200" y="2404038"/>
            <a:ext cx="10515600" cy="2945728"/>
          </a:xfrm>
        </p:spPr>
        <p:txBody>
          <a:bodyPr>
            <a:normAutofit fontScale="92500" lnSpcReduction="20000"/>
          </a:bodyPr>
          <a:lstStyle/>
          <a:p>
            <a:pPr marL="0" indent="0">
              <a:spcBef>
                <a:spcPts val="0"/>
              </a:spcBef>
              <a:buNone/>
            </a:pPr>
            <a:r>
              <a:rPr lang="en-US" sz="2600" dirty="0"/>
              <a:t>Re-Organizations, Expansions:</a:t>
            </a:r>
          </a:p>
          <a:p>
            <a:pPr>
              <a:spcBef>
                <a:spcPts val="0"/>
              </a:spcBef>
            </a:pPr>
            <a:endParaRPr lang="en-US" sz="2800" dirty="0"/>
          </a:p>
          <a:p>
            <a:pPr marL="342900" indent="-342900">
              <a:spcBef>
                <a:spcPts val="0"/>
              </a:spcBef>
              <a:spcAft>
                <a:spcPts val="300"/>
              </a:spcAft>
              <a:buFont typeface="Arial" panose="020B0604020202020204" pitchFamily="34" charset="0"/>
              <a:buChar char="•"/>
            </a:pPr>
            <a:r>
              <a:rPr lang="en-US" sz="2400" dirty="0"/>
              <a:t>Merged the Budget Office and Central Administration Support Services Financial Reporting, Project, and Accounting teams</a:t>
            </a:r>
          </a:p>
          <a:p>
            <a:pPr marL="342900" indent="-342900">
              <a:spcBef>
                <a:spcPts val="0"/>
              </a:spcBef>
              <a:spcAft>
                <a:spcPts val="300"/>
              </a:spcAft>
              <a:buFont typeface="Arial" panose="020B0604020202020204" pitchFamily="34" charset="0"/>
              <a:buChar char="•"/>
            </a:pPr>
            <a:r>
              <a:rPr lang="en-US" sz="2400" dirty="0"/>
              <a:t>Business Applications separated out from Office of the Controller to expand support of all enterprise business applications (Oracle Financials, SAP Concur, Oracle HCM)</a:t>
            </a:r>
          </a:p>
          <a:p>
            <a:pPr marL="342900" indent="-342900">
              <a:spcBef>
                <a:spcPts val="0"/>
              </a:spcBef>
              <a:spcAft>
                <a:spcPts val="300"/>
              </a:spcAft>
              <a:buFont typeface="Arial" panose="020B0604020202020204" pitchFamily="34" charset="0"/>
              <a:buChar char="•"/>
            </a:pPr>
            <a:r>
              <a:rPr lang="en-US" sz="2400" dirty="0"/>
              <a:t>Sponsored Projects Accounting and Compliance restructured to better meet needs of internal and external clients of UMB</a:t>
            </a:r>
          </a:p>
          <a:p>
            <a:pPr marL="342900" indent="-342900">
              <a:spcBef>
                <a:spcPts val="0"/>
              </a:spcBef>
              <a:spcAft>
                <a:spcPts val="300"/>
              </a:spcAft>
              <a:buFont typeface="Arial" panose="020B0604020202020204" pitchFamily="34" charset="0"/>
              <a:buChar char="•"/>
            </a:pPr>
            <a:r>
              <a:rPr lang="en-US" sz="2400" dirty="0"/>
              <a:t>Changed Strategic Sourcing and Acquisition Services management structure to have 2 Assistant Directors instead of one Associate Director.</a:t>
            </a:r>
          </a:p>
        </p:txBody>
      </p:sp>
    </p:spTree>
    <p:extLst>
      <p:ext uri="{BB962C8B-B14F-4D97-AF65-F5344CB8AC3E}">
        <p14:creationId xmlns:p14="http://schemas.microsoft.com/office/powerpoint/2010/main" val="2513855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BF60-D457-B87F-9CA8-AB37CF19225F}"/>
              </a:ext>
            </a:extLst>
          </p:cNvPr>
          <p:cNvSpPr>
            <a:spLocks noGrp="1"/>
          </p:cNvSpPr>
          <p:nvPr>
            <p:ph type="title"/>
          </p:nvPr>
        </p:nvSpPr>
        <p:spPr>
          <a:xfrm>
            <a:off x="1763327" y="706573"/>
            <a:ext cx="6690061" cy="1589940"/>
          </a:xfrm>
        </p:spPr>
        <p:txBody>
          <a:bodyPr>
            <a:normAutofit fontScale="90000"/>
          </a:bodyPr>
          <a:lstStyle/>
          <a:p>
            <a:pPr algn="ctr"/>
            <a:r>
              <a:rPr lang="en-US" dirty="0"/>
              <a:t>Change Management and Advisory Services</a:t>
            </a:r>
            <a:br>
              <a:rPr lang="en-US" dirty="0"/>
            </a:br>
            <a:r>
              <a:rPr lang="en-US" dirty="0"/>
              <a:t>CMAS</a:t>
            </a:r>
          </a:p>
        </p:txBody>
      </p:sp>
      <p:graphicFrame>
        <p:nvGraphicFramePr>
          <p:cNvPr id="5" name="Content Placeholder 4">
            <a:extLst>
              <a:ext uri="{FF2B5EF4-FFF2-40B4-BE49-F238E27FC236}">
                <a16:creationId xmlns:a16="http://schemas.microsoft.com/office/drawing/2014/main" id="{1A9E0D69-ACFD-14CE-0030-9FC4AED964B9}"/>
              </a:ext>
            </a:extLst>
          </p:cNvPr>
          <p:cNvGraphicFramePr>
            <a:graphicFrameLocks noGrp="1"/>
          </p:cNvGraphicFramePr>
          <p:nvPr>
            <p:ph sz="half" idx="1"/>
          </p:nvPr>
        </p:nvGraphicFramePr>
        <p:xfrm>
          <a:off x="823219" y="2640983"/>
          <a:ext cx="5181600" cy="2344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8">
            <a:extLst>
              <a:ext uri="{FF2B5EF4-FFF2-40B4-BE49-F238E27FC236}">
                <a16:creationId xmlns:a16="http://schemas.microsoft.com/office/drawing/2014/main" id="{E7BABAFD-51E6-9129-95E7-6150DADBFBE4}"/>
              </a:ext>
            </a:extLst>
          </p:cNvPr>
          <p:cNvGraphicFramePr>
            <a:graphicFrameLocks noGrp="1"/>
          </p:cNvGraphicFramePr>
          <p:nvPr>
            <p:ph sz="half" idx="2"/>
          </p:nvPr>
        </p:nvGraphicFramePr>
        <p:xfrm>
          <a:off x="6172200" y="2640983"/>
          <a:ext cx="5181600" cy="23447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D34E260D-AE89-2334-D222-08CEA99514E4}"/>
              </a:ext>
            </a:extLst>
          </p:cNvPr>
          <p:cNvSpPr txBox="1"/>
          <p:nvPr/>
        </p:nvSpPr>
        <p:spPr>
          <a:xfrm>
            <a:off x="1308346" y="2326886"/>
            <a:ext cx="4241307" cy="400110"/>
          </a:xfrm>
          <a:prstGeom prst="rect">
            <a:avLst/>
          </a:prstGeom>
          <a:noFill/>
        </p:spPr>
        <p:txBody>
          <a:bodyPr wrap="square">
            <a:spAutoFit/>
          </a:bodyPr>
          <a:lstStyle/>
          <a:p>
            <a:pPr marL="0" indent="0">
              <a:buNone/>
            </a:pPr>
            <a:r>
              <a:rPr lang="en-US" sz="2000" dirty="0">
                <a:ln>
                  <a:solidFill>
                    <a:srgbClr val="FF0000"/>
                  </a:solidFill>
                </a:ln>
              </a:rPr>
              <a:t>Management Advisory Services (MAS)</a:t>
            </a:r>
          </a:p>
        </p:txBody>
      </p:sp>
      <p:sp>
        <p:nvSpPr>
          <p:cNvPr id="12" name="TextBox 11">
            <a:extLst>
              <a:ext uri="{FF2B5EF4-FFF2-40B4-BE49-F238E27FC236}">
                <a16:creationId xmlns:a16="http://schemas.microsoft.com/office/drawing/2014/main" id="{AC8CD742-5A16-F717-62BF-86D86E5DD06C}"/>
              </a:ext>
            </a:extLst>
          </p:cNvPr>
          <p:cNvSpPr txBox="1"/>
          <p:nvPr/>
        </p:nvSpPr>
        <p:spPr>
          <a:xfrm>
            <a:off x="6545062" y="2323106"/>
            <a:ext cx="4808738" cy="400110"/>
          </a:xfrm>
          <a:prstGeom prst="rect">
            <a:avLst/>
          </a:prstGeom>
          <a:noFill/>
        </p:spPr>
        <p:txBody>
          <a:bodyPr wrap="square">
            <a:spAutoFit/>
          </a:bodyPr>
          <a:lstStyle/>
          <a:p>
            <a:pPr marL="0" indent="0">
              <a:buNone/>
            </a:pPr>
            <a:r>
              <a:rPr lang="en-US" sz="2000" dirty="0">
                <a:ln>
                  <a:solidFill>
                    <a:srgbClr val="FF0000"/>
                  </a:solidFill>
                </a:ln>
              </a:rPr>
              <a:t>Organizational Change Management (OCM)</a:t>
            </a:r>
          </a:p>
        </p:txBody>
      </p:sp>
      <p:cxnSp>
        <p:nvCxnSpPr>
          <p:cNvPr id="14" name="Straight Connector 13">
            <a:extLst>
              <a:ext uri="{FF2B5EF4-FFF2-40B4-BE49-F238E27FC236}">
                <a16:creationId xmlns:a16="http://schemas.microsoft.com/office/drawing/2014/main" id="{772C6C17-84A2-3629-D5CE-46A0C506863B}"/>
              </a:ext>
            </a:extLst>
          </p:cNvPr>
          <p:cNvCxnSpPr>
            <a:cxnSpLocks/>
          </p:cNvCxnSpPr>
          <p:nvPr/>
        </p:nvCxnSpPr>
        <p:spPr>
          <a:xfrm>
            <a:off x="6096000" y="2420898"/>
            <a:ext cx="0" cy="368454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B20E488-410C-9CE2-C5B2-BE8E8EBE1347}"/>
              </a:ext>
            </a:extLst>
          </p:cNvPr>
          <p:cNvSpPr txBox="1"/>
          <p:nvPr/>
        </p:nvSpPr>
        <p:spPr>
          <a:xfrm>
            <a:off x="1177513" y="5782095"/>
            <a:ext cx="2684902" cy="369332"/>
          </a:xfrm>
          <a:prstGeom prst="rect">
            <a:avLst/>
          </a:prstGeom>
          <a:noFill/>
        </p:spPr>
        <p:txBody>
          <a:bodyPr wrap="none" rtlCol="0">
            <a:spAutoFit/>
          </a:bodyPr>
          <a:lstStyle/>
          <a:p>
            <a:r>
              <a:rPr lang="en-US" dirty="0">
                <a:hlinkClick r:id="rId13"/>
              </a:rPr>
              <a:t>mas-help@umaryland.edu</a:t>
            </a:r>
            <a:endParaRPr lang="en-US" dirty="0"/>
          </a:p>
        </p:txBody>
      </p:sp>
      <p:sp>
        <p:nvSpPr>
          <p:cNvPr id="17" name="TextBox 16">
            <a:extLst>
              <a:ext uri="{FF2B5EF4-FFF2-40B4-BE49-F238E27FC236}">
                <a16:creationId xmlns:a16="http://schemas.microsoft.com/office/drawing/2014/main" id="{BBAA1178-70A9-FB13-8FDE-29FB853AAF22}"/>
              </a:ext>
            </a:extLst>
          </p:cNvPr>
          <p:cNvSpPr txBox="1"/>
          <p:nvPr/>
        </p:nvSpPr>
        <p:spPr>
          <a:xfrm>
            <a:off x="858543" y="5012314"/>
            <a:ext cx="1577817" cy="646331"/>
          </a:xfrm>
          <a:prstGeom prst="rect">
            <a:avLst/>
          </a:prstGeom>
          <a:noFill/>
          <a:ln>
            <a:solidFill>
              <a:srgbClr val="FF0000"/>
            </a:solidFill>
          </a:ln>
        </p:spPr>
        <p:txBody>
          <a:bodyPr wrap="square" rtlCol="0">
            <a:spAutoFit/>
          </a:bodyPr>
          <a:lstStyle/>
          <a:p>
            <a:pPr algn="ctr"/>
            <a:r>
              <a:rPr lang="en-US" dirty="0"/>
              <a:t>Jen Thompson Director</a:t>
            </a:r>
          </a:p>
        </p:txBody>
      </p:sp>
      <p:sp>
        <p:nvSpPr>
          <p:cNvPr id="18" name="TextBox 17">
            <a:extLst>
              <a:ext uri="{FF2B5EF4-FFF2-40B4-BE49-F238E27FC236}">
                <a16:creationId xmlns:a16="http://schemas.microsoft.com/office/drawing/2014/main" id="{00A40D16-1619-6DD9-6E14-58445BA9D2D3}"/>
              </a:ext>
            </a:extLst>
          </p:cNvPr>
          <p:cNvSpPr txBox="1"/>
          <p:nvPr/>
        </p:nvSpPr>
        <p:spPr>
          <a:xfrm>
            <a:off x="2611144" y="5012314"/>
            <a:ext cx="1609446" cy="646331"/>
          </a:xfrm>
          <a:prstGeom prst="rect">
            <a:avLst/>
          </a:prstGeom>
          <a:noFill/>
          <a:ln>
            <a:solidFill>
              <a:srgbClr val="FF0000"/>
            </a:solidFill>
          </a:ln>
        </p:spPr>
        <p:txBody>
          <a:bodyPr wrap="square" rtlCol="0">
            <a:spAutoFit/>
          </a:bodyPr>
          <a:lstStyle/>
          <a:p>
            <a:pPr algn="ctr"/>
            <a:r>
              <a:rPr lang="en-US" dirty="0"/>
              <a:t>Elaine Portnoy</a:t>
            </a:r>
          </a:p>
          <a:p>
            <a:pPr algn="ctr"/>
            <a:r>
              <a:rPr lang="en-US" dirty="0"/>
              <a:t>Manager</a:t>
            </a:r>
          </a:p>
        </p:txBody>
      </p:sp>
      <p:sp>
        <p:nvSpPr>
          <p:cNvPr id="19" name="TextBox 18">
            <a:extLst>
              <a:ext uri="{FF2B5EF4-FFF2-40B4-BE49-F238E27FC236}">
                <a16:creationId xmlns:a16="http://schemas.microsoft.com/office/drawing/2014/main" id="{801DBDEE-3A51-3551-5799-480F48E8A6B3}"/>
              </a:ext>
            </a:extLst>
          </p:cNvPr>
          <p:cNvSpPr txBox="1"/>
          <p:nvPr/>
        </p:nvSpPr>
        <p:spPr>
          <a:xfrm>
            <a:off x="4395374" y="4999987"/>
            <a:ext cx="1609446" cy="923330"/>
          </a:xfrm>
          <a:prstGeom prst="rect">
            <a:avLst/>
          </a:prstGeom>
          <a:noFill/>
          <a:ln>
            <a:solidFill>
              <a:srgbClr val="FF0000"/>
            </a:solidFill>
          </a:ln>
        </p:spPr>
        <p:txBody>
          <a:bodyPr wrap="square" rtlCol="0">
            <a:spAutoFit/>
          </a:bodyPr>
          <a:lstStyle/>
          <a:p>
            <a:pPr algn="ctr"/>
            <a:r>
              <a:rPr lang="en-US" dirty="0"/>
              <a:t>Chris Manoto</a:t>
            </a:r>
          </a:p>
          <a:p>
            <a:pPr algn="ctr"/>
            <a:r>
              <a:rPr lang="en-US" dirty="0"/>
              <a:t>Cheryl Fuller</a:t>
            </a:r>
          </a:p>
          <a:p>
            <a:pPr algn="ctr"/>
            <a:r>
              <a:rPr lang="en-US" dirty="0"/>
              <a:t>Analysts</a:t>
            </a:r>
          </a:p>
        </p:txBody>
      </p:sp>
      <p:sp>
        <p:nvSpPr>
          <p:cNvPr id="21" name="TextBox 20">
            <a:extLst>
              <a:ext uri="{FF2B5EF4-FFF2-40B4-BE49-F238E27FC236}">
                <a16:creationId xmlns:a16="http://schemas.microsoft.com/office/drawing/2014/main" id="{7EE0DB4F-A69F-E1CA-43A4-572E1D2439F7}"/>
              </a:ext>
            </a:extLst>
          </p:cNvPr>
          <p:cNvSpPr txBox="1"/>
          <p:nvPr/>
        </p:nvSpPr>
        <p:spPr>
          <a:xfrm>
            <a:off x="6198468" y="5012434"/>
            <a:ext cx="1577817" cy="646331"/>
          </a:xfrm>
          <a:prstGeom prst="rect">
            <a:avLst/>
          </a:prstGeom>
          <a:noFill/>
          <a:ln>
            <a:solidFill>
              <a:srgbClr val="FF0000"/>
            </a:solidFill>
          </a:ln>
        </p:spPr>
        <p:txBody>
          <a:bodyPr wrap="square" rtlCol="0">
            <a:spAutoFit/>
          </a:bodyPr>
          <a:lstStyle/>
          <a:p>
            <a:pPr algn="ctr"/>
            <a:r>
              <a:rPr lang="en-US" dirty="0"/>
              <a:t>Beth Gallico</a:t>
            </a:r>
          </a:p>
          <a:p>
            <a:pPr algn="ctr"/>
            <a:r>
              <a:rPr lang="en-US" dirty="0"/>
              <a:t>Senior Analyst</a:t>
            </a:r>
          </a:p>
        </p:txBody>
      </p:sp>
      <p:sp>
        <p:nvSpPr>
          <p:cNvPr id="22" name="TextBox 21">
            <a:extLst>
              <a:ext uri="{FF2B5EF4-FFF2-40B4-BE49-F238E27FC236}">
                <a16:creationId xmlns:a16="http://schemas.microsoft.com/office/drawing/2014/main" id="{4E8A0FF4-418A-8925-050C-DD4E9C55DE5A}"/>
              </a:ext>
            </a:extLst>
          </p:cNvPr>
          <p:cNvSpPr txBox="1"/>
          <p:nvPr/>
        </p:nvSpPr>
        <p:spPr>
          <a:xfrm>
            <a:off x="7971411" y="5008843"/>
            <a:ext cx="1577817" cy="646331"/>
          </a:xfrm>
          <a:prstGeom prst="rect">
            <a:avLst/>
          </a:prstGeom>
          <a:noFill/>
          <a:ln>
            <a:solidFill>
              <a:srgbClr val="FF0000"/>
            </a:solidFill>
          </a:ln>
        </p:spPr>
        <p:txBody>
          <a:bodyPr wrap="square" rtlCol="0">
            <a:spAutoFit/>
          </a:bodyPr>
          <a:lstStyle/>
          <a:p>
            <a:pPr algn="ctr"/>
            <a:r>
              <a:rPr lang="en-US" dirty="0"/>
              <a:t>Christina Way</a:t>
            </a:r>
          </a:p>
          <a:p>
            <a:pPr algn="ctr"/>
            <a:r>
              <a:rPr lang="en-US" dirty="0"/>
              <a:t>Senior Analyst</a:t>
            </a:r>
          </a:p>
        </p:txBody>
      </p:sp>
      <p:sp>
        <p:nvSpPr>
          <p:cNvPr id="23" name="TextBox 22">
            <a:extLst>
              <a:ext uri="{FF2B5EF4-FFF2-40B4-BE49-F238E27FC236}">
                <a16:creationId xmlns:a16="http://schemas.microsoft.com/office/drawing/2014/main" id="{3F73C96B-FC5E-E569-E714-519D4A09A9D5}"/>
              </a:ext>
            </a:extLst>
          </p:cNvPr>
          <p:cNvSpPr txBox="1"/>
          <p:nvPr/>
        </p:nvSpPr>
        <p:spPr>
          <a:xfrm>
            <a:off x="9775983" y="4999987"/>
            <a:ext cx="1577817" cy="646331"/>
          </a:xfrm>
          <a:prstGeom prst="rect">
            <a:avLst/>
          </a:prstGeom>
          <a:noFill/>
          <a:ln>
            <a:solidFill>
              <a:srgbClr val="FF0000"/>
            </a:solidFill>
          </a:ln>
        </p:spPr>
        <p:txBody>
          <a:bodyPr wrap="square" rtlCol="0">
            <a:spAutoFit/>
          </a:bodyPr>
          <a:lstStyle/>
          <a:p>
            <a:pPr algn="ctr"/>
            <a:r>
              <a:rPr lang="en-US" dirty="0"/>
              <a:t>Vacant</a:t>
            </a:r>
          </a:p>
          <a:p>
            <a:pPr algn="ctr"/>
            <a:r>
              <a:rPr lang="en-US" dirty="0"/>
              <a:t>Analyst</a:t>
            </a:r>
          </a:p>
        </p:txBody>
      </p:sp>
      <p:sp>
        <p:nvSpPr>
          <p:cNvPr id="25" name="TextBox 24">
            <a:extLst>
              <a:ext uri="{FF2B5EF4-FFF2-40B4-BE49-F238E27FC236}">
                <a16:creationId xmlns:a16="http://schemas.microsoft.com/office/drawing/2014/main" id="{2C3FFDC9-4348-47E8-C9DA-A518DD1B446F}"/>
              </a:ext>
            </a:extLst>
          </p:cNvPr>
          <p:cNvSpPr txBox="1"/>
          <p:nvPr/>
        </p:nvSpPr>
        <p:spPr>
          <a:xfrm>
            <a:off x="7271109" y="5736115"/>
            <a:ext cx="2964844" cy="369332"/>
          </a:xfrm>
          <a:prstGeom prst="rect">
            <a:avLst/>
          </a:prstGeom>
          <a:noFill/>
        </p:spPr>
        <p:txBody>
          <a:bodyPr wrap="square">
            <a:spAutoFit/>
          </a:bodyPr>
          <a:lstStyle/>
          <a:p>
            <a:r>
              <a:rPr lang="en-US" dirty="0">
                <a:hlinkClick r:id="rId14"/>
              </a:rPr>
              <a:t>dl-bf-cmas@umaryland.edu</a:t>
            </a:r>
            <a:endParaRPr lang="en-US" dirty="0"/>
          </a:p>
        </p:txBody>
      </p:sp>
    </p:spTree>
    <p:extLst>
      <p:ext uri="{BB962C8B-B14F-4D97-AF65-F5344CB8AC3E}">
        <p14:creationId xmlns:p14="http://schemas.microsoft.com/office/powerpoint/2010/main" val="1043983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8A84-FE2C-FF92-F726-854A9F365A40}"/>
              </a:ext>
            </a:extLst>
          </p:cNvPr>
          <p:cNvSpPr>
            <a:spLocks noGrp="1"/>
          </p:cNvSpPr>
          <p:nvPr>
            <p:ph type="title"/>
          </p:nvPr>
        </p:nvSpPr>
        <p:spPr>
          <a:xfrm>
            <a:off x="436624" y="1464585"/>
            <a:ext cx="3290887" cy="2452687"/>
          </a:xfrm>
        </p:spPr>
        <p:txBody>
          <a:bodyPr vert="horz" lIns="91440" tIns="45720" rIns="91440" bIns="45720" rtlCol="0" anchor="ctr">
            <a:normAutofit/>
          </a:bodyPr>
          <a:lstStyle/>
          <a:p>
            <a:r>
              <a:rPr lang="en-US" sz="3600" dirty="0">
                <a:ln>
                  <a:solidFill>
                    <a:srgbClr val="FF0000"/>
                  </a:solidFill>
                </a:ln>
              </a:rPr>
              <a:t>Organizational Change Management (OCM)</a:t>
            </a:r>
            <a:endParaRPr lang="en-US" sz="3600" dirty="0"/>
          </a:p>
        </p:txBody>
      </p:sp>
      <p:graphicFrame>
        <p:nvGraphicFramePr>
          <p:cNvPr id="5" name="Content Placeholder 4">
            <a:extLst>
              <a:ext uri="{FF2B5EF4-FFF2-40B4-BE49-F238E27FC236}">
                <a16:creationId xmlns:a16="http://schemas.microsoft.com/office/drawing/2014/main" id="{3998E6A7-F926-9F75-BDF5-2AD4E2DCE798}"/>
              </a:ext>
            </a:extLst>
          </p:cNvPr>
          <p:cNvGraphicFramePr>
            <a:graphicFrameLocks noGrp="1"/>
          </p:cNvGraphicFramePr>
          <p:nvPr>
            <p:ph sz="half" idx="1"/>
          </p:nvPr>
        </p:nvGraphicFramePr>
        <p:xfrm>
          <a:off x="3391270" y="1542311"/>
          <a:ext cx="7857165" cy="4041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5425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5326-E319-B1CE-2B81-9250749F1964}"/>
              </a:ext>
            </a:extLst>
          </p:cNvPr>
          <p:cNvSpPr>
            <a:spLocks noGrp="1"/>
          </p:cNvSpPr>
          <p:nvPr>
            <p:ph type="title"/>
          </p:nvPr>
        </p:nvSpPr>
        <p:spPr>
          <a:xfrm>
            <a:off x="500110" y="3144593"/>
            <a:ext cx="2561948" cy="1527171"/>
          </a:xfrm>
        </p:spPr>
        <p:txBody>
          <a:bodyPr>
            <a:normAutofit fontScale="90000"/>
          </a:bodyPr>
          <a:lstStyle/>
          <a:p>
            <a:r>
              <a:rPr lang="en-US" dirty="0">
                <a:solidFill>
                  <a:schemeClr val="bg2">
                    <a:lumMod val="50000"/>
                  </a:schemeClr>
                </a:solidFill>
              </a:rPr>
              <a:t>Role-Based Training Options</a:t>
            </a:r>
          </a:p>
        </p:txBody>
      </p:sp>
      <p:sp>
        <p:nvSpPr>
          <p:cNvPr id="10" name="TextBox 9">
            <a:extLst>
              <a:ext uri="{FF2B5EF4-FFF2-40B4-BE49-F238E27FC236}">
                <a16:creationId xmlns:a16="http://schemas.microsoft.com/office/drawing/2014/main" id="{2D6D5C5E-DA5A-C3F6-3434-D9191A0F601D}"/>
              </a:ext>
            </a:extLst>
          </p:cNvPr>
          <p:cNvSpPr txBox="1"/>
          <p:nvPr/>
        </p:nvSpPr>
        <p:spPr>
          <a:xfrm>
            <a:off x="2991776" y="2796435"/>
            <a:ext cx="686243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Practitioner Program – certification, 3-day</a:t>
            </a:r>
          </a:p>
          <a:p>
            <a:pPr marL="285750" indent="-285750">
              <a:buFont typeface="Arial" panose="020B0604020202020204" pitchFamily="34" charset="0"/>
              <a:buChar char="•"/>
            </a:pPr>
            <a:r>
              <a:rPr lang="en-US" dirty="0"/>
              <a:t>Sponsor Briefing – senior leaders who sponsor change</a:t>
            </a:r>
          </a:p>
          <a:p>
            <a:pPr marL="285750" indent="-285750">
              <a:buFont typeface="Arial" panose="020B0604020202020204" pitchFamily="34" charset="0"/>
              <a:buChar char="•"/>
            </a:pPr>
            <a:r>
              <a:rPr lang="en-US" dirty="0"/>
              <a:t>Delivering Project Results – project managers/team</a:t>
            </a:r>
          </a:p>
          <a:p>
            <a:pPr marL="285750" indent="-285750">
              <a:buFont typeface="Arial" panose="020B0604020202020204" pitchFamily="34" charset="0"/>
              <a:buChar char="•"/>
            </a:pPr>
            <a:r>
              <a:rPr lang="en-US" dirty="0"/>
              <a:t>Leading Your Team Through Change – supervisors/managers of employees who will experience change</a:t>
            </a:r>
          </a:p>
          <a:p>
            <a:pPr marL="285750" indent="-285750">
              <a:buFont typeface="Arial" panose="020B0604020202020204" pitchFamily="34" charset="0"/>
              <a:buChar char="•"/>
            </a:pPr>
            <a:r>
              <a:rPr lang="en-US" dirty="0"/>
              <a:t>Employee Orientation – employees impacted by change</a:t>
            </a:r>
          </a:p>
          <a:p>
            <a:pPr marL="285750" indent="-285750">
              <a:buFont typeface="Arial" panose="020B0604020202020204" pitchFamily="34" charset="0"/>
              <a:buChar char="•"/>
            </a:pPr>
            <a:r>
              <a:rPr lang="en-US" dirty="0"/>
              <a:t>Taking Charge of Change – anyone who needs a better understanding of change management</a:t>
            </a:r>
          </a:p>
        </p:txBody>
      </p:sp>
      <p:sp>
        <p:nvSpPr>
          <p:cNvPr id="11" name="Title 1">
            <a:extLst>
              <a:ext uri="{FF2B5EF4-FFF2-40B4-BE49-F238E27FC236}">
                <a16:creationId xmlns:a16="http://schemas.microsoft.com/office/drawing/2014/main" id="{DDE98127-5EF8-B5E4-EA68-CA3480BC4C27}"/>
              </a:ext>
            </a:extLst>
          </p:cNvPr>
          <p:cNvSpPr txBox="1">
            <a:spLocks/>
          </p:cNvSpPr>
          <p:nvPr/>
        </p:nvSpPr>
        <p:spPr>
          <a:xfrm>
            <a:off x="500110" y="1011842"/>
            <a:ext cx="2421383" cy="152717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2">
                    <a:lumMod val="50000"/>
                  </a:schemeClr>
                </a:solidFill>
              </a:rPr>
              <a:t>Who has already attended?</a:t>
            </a:r>
          </a:p>
        </p:txBody>
      </p:sp>
      <p:sp>
        <p:nvSpPr>
          <p:cNvPr id="12" name="TextBox 11">
            <a:extLst>
              <a:ext uri="{FF2B5EF4-FFF2-40B4-BE49-F238E27FC236}">
                <a16:creationId xmlns:a16="http://schemas.microsoft.com/office/drawing/2014/main" id="{6CFCF0D5-89E7-F22C-8C80-543B2A111A56}"/>
              </a:ext>
            </a:extLst>
          </p:cNvPr>
          <p:cNvSpPr txBox="1"/>
          <p:nvPr/>
        </p:nvSpPr>
        <p:spPr>
          <a:xfrm>
            <a:off x="2991776" y="1194026"/>
            <a:ext cx="555742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Two cohorts – UMB specific sessions – Oct 2022 and Mar 2023</a:t>
            </a:r>
          </a:p>
          <a:p>
            <a:pPr marL="285750" indent="-285750">
              <a:buFont typeface="Arial" panose="020B0604020202020204" pitchFamily="34" charset="0"/>
              <a:buChar char="•"/>
            </a:pPr>
            <a:r>
              <a:rPr lang="en-US" dirty="0"/>
              <a:t>32 attendees – 25 from A&amp;F - 11 from FAS</a:t>
            </a:r>
          </a:p>
          <a:p>
            <a:pPr marL="285750" indent="-285750">
              <a:buFont typeface="Arial" panose="020B0604020202020204" pitchFamily="34" charset="0"/>
              <a:buChar char="•"/>
            </a:pPr>
            <a:r>
              <a:rPr lang="en-US" dirty="0"/>
              <a:t>Certified Change Practitioners – access to Prosci</a:t>
            </a:r>
            <a:r>
              <a:rPr lang="en-US" b="0" i="0" dirty="0">
                <a:effectLst/>
                <a:latin typeface="Gotham SSm 4r"/>
              </a:rPr>
              <a:t>®</a:t>
            </a:r>
            <a:r>
              <a:rPr lang="en-US" dirty="0"/>
              <a:t> toolset for one year</a:t>
            </a:r>
          </a:p>
        </p:txBody>
      </p:sp>
      <p:cxnSp>
        <p:nvCxnSpPr>
          <p:cNvPr id="14" name="Straight Connector 13">
            <a:extLst>
              <a:ext uri="{FF2B5EF4-FFF2-40B4-BE49-F238E27FC236}">
                <a16:creationId xmlns:a16="http://schemas.microsoft.com/office/drawing/2014/main" id="{E928370A-EC18-38A1-36B1-FB94CCBBEA4F}"/>
              </a:ext>
            </a:extLst>
          </p:cNvPr>
          <p:cNvCxnSpPr/>
          <p:nvPr/>
        </p:nvCxnSpPr>
        <p:spPr>
          <a:xfrm>
            <a:off x="500110" y="2671354"/>
            <a:ext cx="9505024" cy="0"/>
          </a:xfrm>
          <a:prstGeom prst="line">
            <a:avLst/>
          </a:prstGeom>
          <a:ln>
            <a:solidFill>
              <a:srgbClr val="C8102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C98815-E67D-17E0-CC39-1823A1DD0207}"/>
              </a:ext>
            </a:extLst>
          </p:cNvPr>
          <p:cNvCxnSpPr/>
          <p:nvPr/>
        </p:nvCxnSpPr>
        <p:spPr>
          <a:xfrm>
            <a:off x="500110" y="5194092"/>
            <a:ext cx="9505024" cy="0"/>
          </a:xfrm>
          <a:prstGeom prst="line">
            <a:avLst/>
          </a:prstGeom>
          <a:ln>
            <a:solidFill>
              <a:srgbClr val="C8102E"/>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2ED512D-1C76-8EBD-12D5-24053BA6101F}"/>
              </a:ext>
            </a:extLst>
          </p:cNvPr>
          <p:cNvSpPr txBox="1"/>
          <p:nvPr/>
        </p:nvSpPr>
        <p:spPr>
          <a:xfrm>
            <a:off x="500110" y="5411349"/>
            <a:ext cx="2549672" cy="707886"/>
          </a:xfrm>
          <a:prstGeom prst="rect">
            <a:avLst/>
          </a:prstGeom>
          <a:noFill/>
        </p:spPr>
        <p:txBody>
          <a:bodyPr wrap="none" rtlCol="0">
            <a:spAutoFit/>
          </a:bodyPr>
          <a:lstStyle/>
          <a:p>
            <a:r>
              <a:rPr lang="en-US" sz="4000" dirty="0">
                <a:solidFill>
                  <a:schemeClr val="bg2">
                    <a:lumMod val="50000"/>
                  </a:schemeClr>
                </a:solidFill>
                <a:latin typeface="+mj-lt"/>
              </a:rPr>
              <a:t>Interested?</a:t>
            </a:r>
          </a:p>
        </p:txBody>
      </p:sp>
      <p:sp>
        <p:nvSpPr>
          <p:cNvPr id="17" name="TextBox 16">
            <a:extLst>
              <a:ext uri="{FF2B5EF4-FFF2-40B4-BE49-F238E27FC236}">
                <a16:creationId xmlns:a16="http://schemas.microsoft.com/office/drawing/2014/main" id="{7D847CF7-9D96-A91B-B1C3-03D94AB777D2}"/>
              </a:ext>
            </a:extLst>
          </p:cNvPr>
          <p:cNvSpPr txBox="1"/>
          <p:nvPr/>
        </p:nvSpPr>
        <p:spPr>
          <a:xfrm>
            <a:off x="3334370" y="5580626"/>
            <a:ext cx="4872231" cy="369332"/>
          </a:xfrm>
          <a:prstGeom prst="rect">
            <a:avLst/>
          </a:prstGeom>
          <a:noFill/>
        </p:spPr>
        <p:txBody>
          <a:bodyPr wrap="none" rtlCol="0">
            <a:spAutoFit/>
          </a:bodyPr>
          <a:lstStyle/>
          <a:p>
            <a:r>
              <a:rPr lang="en-US" dirty="0"/>
              <a:t>Reach out to Christina Way </a:t>
            </a:r>
            <a:r>
              <a:rPr lang="en-US" dirty="0">
                <a:hlinkClick r:id="rId3"/>
              </a:rPr>
              <a:t>cway@umaryland.edu</a:t>
            </a:r>
            <a:endParaRPr lang="en-US" dirty="0"/>
          </a:p>
        </p:txBody>
      </p:sp>
    </p:spTree>
    <p:extLst>
      <p:ext uri="{BB962C8B-B14F-4D97-AF65-F5344CB8AC3E}">
        <p14:creationId xmlns:p14="http://schemas.microsoft.com/office/powerpoint/2010/main" val="3522763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63A85-9536-C6D7-773C-5BD7891BD4B2}"/>
              </a:ext>
            </a:extLst>
          </p:cNvPr>
          <p:cNvSpPr>
            <a:spLocks noGrp="1"/>
          </p:cNvSpPr>
          <p:nvPr>
            <p:ph type="ctrTitle"/>
          </p:nvPr>
        </p:nvSpPr>
        <p:spPr/>
        <p:txBody>
          <a:bodyPr>
            <a:normAutofit fontScale="90000"/>
          </a:bodyPr>
          <a:lstStyle/>
          <a:p>
            <a:r>
              <a:rPr lang="en-US" dirty="0"/>
              <a:t>FY’23 Year End Financial Report</a:t>
            </a:r>
          </a:p>
        </p:txBody>
      </p:sp>
      <p:sp>
        <p:nvSpPr>
          <p:cNvPr id="5" name="Subtitle 4">
            <a:extLst>
              <a:ext uri="{FF2B5EF4-FFF2-40B4-BE49-F238E27FC236}">
                <a16:creationId xmlns:a16="http://schemas.microsoft.com/office/drawing/2014/main" id="{54D7D129-F2D7-E647-E232-09F63EE2C472}"/>
              </a:ext>
            </a:extLst>
          </p:cNvPr>
          <p:cNvSpPr>
            <a:spLocks noGrp="1"/>
          </p:cNvSpPr>
          <p:nvPr>
            <p:ph type="subTitle" idx="1"/>
          </p:nvPr>
        </p:nvSpPr>
        <p:spPr/>
        <p:txBody>
          <a:bodyPr/>
          <a:lstStyle/>
          <a:p>
            <a:r>
              <a:rPr lang="en-US" dirty="0"/>
              <a:t>Kevin Donegan, Assist. VP BFA</a:t>
            </a:r>
          </a:p>
        </p:txBody>
      </p:sp>
    </p:spTree>
    <p:extLst>
      <p:ext uri="{BB962C8B-B14F-4D97-AF65-F5344CB8AC3E}">
        <p14:creationId xmlns:p14="http://schemas.microsoft.com/office/powerpoint/2010/main" val="505053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E4DD-F5C5-2ACA-12F4-367CD9476FF6}"/>
              </a:ext>
            </a:extLst>
          </p:cNvPr>
          <p:cNvSpPr>
            <a:spLocks noGrp="1"/>
          </p:cNvSpPr>
          <p:nvPr>
            <p:ph type="title"/>
          </p:nvPr>
        </p:nvSpPr>
        <p:spPr>
          <a:xfrm>
            <a:off x="838200" y="1386834"/>
            <a:ext cx="10515600" cy="728180"/>
          </a:xfrm>
        </p:spPr>
        <p:txBody>
          <a:bodyPr>
            <a:noAutofit/>
          </a:bodyPr>
          <a:lstStyle/>
          <a:p>
            <a:pPr algn="ctr"/>
            <a:r>
              <a:rPr lang="en-US" sz="5400" b="1" dirty="0">
                <a:latin typeface="+mn-lt"/>
              </a:rPr>
              <a:t>Agenda</a:t>
            </a:r>
          </a:p>
        </p:txBody>
      </p:sp>
      <p:sp>
        <p:nvSpPr>
          <p:cNvPr id="3" name="Content Placeholder 2">
            <a:extLst>
              <a:ext uri="{FF2B5EF4-FFF2-40B4-BE49-F238E27FC236}">
                <a16:creationId xmlns:a16="http://schemas.microsoft.com/office/drawing/2014/main" id="{E238BE9F-5561-E4C4-7A34-F1867ACCD844}"/>
              </a:ext>
            </a:extLst>
          </p:cNvPr>
          <p:cNvSpPr>
            <a:spLocks noGrp="1"/>
          </p:cNvSpPr>
          <p:nvPr>
            <p:ph sz="half" idx="1"/>
          </p:nvPr>
        </p:nvSpPr>
        <p:spPr>
          <a:xfrm>
            <a:off x="838199" y="2391026"/>
            <a:ext cx="10040007" cy="3578849"/>
          </a:xfrm>
        </p:spPr>
        <p:txBody>
          <a:bodyPr>
            <a:normAutofit fontScale="92500" lnSpcReduction="10000"/>
          </a:bodyPr>
          <a:lstStyle/>
          <a:p>
            <a:pPr marL="514350" indent="-514350">
              <a:lnSpc>
                <a:spcPct val="110000"/>
              </a:lnSpc>
              <a:spcBef>
                <a:spcPts val="0"/>
              </a:spcBef>
              <a:buSzPts val="2960"/>
              <a:buFont typeface="Wingdings" panose="05000000000000000000" pitchFamily="2" charset="2"/>
              <a:buChar char="Ø"/>
            </a:pPr>
            <a:r>
              <a:rPr lang="en-US" sz="3000" dirty="0"/>
              <a:t>FY’23 All Funds Actuals</a:t>
            </a:r>
          </a:p>
          <a:p>
            <a:pPr marL="514350" indent="-514350">
              <a:lnSpc>
                <a:spcPct val="110000"/>
              </a:lnSpc>
              <a:spcBef>
                <a:spcPts val="0"/>
              </a:spcBef>
              <a:buSzPts val="2960"/>
              <a:buFont typeface="Wingdings" panose="05000000000000000000" pitchFamily="2" charset="2"/>
              <a:buChar char="Ø"/>
            </a:pPr>
            <a:r>
              <a:rPr lang="en-US" sz="3000" dirty="0"/>
              <a:t>FY’23 Fund Balance Growth Performance</a:t>
            </a:r>
          </a:p>
          <a:p>
            <a:pPr lvl="0" indent="-457200" algn="l" rtl="0">
              <a:lnSpc>
                <a:spcPct val="90000"/>
              </a:lnSpc>
              <a:spcBef>
                <a:spcPts val="592"/>
              </a:spcBef>
              <a:spcAft>
                <a:spcPts val="0"/>
              </a:spcAft>
              <a:buClr>
                <a:schemeClr val="dk1"/>
              </a:buClr>
              <a:buSzPts val="2960"/>
              <a:buFont typeface="Wingdings" panose="05000000000000000000" pitchFamily="2" charset="2"/>
              <a:buChar char="Ø"/>
            </a:pPr>
            <a:r>
              <a:rPr lang="en-US" sz="3000" dirty="0"/>
              <a:t>Tuition &amp; Fees</a:t>
            </a:r>
          </a:p>
          <a:p>
            <a:pPr lvl="0" indent="-457200" algn="l" rtl="0">
              <a:lnSpc>
                <a:spcPct val="90000"/>
              </a:lnSpc>
              <a:spcBef>
                <a:spcPts val="592"/>
              </a:spcBef>
              <a:spcAft>
                <a:spcPts val="0"/>
              </a:spcAft>
              <a:buClr>
                <a:schemeClr val="dk1"/>
              </a:buClr>
              <a:buSzPts val="2960"/>
              <a:buFont typeface="Wingdings" panose="05000000000000000000" pitchFamily="2" charset="2"/>
              <a:buChar char="Ø"/>
            </a:pPr>
            <a:r>
              <a:rPr lang="en-US" sz="3000" dirty="0"/>
              <a:t>Enrollment</a:t>
            </a:r>
          </a:p>
          <a:p>
            <a:pPr lvl="0" indent="-457200" algn="l" rtl="0">
              <a:lnSpc>
                <a:spcPct val="90000"/>
              </a:lnSpc>
              <a:spcBef>
                <a:spcPts val="592"/>
              </a:spcBef>
              <a:spcAft>
                <a:spcPts val="0"/>
              </a:spcAft>
              <a:buClr>
                <a:schemeClr val="dk1"/>
              </a:buClr>
              <a:buSzPts val="2960"/>
              <a:buFont typeface="Wingdings" panose="05000000000000000000" pitchFamily="2" charset="2"/>
              <a:buChar char="Ø"/>
            </a:pPr>
            <a:r>
              <a:rPr lang="en-US" sz="3000" dirty="0"/>
              <a:t>Grants &amp; Contracts</a:t>
            </a:r>
          </a:p>
          <a:p>
            <a:pPr lvl="1" indent="-457200" algn="l" rtl="0">
              <a:lnSpc>
                <a:spcPct val="90000"/>
              </a:lnSpc>
              <a:spcBef>
                <a:spcPts val="518"/>
              </a:spcBef>
              <a:spcAft>
                <a:spcPts val="0"/>
              </a:spcAft>
              <a:buClr>
                <a:schemeClr val="dk1"/>
              </a:buClr>
              <a:buSzPts val="2590"/>
              <a:buFont typeface="Wingdings" panose="05000000000000000000" pitchFamily="2" charset="2"/>
              <a:buChar char="§"/>
            </a:pPr>
            <a:r>
              <a:rPr lang="en-US" sz="3000" dirty="0"/>
              <a:t>Proposal Activity</a:t>
            </a:r>
          </a:p>
          <a:p>
            <a:pPr lvl="1" indent="-457200" algn="l" rtl="0">
              <a:lnSpc>
                <a:spcPct val="90000"/>
              </a:lnSpc>
              <a:spcBef>
                <a:spcPts val="518"/>
              </a:spcBef>
              <a:spcAft>
                <a:spcPts val="0"/>
              </a:spcAft>
              <a:buClr>
                <a:schemeClr val="dk1"/>
              </a:buClr>
              <a:buSzPts val="2590"/>
              <a:buFont typeface="Wingdings" panose="05000000000000000000" pitchFamily="2" charset="2"/>
              <a:buChar char="§"/>
            </a:pPr>
            <a:r>
              <a:rPr lang="en-US" sz="3000" dirty="0"/>
              <a:t>Awards</a:t>
            </a:r>
          </a:p>
          <a:p>
            <a:pPr lvl="1" indent="-457200" algn="l" rtl="0">
              <a:lnSpc>
                <a:spcPct val="90000"/>
              </a:lnSpc>
              <a:spcBef>
                <a:spcPts val="518"/>
              </a:spcBef>
              <a:spcAft>
                <a:spcPts val="0"/>
              </a:spcAft>
              <a:buClr>
                <a:schemeClr val="dk1"/>
              </a:buClr>
              <a:buSzPts val="2590"/>
              <a:buFont typeface="Wingdings" panose="05000000000000000000" pitchFamily="2" charset="2"/>
              <a:buChar char="§"/>
            </a:pPr>
            <a:r>
              <a:rPr lang="en-US" sz="3000" dirty="0"/>
              <a:t>Spending and Indirect Cost Recovery</a:t>
            </a:r>
          </a:p>
          <a:p>
            <a:endParaRPr lang="en-US" dirty="0"/>
          </a:p>
        </p:txBody>
      </p:sp>
    </p:spTree>
    <p:extLst>
      <p:ext uri="{BB962C8B-B14F-4D97-AF65-F5344CB8AC3E}">
        <p14:creationId xmlns:p14="http://schemas.microsoft.com/office/powerpoint/2010/main" val="4104923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A7B1B-A464-7918-DA6D-76A95EE45520}"/>
              </a:ext>
            </a:extLst>
          </p:cNvPr>
          <p:cNvPicPr>
            <a:picLocks noChangeAspect="1"/>
          </p:cNvPicPr>
          <p:nvPr/>
        </p:nvPicPr>
        <p:blipFill>
          <a:blip r:embed="rId3"/>
          <a:stretch>
            <a:fillRect/>
          </a:stretch>
        </p:blipFill>
        <p:spPr>
          <a:xfrm>
            <a:off x="2954413" y="1752491"/>
            <a:ext cx="6283171" cy="4108227"/>
          </a:xfrm>
          <a:prstGeom prst="rect">
            <a:avLst/>
          </a:prstGeom>
        </p:spPr>
      </p:pic>
      <p:sp>
        <p:nvSpPr>
          <p:cNvPr id="2" name="Title 1">
            <a:extLst>
              <a:ext uri="{FF2B5EF4-FFF2-40B4-BE49-F238E27FC236}">
                <a16:creationId xmlns:a16="http://schemas.microsoft.com/office/drawing/2014/main" id="{2A279C82-20E8-B8E2-C4DC-485FAE602196}"/>
              </a:ext>
            </a:extLst>
          </p:cNvPr>
          <p:cNvSpPr>
            <a:spLocks noGrp="1"/>
          </p:cNvSpPr>
          <p:nvPr>
            <p:ph type="ctrTitle"/>
          </p:nvPr>
        </p:nvSpPr>
        <p:spPr>
          <a:xfrm>
            <a:off x="2517227" y="496631"/>
            <a:ext cx="7157544" cy="1870843"/>
          </a:xfrm>
        </p:spPr>
        <p:txBody>
          <a:bodyPr>
            <a:normAutofit fontScale="90000"/>
          </a:bodyPr>
          <a:lstStyle/>
          <a:p>
            <a:pPr>
              <a:lnSpc>
                <a:spcPct val="90000"/>
              </a:lnSpc>
            </a:pPr>
            <a:r>
              <a:rPr lang="en-US" sz="4000" b="1" dirty="0">
                <a:solidFill>
                  <a:schemeClr val="dk1"/>
                </a:solidFill>
                <a:latin typeface="+mn-lt"/>
                <a:ea typeface="Calibri"/>
                <a:cs typeface="Calibri"/>
                <a:sym typeface="Calibri"/>
              </a:rPr>
              <a:t>FY’23 </a:t>
            </a:r>
            <a:r>
              <a:rPr lang="en-US" sz="4000" b="1" i="0" u="none" strike="noStrike" cap="none" dirty="0">
                <a:solidFill>
                  <a:schemeClr val="dk1"/>
                </a:solidFill>
                <a:latin typeface="+mn-lt"/>
                <a:ea typeface="Calibri"/>
                <a:cs typeface="Calibri"/>
                <a:sym typeface="Calibri"/>
              </a:rPr>
              <a:t>All Funds Actuals</a:t>
            </a:r>
            <a:r>
              <a:rPr lang="en-US" sz="4000" b="1" dirty="0">
                <a:solidFill>
                  <a:schemeClr val="dk1"/>
                </a:solidFill>
                <a:latin typeface="+mn-lt"/>
                <a:ea typeface="Calibri"/>
                <a:cs typeface="Calibri"/>
                <a:sym typeface="Calibri"/>
              </a:rPr>
              <a:t> </a:t>
            </a:r>
            <a:br>
              <a:rPr lang="en-US" sz="4900" dirty="0">
                <a:latin typeface="+mn-lt"/>
              </a:rPr>
            </a:br>
            <a:r>
              <a:rPr lang="en-US" sz="3100" i="0" u="none" strike="noStrike" cap="none" dirty="0">
                <a:solidFill>
                  <a:schemeClr val="dk1"/>
                </a:solidFill>
                <a:latin typeface="+mn-lt"/>
                <a:ea typeface="Calibri"/>
                <a:cs typeface="Calibri"/>
                <a:sym typeface="Calibri"/>
              </a:rPr>
              <a:t>Unrestricted ($M) </a:t>
            </a:r>
            <a:br>
              <a:rPr lang="en-US" sz="4800" b="0" i="0" u="none" strike="noStrike" cap="none" dirty="0">
                <a:solidFill>
                  <a:schemeClr val="dk1"/>
                </a:solidFill>
                <a:latin typeface="Calibri"/>
                <a:ea typeface="Calibri"/>
                <a:cs typeface="Calibri"/>
                <a:sym typeface="Calibri"/>
              </a:rPr>
            </a:br>
            <a:endParaRPr lang="en-US" dirty="0"/>
          </a:p>
        </p:txBody>
      </p:sp>
    </p:spTree>
    <p:extLst>
      <p:ext uri="{BB962C8B-B14F-4D97-AF65-F5344CB8AC3E}">
        <p14:creationId xmlns:p14="http://schemas.microsoft.com/office/powerpoint/2010/main" val="3687774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8B717-BE97-304E-74FE-619EFF4BE7A5}"/>
              </a:ext>
            </a:extLst>
          </p:cNvPr>
          <p:cNvPicPr>
            <a:picLocks noChangeAspect="1"/>
          </p:cNvPicPr>
          <p:nvPr/>
        </p:nvPicPr>
        <p:blipFill>
          <a:blip r:embed="rId3"/>
          <a:stretch>
            <a:fillRect/>
          </a:stretch>
        </p:blipFill>
        <p:spPr>
          <a:xfrm>
            <a:off x="3053255" y="1651044"/>
            <a:ext cx="6085490" cy="4372847"/>
          </a:xfrm>
          <a:prstGeom prst="rect">
            <a:avLst/>
          </a:prstGeom>
        </p:spPr>
      </p:pic>
      <p:sp>
        <p:nvSpPr>
          <p:cNvPr id="2" name="Title 1">
            <a:extLst>
              <a:ext uri="{FF2B5EF4-FFF2-40B4-BE49-F238E27FC236}">
                <a16:creationId xmlns:a16="http://schemas.microsoft.com/office/drawing/2014/main" id="{16634FB4-1A42-B127-6125-347080E06EA3}"/>
              </a:ext>
            </a:extLst>
          </p:cNvPr>
          <p:cNvSpPr>
            <a:spLocks noGrp="1"/>
          </p:cNvSpPr>
          <p:nvPr>
            <p:ph type="ctrTitle"/>
          </p:nvPr>
        </p:nvSpPr>
        <p:spPr>
          <a:xfrm>
            <a:off x="3053255" y="582781"/>
            <a:ext cx="6085490" cy="1909241"/>
          </a:xfrm>
        </p:spPr>
        <p:txBody>
          <a:bodyPr>
            <a:normAutofit/>
          </a:bodyPr>
          <a:lstStyle/>
          <a:p>
            <a:pPr>
              <a:lnSpc>
                <a:spcPct val="90000"/>
              </a:lnSpc>
            </a:pPr>
            <a:r>
              <a:rPr lang="en-US" sz="3600" b="1" dirty="0">
                <a:solidFill>
                  <a:schemeClr val="dk1"/>
                </a:solidFill>
                <a:latin typeface="+mn-lt"/>
                <a:ea typeface="Calibri"/>
                <a:cs typeface="Calibri"/>
                <a:sym typeface="Calibri"/>
              </a:rPr>
              <a:t>FY’23 All Funds Actuals </a:t>
            </a:r>
            <a:br>
              <a:rPr lang="en-US" sz="4400" dirty="0">
                <a:latin typeface="+mn-lt"/>
              </a:rPr>
            </a:br>
            <a:r>
              <a:rPr lang="en-US" sz="3600" b="1" dirty="0">
                <a:solidFill>
                  <a:schemeClr val="dk1"/>
                </a:solidFill>
                <a:latin typeface="+mn-lt"/>
                <a:ea typeface="Calibri"/>
                <a:cs typeface="Calibri"/>
                <a:sym typeface="Calibri"/>
              </a:rPr>
              <a:t> </a:t>
            </a:r>
            <a:r>
              <a:rPr lang="en-US" sz="2800" dirty="0">
                <a:solidFill>
                  <a:schemeClr val="dk1"/>
                </a:solidFill>
                <a:latin typeface="+mn-lt"/>
                <a:ea typeface="Calibri"/>
                <a:cs typeface="Calibri"/>
                <a:sym typeface="Calibri"/>
              </a:rPr>
              <a:t>Restricted/Total ($M) </a:t>
            </a:r>
            <a:br>
              <a:rPr lang="en-US" sz="4800" dirty="0">
                <a:solidFill>
                  <a:schemeClr val="dk1"/>
                </a:solidFill>
                <a:latin typeface="Calibri"/>
                <a:ea typeface="Calibri"/>
                <a:cs typeface="Calibri"/>
                <a:sym typeface="Calibri"/>
              </a:rPr>
            </a:br>
            <a:endParaRPr lang="en-US" dirty="0"/>
          </a:p>
        </p:txBody>
      </p:sp>
    </p:spTree>
    <p:extLst>
      <p:ext uri="{BB962C8B-B14F-4D97-AF65-F5344CB8AC3E}">
        <p14:creationId xmlns:p14="http://schemas.microsoft.com/office/powerpoint/2010/main" val="724976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637DA-0C8C-18AC-DC79-BAE2C766DD33}"/>
              </a:ext>
            </a:extLst>
          </p:cNvPr>
          <p:cNvPicPr>
            <a:picLocks noChangeAspect="1"/>
          </p:cNvPicPr>
          <p:nvPr/>
        </p:nvPicPr>
        <p:blipFill>
          <a:blip r:embed="rId3"/>
          <a:stretch>
            <a:fillRect/>
          </a:stretch>
        </p:blipFill>
        <p:spPr>
          <a:xfrm>
            <a:off x="2028825" y="1623921"/>
            <a:ext cx="8134350" cy="4503610"/>
          </a:xfrm>
          <a:prstGeom prst="rect">
            <a:avLst/>
          </a:prstGeom>
        </p:spPr>
      </p:pic>
      <p:sp>
        <p:nvSpPr>
          <p:cNvPr id="2" name="Title 1">
            <a:extLst>
              <a:ext uri="{FF2B5EF4-FFF2-40B4-BE49-F238E27FC236}">
                <a16:creationId xmlns:a16="http://schemas.microsoft.com/office/drawing/2014/main" id="{A423204C-6976-C836-E3C3-860335A27BF1}"/>
              </a:ext>
            </a:extLst>
          </p:cNvPr>
          <p:cNvSpPr>
            <a:spLocks noGrp="1"/>
          </p:cNvSpPr>
          <p:nvPr>
            <p:ph type="ctrTitle"/>
          </p:nvPr>
        </p:nvSpPr>
        <p:spPr>
          <a:xfrm>
            <a:off x="2606562" y="442348"/>
            <a:ext cx="6978869" cy="1034428"/>
          </a:xfrm>
        </p:spPr>
        <p:txBody>
          <a:bodyPr>
            <a:normAutofit/>
          </a:bodyPr>
          <a:lstStyle/>
          <a:p>
            <a:r>
              <a:rPr lang="en-US" sz="3600" b="1" dirty="0">
                <a:solidFill>
                  <a:schemeClr val="tx1"/>
                </a:solidFill>
                <a:latin typeface="+mn-lt"/>
              </a:rPr>
              <a:t>FY’23 Net Unrestricted Activity </a:t>
            </a:r>
            <a:endParaRPr lang="en-US" sz="3600" b="1" dirty="0">
              <a:latin typeface="+mn-lt"/>
            </a:endParaRPr>
          </a:p>
        </p:txBody>
      </p:sp>
    </p:spTree>
    <p:extLst>
      <p:ext uri="{BB962C8B-B14F-4D97-AF65-F5344CB8AC3E}">
        <p14:creationId xmlns:p14="http://schemas.microsoft.com/office/powerpoint/2010/main" val="3660969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06E4A1-6C48-DCB3-8A24-E06A397435FB}"/>
              </a:ext>
            </a:extLst>
          </p:cNvPr>
          <p:cNvPicPr>
            <a:picLocks noChangeAspect="1"/>
          </p:cNvPicPr>
          <p:nvPr/>
        </p:nvPicPr>
        <p:blipFill>
          <a:blip r:embed="rId3"/>
          <a:stretch>
            <a:fillRect/>
          </a:stretch>
        </p:blipFill>
        <p:spPr>
          <a:xfrm>
            <a:off x="2546804" y="1590261"/>
            <a:ext cx="6395390" cy="4330561"/>
          </a:xfrm>
          <a:prstGeom prst="rect">
            <a:avLst/>
          </a:prstGeom>
        </p:spPr>
      </p:pic>
      <p:sp>
        <p:nvSpPr>
          <p:cNvPr id="2" name="Title 1">
            <a:extLst>
              <a:ext uri="{FF2B5EF4-FFF2-40B4-BE49-F238E27FC236}">
                <a16:creationId xmlns:a16="http://schemas.microsoft.com/office/drawing/2014/main" id="{96430C58-1789-286B-6330-C27CECD3C080}"/>
              </a:ext>
            </a:extLst>
          </p:cNvPr>
          <p:cNvSpPr>
            <a:spLocks noGrp="1"/>
          </p:cNvSpPr>
          <p:nvPr>
            <p:ph type="ctrTitle"/>
          </p:nvPr>
        </p:nvSpPr>
        <p:spPr>
          <a:xfrm>
            <a:off x="2459938" y="245427"/>
            <a:ext cx="6558456" cy="1034428"/>
          </a:xfrm>
        </p:spPr>
        <p:txBody>
          <a:bodyPr>
            <a:normAutofit/>
          </a:bodyPr>
          <a:lstStyle/>
          <a:p>
            <a:r>
              <a:rPr lang="en-US" sz="3600" b="1" dirty="0">
                <a:latin typeface="+mn-lt"/>
              </a:rPr>
              <a:t>FY’23 Fund Balance Goal ($M)</a:t>
            </a:r>
          </a:p>
        </p:txBody>
      </p:sp>
    </p:spTree>
    <p:extLst>
      <p:ext uri="{BB962C8B-B14F-4D97-AF65-F5344CB8AC3E}">
        <p14:creationId xmlns:p14="http://schemas.microsoft.com/office/powerpoint/2010/main" val="3192926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3A044-569A-ED94-19CE-27E51DB25703}"/>
              </a:ext>
            </a:extLst>
          </p:cNvPr>
          <p:cNvSpPr>
            <a:spLocks noGrp="1"/>
          </p:cNvSpPr>
          <p:nvPr>
            <p:ph type="ctrTitle"/>
          </p:nvPr>
        </p:nvSpPr>
        <p:spPr>
          <a:xfrm>
            <a:off x="1523998" y="761600"/>
            <a:ext cx="9144000" cy="1034428"/>
          </a:xfrm>
        </p:spPr>
        <p:txBody>
          <a:bodyPr>
            <a:normAutofit/>
          </a:bodyPr>
          <a:lstStyle/>
          <a:p>
            <a:r>
              <a:rPr lang="en-US" sz="3600" b="1" dirty="0">
                <a:latin typeface="+mn-lt"/>
                <a:ea typeface="Calibri"/>
                <a:cs typeface="Calibri"/>
                <a:sym typeface="Calibri"/>
              </a:rPr>
              <a:t> FY’23 </a:t>
            </a:r>
            <a:r>
              <a:rPr lang="en-US" sz="3600" b="1" dirty="0">
                <a:latin typeface="+mn-lt"/>
              </a:rPr>
              <a:t>Net Tuition </a:t>
            </a:r>
            <a:r>
              <a:rPr lang="en-US" sz="3600" b="1" dirty="0">
                <a:latin typeface="+mn-lt"/>
                <a:ea typeface="Calibri"/>
                <a:cs typeface="Calibri"/>
                <a:sym typeface="Calibri"/>
              </a:rPr>
              <a:t>&amp; Fees ($M)</a:t>
            </a:r>
            <a:endParaRPr lang="en-US" sz="3600" b="1" dirty="0">
              <a:latin typeface="+mn-lt"/>
            </a:endParaRPr>
          </a:p>
        </p:txBody>
      </p:sp>
      <p:pic>
        <p:nvPicPr>
          <p:cNvPr id="4" name="Picture 3">
            <a:extLst>
              <a:ext uri="{FF2B5EF4-FFF2-40B4-BE49-F238E27FC236}">
                <a16:creationId xmlns:a16="http://schemas.microsoft.com/office/drawing/2014/main" id="{053C8A1B-DD77-231D-F82C-38341613186A}"/>
              </a:ext>
            </a:extLst>
          </p:cNvPr>
          <p:cNvPicPr>
            <a:picLocks noChangeAspect="1"/>
          </p:cNvPicPr>
          <p:nvPr/>
        </p:nvPicPr>
        <p:blipFill>
          <a:blip r:embed="rId3"/>
          <a:stretch>
            <a:fillRect/>
          </a:stretch>
        </p:blipFill>
        <p:spPr>
          <a:xfrm>
            <a:off x="3146762" y="1917597"/>
            <a:ext cx="5898475" cy="4178803"/>
          </a:xfrm>
          <a:prstGeom prst="rect">
            <a:avLst/>
          </a:prstGeom>
        </p:spPr>
      </p:pic>
    </p:spTree>
    <p:extLst>
      <p:ext uri="{BB962C8B-B14F-4D97-AF65-F5344CB8AC3E}">
        <p14:creationId xmlns:p14="http://schemas.microsoft.com/office/powerpoint/2010/main" val="81609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5DF5-6563-04A4-5D23-F5456B6DDB6C}"/>
              </a:ext>
            </a:extLst>
          </p:cNvPr>
          <p:cNvSpPr>
            <a:spLocks noGrp="1"/>
          </p:cNvSpPr>
          <p:nvPr>
            <p:ph type="title"/>
          </p:nvPr>
        </p:nvSpPr>
        <p:spPr>
          <a:xfrm>
            <a:off x="838200" y="1287754"/>
            <a:ext cx="10515600" cy="1325563"/>
          </a:xfrm>
        </p:spPr>
        <p:txBody>
          <a:bodyPr/>
          <a:lstStyle/>
          <a:p>
            <a:pPr algn="ctr"/>
            <a:r>
              <a:rPr lang="en-US" b="1" dirty="0"/>
              <a:t>Accomplishments (July 2022 – current)</a:t>
            </a:r>
          </a:p>
        </p:txBody>
      </p:sp>
      <p:sp>
        <p:nvSpPr>
          <p:cNvPr id="3" name="Content Placeholder 2">
            <a:extLst>
              <a:ext uri="{FF2B5EF4-FFF2-40B4-BE49-F238E27FC236}">
                <a16:creationId xmlns:a16="http://schemas.microsoft.com/office/drawing/2014/main" id="{FCF5BA0F-346A-7BDC-CB5E-B8D0D047534D}"/>
              </a:ext>
            </a:extLst>
          </p:cNvPr>
          <p:cNvSpPr>
            <a:spLocks noGrp="1"/>
          </p:cNvSpPr>
          <p:nvPr>
            <p:ph idx="1"/>
          </p:nvPr>
        </p:nvSpPr>
        <p:spPr>
          <a:xfrm>
            <a:off x="838200" y="2256892"/>
            <a:ext cx="10515600" cy="3397674"/>
          </a:xfrm>
        </p:spPr>
        <p:txBody>
          <a:bodyPr>
            <a:normAutofit/>
          </a:bodyPr>
          <a:lstStyle/>
          <a:p>
            <a:pPr marL="0" indent="0">
              <a:spcBef>
                <a:spcPts val="0"/>
              </a:spcBef>
              <a:buNone/>
            </a:pPr>
            <a:r>
              <a:rPr lang="en-US" sz="2400" dirty="0"/>
              <a:t>System Implementations:</a:t>
            </a:r>
          </a:p>
          <a:p>
            <a:pPr marL="0" indent="0">
              <a:spcBef>
                <a:spcPts val="0"/>
              </a:spcBef>
              <a:buNone/>
            </a:pPr>
            <a:endParaRPr lang="en-US" sz="2800" dirty="0"/>
          </a:p>
          <a:p>
            <a:pPr marL="342900" indent="-342900">
              <a:lnSpc>
                <a:spcPct val="100000"/>
              </a:lnSpc>
              <a:spcBef>
                <a:spcPts val="0"/>
              </a:spcBef>
              <a:buFont typeface="Arial" panose="020B0604020202020204" pitchFamily="34" charset="0"/>
              <a:buChar char="•"/>
            </a:pPr>
            <a:r>
              <a:rPr lang="en-US" sz="2200" dirty="0"/>
              <a:t>Implemented the SAP Concur Travel Expense System</a:t>
            </a:r>
          </a:p>
          <a:p>
            <a:pPr marL="342900" indent="-342900">
              <a:lnSpc>
                <a:spcPct val="100000"/>
              </a:lnSpc>
              <a:spcBef>
                <a:spcPts val="0"/>
              </a:spcBef>
              <a:buFont typeface="Arial" panose="020B0604020202020204" pitchFamily="34" charset="0"/>
              <a:buChar char="•"/>
            </a:pPr>
            <a:r>
              <a:rPr lang="en-US" sz="2200" dirty="0"/>
              <a:t>HCM discovery and pre-implementation completed</a:t>
            </a:r>
          </a:p>
          <a:p>
            <a:pPr marL="800100" lvl="1" indent="-342900">
              <a:lnSpc>
                <a:spcPct val="100000"/>
              </a:lnSpc>
              <a:spcBef>
                <a:spcPts val="0"/>
              </a:spcBef>
            </a:pPr>
            <a:r>
              <a:rPr lang="en-US" sz="1800" dirty="0"/>
              <a:t>Started HCM Implementation (April 2025 Go Live)</a:t>
            </a:r>
          </a:p>
          <a:p>
            <a:pPr marL="342900" indent="-342900">
              <a:lnSpc>
                <a:spcPct val="100000"/>
              </a:lnSpc>
              <a:spcBef>
                <a:spcPts val="0"/>
              </a:spcBef>
              <a:buFont typeface="Arial" panose="020B0604020202020204" pitchFamily="34" charset="0"/>
              <a:buChar char="•"/>
            </a:pPr>
            <a:r>
              <a:rPr lang="en-US" sz="2200" dirty="0"/>
              <a:t>Parking Revenue Control Equipment</a:t>
            </a:r>
          </a:p>
          <a:p>
            <a:pPr marL="342900" indent="-342900">
              <a:lnSpc>
                <a:spcPct val="100000"/>
              </a:lnSpc>
              <a:spcBef>
                <a:spcPts val="0"/>
              </a:spcBef>
              <a:buFont typeface="Arial" panose="020B0604020202020204" pitchFamily="34" charset="0"/>
              <a:buChar char="•"/>
            </a:pPr>
            <a:r>
              <a:rPr lang="en-US" sz="2200" dirty="0"/>
              <a:t>Parking Permit System</a:t>
            </a:r>
          </a:p>
          <a:p>
            <a:pPr marL="342900" indent="-342900">
              <a:lnSpc>
                <a:spcPct val="100000"/>
              </a:lnSpc>
              <a:spcBef>
                <a:spcPts val="0"/>
              </a:spcBef>
              <a:buFont typeface="Arial" panose="020B0604020202020204" pitchFamily="34" charset="0"/>
              <a:buChar char="•"/>
            </a:pPr>
            <a:r>
              <a:rPr lang="en-US" sz="2200" dirty="0" err="1"/>
              <a:t>Percipio</a:t>
            </a:r>
            <a:r>
              <a:rPr lang="en-US" sz="2200" dirty="0"/>
              <a:t> Learning Management System</a:t>
            </a:r>
          </a:p>
          <a:p>
            <a:pPr marL="342900" indent="-342900">
              <a:lnSpc>
                <a:spcPct val="100000"/>
              </a:lnSpc>
              <a:spcBef>
                <a:spcPts val="0"/>
              </a:spcBef>
              <a:buFont typeface="Arial" panose="020B0604020202020204" pitchFamily="34" charset="0"/>
              <a:buChar char="•"/>
            </a:pPr>
            <a:r>
              <a:rPr lang="en-US" sz="2200" dirty="0" err="1"/>
              <a:t>EBuilder</a:t>
            </a:r>
            <a:r>
              <a:rPr lang="en-US" sz="2200" dirty="0"/>
              <a:t> financial reporting of capital projects</a:t>
            </a:r>
          </a:p>
          <a:p>
            <a:endParaRPr lang="en-US" dirty="0"/>
          </a:p>
        </p:txBody>
      </p:sp>
    </p:spTree>
    <p:extLst>
      <p:ext uri="{BB962C8B-B14F-4D97-AF65-F5344CB8AC3E}">
        <p14:creationId xmlns:p14="http://schemas.microsoft.com/office/powerpoint/2010/main" val="22080367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B9C15-39E0-526E-B416-3D4C6417CCD0}"/>
              </a:ext>
            </a:extLst>
          </p:cNvPr>
          <p:cNvSpPr>
            <a:spLocks noGrp="1"/>
          </p:cNvSpPr>
          <p:nvPr>
            <p:ph type="ctrTitle"/>
          </p:nvPr>
        </p:nvSpPr>
        <p:spPr>
          <a:xfrm>
            <a:off x="1523999" y="228219"/>
            <a:ext cx="9144000" cy="1034428"/>
          </a:xfrm>
        </p:spPr>
        <p:txBody>
          <a:bodyPr>
            <a:noAutofit/>
          </a:bodyPr>
          <a:lstStyle/>
          <a:p>
            <a:r>
              <a:rPr lang="en-US" sz="3600" b="1" dirty="0">
                <a:latin typeface="Calibri"/>
                <a:ea typeface="Calibri"/>
                <a:cs typeface="Calibri"/>
                <a:sym typeface="Calibri"/>
              </a:rPr>
              <a:t>Enrollment by </a:t>
            </a:r>
            <a:br>
              <a:rPr lang="en-US" sz="3600" b="1" dirty="0">
                <a:latin typeface="Calibri"/>
                <a:ea typeface="Calibri"/>
                <a:cs typeface="Calibri"/>
                <a:sym typeface="Calibri"/>
              </a:rPr>
            </a:br>
            <a:r>
              <a:rPr lang="en-US" sz="3600" b="1" dirty="0">
                <a:latin typeface="Calibri"/>
                <a:ea typeface="Calibri"/>
                <a:cs typeface="Calibri"/>
                <a:sym typeface="Calibri"/>
              </a:rPr>
              <a:t>School and Program</a:t>
            </a:r>
            <a:endParaRPr lang="en-US" sz="3600" dirty="0"/>
          </a:p>
        </p:txBody>
      </p:sp>
      <p:pic>
        <p:nvPicPr>
          <p:cNvPr id="4" name="Picture 3">
            <a:extLst>
              <a:ext uri="{FF2B5EF4-FFF2-40B4-BE49-F238E27FC236}">
                <a16:creationId xmlns:a16="http://schemas.microsoft.com/office/drawing/2014/main" id="{529FF5ED-9598-B400-0118-B52F8B8EC0F8}"/>
              </a:ext>
            </a:extLst>
          </p:cNvPr>
          <p:cNvPicPr>
            <a:picLocks noChangeAspect="1"/>
          </p:cNvPicPr>
          <p:nvPr/>
        </p:nvPicPr>
        <p:blipFill>
          <a:blip r:embed="rId3"/>
          <a:stretch>
            <a:fillRect/>
          </a:stretch>
        </p:blipFill>
        <p:spPr>
          <a:xfrm>
            <a:off x="3442137" y="1395540"/>
            <a:ext cx="5307725" cy="4717027"/>
          </a:xfrm>
          <a:prstGeom prst="rect">
            <a:avLst/>
          </a:prstGeom>
        </p:spPr>
      </p:pic>
    </p:spTree>
    <p:extLst>
      <p:ext uri="{BB962C8B-B14F-4D97-AF65-F5344CB8AC3E}">
        <p14:creationId xmlns:p14="http://schemas.microsoft.com/office/powerpoint/2010/main" val="16170853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3BD5A-3C9C-F91D-C275-3033DE62DB25}"/>
              </a:ext>
            </a:extLst>
          </p:cNvPr>
          <p:cNvSpPr>
            <a:spLocks noGrp="1"/>
          </p:cNvSpPr>
          <p:nvPr>
            <p:ph type="ctrTitle"/>
          </p:nvPr>
        </p:nvSpPr>
        <p:spPr>
          <a:xfrm>
            <a:off x="3720662" y="578069"/>
            <a:ext cx="4750676" cy="1691708"/>
          </a:xfrm>
        </p:spPr>
        <p:txBody>
          <a:bodyPr>
            <a:noAutofit/>
          </a:bodyPr>
          <a:lstStyle/>
          <a:p>
            <a:r>
              <a:rPr lang="en-US" sz="3600" b="1" dirty="0">
                <a:latin typeface="+mn-lt"/>
              </a:rPr>
              <a:t>Proposals (Count)</a:t>
            </a:r>
            <a:br>
              <a:rPr lang="en-US" sz="4000" b="1" dirty="0">
                <a:latin typeface="+mn-lt"/>
              </a:rPr>
            </a:br>
            <a:r>
              <a:rPr lang="en-US" sz="3200" dirty="0">
                <a:latin typeface="+mn-lt"/>
              </a:rPr>
              <a:t>by Sponsor Types </a:t>
            </a:r>
            <a:br>
              <a:rPr lang="en-US" sz="3200" dirty="0">
                <a:latin typeface="+mn-lt"/>
              </a:rPr>
            </a:br>
            <a:r>
              <a:rPr lang="en-US" sz="3200" dirty="0">
                <a:latin typeface="+mn-lt"/>
              </a:rPr>
              <a:t>FY 2019 - 2023</a:t>
            </a:r>
          </a:p>
        </p:txBody>
      </p:sp>
      <p:graphicFrame>
        <p:nvGraphicFramePr>
          <p:cNvPr id="4" name="Chart 3">
            <a:extLst>
              <a:ext uri="{FF2B5EF4-FFF2-40B4-BE49-F238E27FC236}">
                <a16:creationId xmlns:a16="http://schemas.microsoft.com/office/drawing/2014/main" id="{8D54D78C-C115-2305-7832-8F0F0948B958}"/>
              </a:ext>
            </a:extLst>
          </p:cNvPr>
          <p:cNvGraphicFramePr>
            <a:graphicFrameLocks/>
          </p:cNvGraphicFramePr>
          <p:nvPr/>
        </p:nvGraphicFramePr>
        <p:xfrm>
          <a:off x="2252030" y="2269777"/>
          <a:ext cx="8977248" cy="37853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01512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2B15D-3BC8-CA62-8582-FB35BDF0E305}"/>
              </a:ext>
            </a:extLst>
          </p:cNvPr>
          <p:cNvSpPr>
            <a:spLocks noGrp="1"/>
          </p:cNvSpPr>
          <p:nvPr>
            <p:ph type="ctrTitle"/>
          </p:nvPr>
        </p:nvSpPr>
        <p:spPr>
          <a:xfrm>
            <a:off x="4109544" y="454054"/>
            <a:ext cx="3972910" cy="1660177"/>
          </a:xfrm>
        </p:spPr>
        <p:txBody>
          <a:bodyPr>
            <a:noAutofit/>
          </a:bodyPr>
          <a:lstStyle/>
          <a:p>
            <a:r>
              <a:rPr lang="en-US" sz="3600" b="1" dirty="0">
                <a:latin typeface="+mn-lt"/>
              </a:rPr>
              <a:t>Proposals (Count)</a:t>
            </a:r>
            <a:br>
              <a:rPr lang="en-US" sz="3600" b="1" dirty="0">
                <a:latin typeface="+mn-lt"/>
              </a:rPr>
            </a:br>
            <a:r>
              <a:rPr lang="en-US" sz="3200" dirty="0">
                <a:latin typeface="+mn-lt"/>
              </a:rPr>
              <a:t>Other Schools</a:t>
            </a:r>
            <a:br>
              <a:rPr lang="en-US" sz="3200" dirty="0">
                <a:latin typeface="+mn-lt"/>
              </a:rPr>
            </a:br>
            <a:r>
              <a:rPr lang="en-US" sz="3200" dirty="0">
                <a:latin typeface="+mn-lt"/>
              </a:rPr>
              <a:t>FY 2019 - 2023</a:t>
            </a:r>
          </a:p>
        </p:txBody>
      </p:sp>
      <p:graphicFrame>
        <p:nvGraphicFramePr>
          <p:cNvPr id="4" name="Chart 3">
            <a:extLst>
              <a:ext uri="{FF2B5EF4-FFF2-40B4-BE49-F238E27FC236}">
                <a16:creationId xmlns:a16="http://schemas.microsoft.com/office/drawing/2014/main" id="{1DD99AD7-0CEE-997E-02A7-8353251C2014}"/>
              </a:ext>
            </a:extLst>
          </p:cNvPr>
          <p:cNvGraphicFramePr>
            <a:graphicFrameLocks/>
          </p:cNvGraphicFramePr>
          <p:nvPr/>
        </p:nvGraphicFramePr>
        <p:xfrm>
          <a:off x="1502585" y="2090801"/>
          <a:ext cx="9224888" cy="40758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11622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57EE2-4DC3-D3CA-ABB3-23AB44A8D692}"/>
              </a:ext>
            </a:extLst>
          </p:cNvPr>
          <p:cNvSpPr>
            <a:spLocks noGrp="1"/>
          </p:cNvSpPr>
          <p:nvPr>
            <p:ph type="ctrTitle"/>
          </p:nvPr>
        </p:nvSpPr>
        <p:spPr>
          <a:xfrm>
            <a:off x="3631893" y="77118"/>
            <a:ext cx="4928212" cy="1459974"/>
          </a:xfrm>
        </p:spPr>
        <p:txBody>
          <a:bodyPr>
            <a:normAutofit/>
          </a:bodyPr>
          <a:lstStyle/>
          <a:p>
            <a:r>
              <a:rPr lang="en-US" sz="3600" b="1" dirty="0">
                <a:latin typeface="+mn-lt"/>
              </a:rPr>
              <a:t>Proposals (in $)</a:t>
            </a:r>
            <a:br>
              <a:rPr lang="en-US" sz="6600" b="1" dirty="0">
                <a:latin typeface="+mn-lt"/>
              </a:rPr>
            </a:br>
            <a:r>
              <a:rPr lang="en-US" sz="2800" dirty="0">
                <a:latin typeface="+mn-lt"/>
              </a:rPr>
              <a:t>by Sponsor Types </a:t>
            </a:r>
            <a:br>
              <a:rPr lang="en-US" sz="2800" dirty="0">
                <a:latin typeface="+mn-lt"/>
              </a:rPr>
            </a:br>
            <a:r>
              <a:rPr lang="en-US" sz="2800" dirty="0">
                <a:latin typeface="+mn-lt"/>
              </a:rPr>
              <a:t>FY 2019 - 2023</a:t>
            </a:r>
            <a:endParaRPr lang="en-US" dirty="0">
              <a:latin typeface="+mn-lt"/>
            </a:endParaRPr>
          </a:p>
        </p:txBody>
      </p:sp>
      <p:graphicFrame>
        <p:nvGraphicFramePr>
          <p:cNvPr id="4" name="Chart 3">
            <a:extLst>
              <a:ext uri="{FF2B5EF4-FFF2-40B4-BE49-F238E27FC236}">
                <a16:creationId xmlns:a16="http://schemas.microsoft.com/office/drawing/2014/main" id="{EB584B65-31F4-9845-642B-0BAD5660F59F}"/>
              </a:ext>
            </a:extLst>
          </p:cNvPr>
          <p:cNvGraphicFramePr>
            <a:graphicFrameLocks/>
          </p:cNvGraphicFramePr>
          <p:nvPr/>
        </p:nvGraphicFramePr>
        <p:xfrm>
          <a:off x="2233611" y="1537092"/>
          <a:ext cx="7724775" cy="434340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8C204F0-78DB-B2E3-19BF-E35102B6785B}"/>
              </a:ext>
            </a:extLst>
          </p:cNvPr>
          <p:cNvSpPr txBox="1"/>
          <p:nvPr/>
        </p:nvSpPr>
        <p:spPr>
          <a:xfrm>
            <a:off x="2962180" y="5726604"/>
            <a:ext cx="6267635" cy="307777"/>
          </a:xfrm>
          <a:prstGeom prst="rect">
            <a:avLst/>
          </a:prstGeom>
          <a:noFill/>
        </p:spPr>
        <p:txBody>
          <a:bodyPr wrap="square" rtlCol="0">
            <a:spAutoFit/>
          </a:bodyPr>
          <a:lstStyle/>
          <a:p>
            <a:pPr algn="ctr"/>
            <a:r>
              <a:rPr lang="en-US" dirty="0"/>
              <a:t>SOM: FY22 1,648 vs. FY23 1,672 (1.4% increase)</a:t>
            </a:r>
          </a:p>
        </p:txBody>
      </p:sp>
    </p:spTree>
    <p:extLst>
      <p:ext uri="{BB962C8B-B14F-4D97-AF65-F5344CB8AC3E}">
        <p14:creationId xmlns:p14="http://schemas.microsoft.com/office/powerpoint/2010/main" val="2805297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57EE2-4DC3-D3CA-ABB3-23AB44A8D692}"/>
              </a:ext>
            </a:extLst>
          </p:cNvPr>
          <p:cNvSpPr>
            <a:spLocks noGrp="1"/>
          </p:cNvSpPr>
          <p:nvPr>
            <p:ph type="ctrTitle"/>
          </p:nvPr>
        </p:nvSpPr>
        <p:spPr>
          <a:xfrm>
            <a:off x="3631894" y="294286"/>
            <a:ext cx="4928212" cy="1085147"/>
          </a:xfrm>
        </p:spPr>
        <p:txBody>
          <a:bodyPr>
            <a:noAutofit/>
          </a:bodyPr>
          <a:lstStyle/>
          <a:p>
            <a:r>
              <a:rPr lang="en-US" sz="3600" b="1" dirty="0">
                <a:latin typeface="+mn-lt"/>
              </a:rPr>
              <a:t>Proposal Volumes (in $)</a:t>
            </a:r>
            <a:br>
              <a:rPr lang="en-US" sz="3600" b="1" dirty="0">
                <a:latin typeface="+mn-lt"/>
              </a:rPr>
            </a:br>
            <a:r>
              <a:rPr lang="en-US" sz="3600" dirty="0">
                <a:latin typeface="+mn-lt"/>
              </a:rPr>
              <a:t>Other Schools</a:t>
            </a:r>
            <a:endParaRPr lang="en-US" sz="4800" dirty="0">
              <a:latin typeface="+mn-lt"/>
            </a:endParaRPr>
          </a:p>
        </p:txBody>
      </p:sp>
      <p:graphicFrame>
        <p:nvGraphicFramePr>
          <p:cNvPr id="3" name="Chart 2">
            <a:extLst>
              <a:ext uri="{FF2B5EF4-FFF2-40B4-BE49-F238E27FC236}">
                <a16:creationId xmlns:a16="http://schemas.microsoft.com/office/drawing/2014/main" id="{FE4D89A2-1D90-BF25-1337-561A7A7F893A}"/>
              </a:ext>
            </a:extLst>
          </p:cNvPr>
          <p:cNvGraphicFramePr>
            <a:graphicFrameLocks/>
          </p:cNvGraphicFramePr>
          <p:nvPr/>
        </p:nvGraphicFramePr>
        <p:xfrm>
          <a:off x="2079172" y="1517515"/>
          <a:ext cx="8033656" cy="4503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13746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C0ED-236C-FA99-043A-82FC22081D7B}"/>
              </a:ext>
            </a:extLst>
          </p:cNvPr>
          <p:cNvSpPr>
            <a:spLocks noGrp="1"/>
          </p:cNvSpPr>
          <p:nvPr>
            <p:ph type="ctrTitle"/>
          </p:nvPr>
        </p:nvSpPr>
        <p:spPr>
          <a:xfrm>
            <a:off x="2107581" y="320596"/>
            <a:ext cx="6610538" cy="1428950"/>
          </a:xfrm>
        </p:spPr>
        <p:txBody>
          <a:bodyPr>
            <a:noAutofit/>
          </a:bodyPr>
          <a:lstStyle/>
          <a:p>
            <a:r>
              <a:rPr lang="en-US" sz="3600" b="1" dirty="0">
                <a:latin typeface="+mn-lt"/>
              </a:rPr>
              <a:t>Grants &amp; Contracts Awards (in $)</a:t>
            </a:r>
            <a:br>
              <a:rPr lang="en-US" sz="3200" b="1" dirty="0">
                <a:latin typeface="+mn-lt"/>
              </a:rPr>
            </a:br>
            <a:r>
              <a:rPr lang="en-US" sz="2400" dirty="0">
                <a:latin typeface="+mn-lt"/>
              </a:rPr>
              <a:t>by Sponsor Types </a:t>
            </a:r>
            <a:br>
              <a:rPr lang="en-US" sz="2800" dirty="0">
                <a:latin typeface="+mn-lt"/>
              </a:rPr>
            </a:br>
            <a:r>
              <a:rPr lang="en-US" sz="2400" dirty="0">
                <a:latin typeface="+mn-lt"/>
              </a:rPr>
              <a:t>FY 2019 - 2023</a:t>
            </a:r>
          </a:p>
        </p:txBody>
      </p:sp>
      <p:graphicFrame>
        <p:nvGraphicFramePr>
          <p:cNvPr id="3" name="Chart 2">
            <a:extLst>
              <a:ext uri="{FF2B5EF4-FFF2-40B4-BE49-F238E27FC236}">
                <a16:creationId xmlns:a16="http://schemas.microsoft.com/office/drawing/2014/main" id="{00000000-0008-0000-0100-000005000000}"/>
              </a:ext>
              <a:ext uri="{147F2762-F138-4A5C-976F-8EAC2B608ADB}">
                <a16:predDERef xmlns:a16="http://schemas.microsoft.com/office/drawing/2014/main" pred="{00000000-0008-0000-0000-000004000000}"/>
              </a:ext>
            </a:extLst>
          </p:cNvPr>
          <p:cNvGraphicFramePr>
            <a:graphicFrameLocks/>
          </p:cNvGraphicFramePr>
          <p:nvPr/>
        </p:nvGraphicFramePr>
        <p:xfrm>
          <a:off x="1970843" y="1819922"/>
          <a:ext cx="9108488" cy="43766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53910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9A39-7F0F-DF59-14D5-0A5CCAC62AFA}"/>
              </a:ext>
            </a:extLst>
          </p:cNvPr>
          <p:cNvSpPr>
            <a:spLocks noGrp="1"/>
          </p:cNvSpPr>
          <p:nvPr>
            <p:ph type="ctrTitle"/>
          </p:nvPr>
        </p:nvSpPr>
        <p:spPr>
          <a:xfrm>
            <a:off x="1526170" y="221155"/>
            <a:ext cx="7914290" cy="1535725"/>
          </a:xfrm>
        </p:spPr>
        <p:txBody>
          <a:bodyPr>
            <a:noAutofit/>
          </a:bodyPr>
          <a:lstStyle/>
          <a:p>
            <a:r>
              <a:rPr lang="en-US" sz="3600" b="1" dirty="0">
                <a:latin typeface="+mn-lt"/>
              </a:rPr>
              <a:t>Grants &amp; Contracts Awards (</a:t>
            </a:r>
            <a:r>
              <a:rPr lang="en-US" sz="2800" b="1" dirty="0">
                <a:latin typeface="+mn-lt"/>
              </a:rPr>
              <a:t>in</a:t>
            </a:r>
            <a:r>
              <a:rPr lang="en-US" sz="3600" b="1" dirty="0">
                <a:latin typeface="+mn-lt"/>
              </a:rPr>
              <a:t> $)</a:t>
            </a:r>
            <a:br>
              <a:rPr lang="en-US" sz="3600" b="1" dirty="0">
                <a:latin typeface="+mn-lt"/>
              </a:rPr>
            </a:br>
            <a:r>
              <a:rPr lang="en-US" sz="2800" dirty="0">
                <a:latin typeface="+mn-lt"/>
              </a:rPr>
              <a:t>Other Schools </a:t>
            </a:r>
            <a:br>
              <a:rPr lang="en-US" sz="2800" dirty="0">
                <a:latin typeface="+mn-lt"/>
              </a:rPr>
            </a:br>
            <a:r>
              <a:rPr lang="en-US" sz="2800" dirty="0">
                <a:latin typeface="+mn-lt"/>
              </a:rPr>
              <a:t>FY 2019 - 2023</a:t>
            </a:r>
          </a:p>
        </p:txBody>
      </p:sp>
      <p:graphicFrame>
        <p:nvGraphicFramePr>
          <p:cNvPr id="3" name="Chart 2">
            <a:extLst>
              <a:ext uri="{FF2B5EF4-FFF2-40B4-BE49-F238E27FC236}">
                <a16:creationId xmlns:a16="http://schemas.microsoft.com/office/drawing/2014/main" id="{00000000-0008-0000-0300-00000D000000}"/>
              </a:ext>
            </a:extLst>
          </p:cNvPr>
          <p:cNvGraphicFramePr>
            <a:graphicFrameLocks/>
          </p:cNvGraphicFramePr>
          <p:nvPr/>
        </p:nvGraphicFramePr>
        <p:xfrm>
          <a:off x="661186" y="1756880"/>
          <a:ext cx="5729340" cy="33721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0000000-0008-0000-0400-000007000000}"/>
              </a:ext>
            </a:extLst>
          </p:cNvPr>
          <p:cNvGraphicFramePr>
            <a:graphicFrameLocks/>
          </p:cNvGraphicFramePr>
          <p:nvPr/>
        </p:nvGraphicFramePr>
        <p:xfrm>
          <a:off x="6842587" y="2997585"/>
          <a:ext cx="5034337" cy="31563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210584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E4CA-3CBE-A59D-FB65-F88836F76D39}"/>
              </a:ext>
            </a:extLst>
          </p:cNvPr>
          <p:cNvSpPr>
            <a:spLocks noGrp="1"/>
          </p:cNvSpPr>
          <p:nvPr>
            <p:ph type="ctrTitle"/>
          </p:nvPr>
        </p:nvSpPr>
        <p:spPr>
          <a:xfrm>
            <a:off x="1746895" y="577300"/>
            <a:ext cx="7493876" cy="1576094"/>
          </a:xfrm>
        </p:spPr>
        <p:txBody>
          <a:bodyPr>
            <a:noAutofit/>
          </a:bodyPr>
          <a:lstStyle/>
          <a:p>
            <a:r>
              <a:rPr lang="en-US" sz="3600" b="1" dirty="0">
                <a:latin typeface="+mn-lt"/>
              </a:rPr>
              <a:t>Total UMB Awards</a:t>
            </a:r>
            <a:br>
              <a:rPr lang="en-US" sz="4800" b="1" dirty="0">
                <a:latin typeface="+mn-lt"/>
              </a:rPr>
            </a:br>
            <a:r>
              <a:rPr lang="en-US" sz="3200" dirty="0">
                <a:latin typeface="+mn-lt"/>
              </a:rPr>
              <a:t>(Including VA, Foundation &amp; Other sources) </a:t>
            </a:r>
            <a:br>
              <a:rPr lang="en-US" sz="3200" dirty="0">
                <a:latin typeface="+mn-lt"/>
              </a:rPr>
            </a:br>
            <a:r>
              <a:rPr lang="en-US" sz="3200" dirty="0">
                <a:latin typeface="+mn-lt"/>
              </a:rPr>
              <a:t>FY 2019 - 2023</a:t>
            </a:r>
          </a:p>
        </p:txBody>
      </p:sp>
      <p:graphicFrame>
        <p:nvGraphicFramePr>
          <p:cNvPr id="3" name="Chart 2">
            <a:extLst>
              <a:ext uri="{FF2B5EF4-FFF2-40B4-BE49-F238E27FC236}">
                <a16:creationId xmlns:a16="http://schemas.microsoft.com/office/drawing/2014/main" id="{00000000-0008-0000-0500-000003000000}"/>
              </a:ext>
            </a:extLst>
          </p:cNvPr>
          <p:cNvGraphicFramePr>
            <a:graphicFrameLocks/>
          </p:cNvGraphicFramePr>
          <p:nvPr/>
        </p:nvGraphicFramePr>
        <p:xfrm>
          <a:off x="2313263" y="2153394"/>
          <a:ext cx="7930072" cy="4021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52901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25A3-FD66-7566-FC51-A449950FA2F5}"/>
              </a:ext>
            </a:extLst>
          </p:cNvPr>
          <p:cNvSpPr>
            <a:spLocks noGrp="1"/>
          </p:cNvSpPr>
          <p:nvPr>
            <p:ph type="ctrTitle"/>
          </p:nvPr>
        </p:nvSpPr>
        <p:spPr>
          <a:xfrm>
            <a:off x="2487832" y="509906"/>
            <a:ext cx="6758152" cy="1034428"/>
          </a:xfrm>
        </p:spPr>
        <p:txBody>
          <a:bodyPr>
            <a:noAutofit/>
          </a:bodyPr>
          <a:lstStyle/>
          <a:p>
            <a:r>
              <a:rPr lang="en-US" sz="3600" b="1" dirty="0">
                <a:latin typeface="Calibri"/>
                <a:ea typeface="Calibri"/>
                <a:cs typeface="Calibri"/>
                <a:sym typeface="Calibri"/>
              </a:rPr>
              <a:t>Grants &amp; Contracts  </a:t>
            </a:r>
            <a:br>
              <a:rPr lang="en-US" sz="3200" dirty="0">
                <a:latin typeface="Calibri"/>
                <a:ea typeface="Calibri"/>
                <a:cs typeface="Calibri"/>
                <a:sym typeface="Calibri"/>
              </a:rPr>
            </a:br>
            <a:r>
              <a:rPr lang="en-US" sz="2800" dirty="0">
                <a:latin typeface="Calibri"/>
                <a:ea typeface="Calibri"/>
                <a:cs typeface="Calibri"/>
                <a:sym typeface="Calibri"/>
              </a:rPr>
              <a:t>Spending and Indirect Cost Recovery ($M)</a:t>
            </a:r>
            <a:endParaRPr lang="en-US" sz="2800" dirty="0"/>
          </a:p>
        </p:txBody>
      </p:sp>
      <p:sp>
        <p:nvSpPr>
          <p:cNvPr id="4" name="TextBox 3">
            <a:extLst>
              <a:ext uri="{FF2B5EF4-FFF2-40B4-BE49-F238E27FC236}">
                <a16:creationId xmlns:a16="http://schemas.microsoft.com/office/drawing/2014/main" id="{D12B8194-282F-85CA-2DAA-4270333B5956}"/>
              </a:ext>
            </a:extLst>
          </p:cNvPr>
          <p:cNvSpPr txBox="1"/>
          <p:nvPr/>
        </p:nvSpPr>
        <p:spPr>
          <a:xfrm>
            <a:off x="911799" y="1939658"/>
            <a:ext cx="2706890" cy="307777"/>
          </a:xfrm>
          <a:prstGeom prst="rect">
            <a:avLst/>
          </a:prstGeom>
          <a:noFill/>
        </p:spPr>
        <p:txBody>
          <a:bodyPr wrap="square" rtlCol="0">
            <a:spAutoFit/>
          </a:bodyPr>
          <a:lstStyle/>
          <a:p>
            <a:r>
              <a:rPr lang="en-US" b="1" dirty="0">
                <a:solidFill>
                  <a:srgbClr val="0070C0"/>
                </a:solidFill>
              </a:rPr>
              <a:t>w/o COVID Testing Project</a:t>
            </a:r>
          </a:p>
        </p:txBody>
      </p:sp>
      <p:pic>
        <p:nvPicPr>
          <p:cNvPr id="5" name="Picture 4">
            <a:extLst>
              <a:ext uri="{FF2B5EF4-FFF2-40B4-BE49-F238E27FC236}">
                <a16:creationId xmlns:a16="http://schemas.microsoft.com/office/drawing/2014/main" id="{CEA69738-F7F9-65D5-0356-0BF32636A119}"/>
              </a:ext>
            </a:extLst>
          </p:cNvPr>
          <p:cNvPicPr>
            <a:picLocks noChangeAspect="1"/>
          </p:cNvPicPr>
          <p:nvPr/>
        </p:nvPicPr>
        <p:blipFill>
          <a:blip r:embed="rId3"/>
          <a:stretch>
            <a:fillRect/>
          </a:stretch>
        </p:blipFill>
        <p:spPr>
          <a:xfrm>
            <a:off x="2487832" y="2286692"/>
            <a:ext cx="7216336" cy="1722764"/>
          </a:xfrm>
          <a:prstGeom prst="rect">
            <a:avLst/>
          </a:prstGeom>
        </p:spPr>
      </p:pic>
      <p:sp>
        <p:nvSpPr>
          <p:cNvPr id="6" name="TextBox 5">
            <a:extLst>
              <a:ext uri="{FF2B5EF4-FFF2-40B4-BE49-F238E27FC236}">
                <a16:creationId xmlns:a16="http://schemas.microsoft.com/office/drawing/2014/main" id="{28191C0F-A8A1-E972-3D2E-1A5E9B48A67C}"/>
              </a:ext>
            </a:extLst>
          </p:cNvPr>
          <p:cNvSpPr txBox="1"/>
          <p:nvPr/>
        </p:nvSpPr>
        <p:spPr>
          <a:xfrm>
            <a:off x="911799" y="4072512"/>
            <a:ext cx="2706890" cy="307777"/>
          </a:xfrm>
          <a:prstGeom prst="rect">
            <a:avLst/>
          </a:prstGeom>
          <a:noFill/>
        </p:spPr>
        <p:txBody>
          <a:bodyPr wrap="square" rtlCol="0">
            <a:spAutoFit/>
          </a:bodyPr>
          <a:lstStyle/>
          <a:p>
            <a:r>
              <a:rPr lang="en-US" b="1" dirty="0">
                <a:solidFill>
                  <a:srgbClr val="00B050"/>
                </a:solidFill>
              </a:rPr>
              <a:t>w/ COVID Testing Project</a:t>
            </a:r>
          </a:p>
        </p:txBody>
      </p:sp>
      <p:pic>
        <p:nvPicPr>
          <p:cNvPr id="7" name="Picture 6">
            <a:extLst>
              <a:ext uri="{FF2B5EF4-FFF2-40B4-BE49-F238E27FC236}">
                <a16:creationId xmlns:a16="http://schemas.microsoft.com/office/drawing/2014/main" id="{9506BE94-4914-9A8A-8833-1FD551C1C2E0}"/>
              </a:ext>
            </a:extLst>
          </p:cNvPr>
          <p:cNvPicPr>
            <a:picLocks noChangeAspect="1"/>
          </p:cNvPicPr>
          <p:nvPr/>
        </p:nvPicPr>
        <p:blipFill>
          <a:blip r:embed="rId4"/>
          <a:stretch>
            <a:fillRect/>
          </a:stretch>
        </p:blipFill>
        <p:spPr>
          <a:xfrm>
            <a:off x="2487832" y="4443345"/>
            <a:ext cx="7216336" cy="1722764"/>
          </a:xfrm>
          <a:prstGeom prst="rect">
            <a:avLst/>
          </a:prstGeom>
        </p:spPr>
      </p:pic>
    </p:spTree>
    <p:extLst>
      <p:ext uri="{BB962C8B-B14F-4D97-AF65-F5344CB8AC3E}">
        <p14:creationId xmlns:p14="http://schemas.microsoft.com/office/powerpoint/2010/main" val="6547431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7C97-8C39-9B3D-9232-61DC58A6FA1C}"/>
              </a:ext>
            </a:extLst>
          </p:cNvPr>
          <p:cNvSpPr>
            <a:spLocks noGrp="1"/>
          </p:cNvSpPr>
          <p:nvPr>
            <p:ph type="ctrTitle"/>
          </p:nvPr>
        </p:nvSpPr>
        <p:spPr>
          <a:xfrm>
            <a:off x="3741683" y="210207"/>
            <a:ext cx="4708634" cy="1775791"/>
          </a:xfrm>
        </p:spPr>
        <p:txBody>
          <a:bodyPr>
            <a:noAutofit/>
          </a:bodyPr>
          <a:lstStyle/>
          <a:p>
            <a:r>
              <a:rPr lang="en-US" sz="3600" b="1" dirty="0">
                <a:latin typeface="+mn-lt"/>
              </a:rPr>
              <a:t>Indirect Cost Yield</a:t>
            </a:r>
            <a:br>
              <a:rPr lang="en-US" sz="5400" dirty="0">
                <a:latin typeface="+mn-lt"/>
              </a:rPr>
            </a:br>
            <a:r>
              <a:rPr lang="en-US" sz="2800" dirty="0">
                <a:latin typeface="+mn-lt"/>
              </a:rPr>
              <a:t>(Indirect/Direct)</a:t>
            </a:r>
            <a:br>
              <a:rPr lang="en-US" sz="2800" dirty="0">
                <a:latin typeface="+mn-lt"/>
              </a:rPr>
            </a:br>
            <a:r>
              <a:rPr lang="en-US" sz="2800" dirty="0">
                <a:solidFill>
                  <a:srgbClr val="0070C0"/>
                </a:solidFill>
                <a:latin typeface="+mn-lt"/>
              </a:rPr>
              <a:t> </a:t>
            </a:r>
            <a:r>
              <a:rPr lang="en-US" sz="2800" b="1" dirty="0">
                <a:solidFill>
                  <a:srgbClr val="0070C0"/>
                </a:solidFill>
                <a:latin typeface="+mn-lt"/>
              </a:rPr>
              <a:t>w/o COVID Testing Project</a:t>
            </a:r>
            <a:endParaRPr lang="en-US" sz="2800" dirty="0">
              <a:latin typeface="+mn-lt"/>
            </a:endParaRPr>
          </a:p>
        </p:txBody>
      </p:sp>
      <p:pic>
        <p:nvPicPr>
          <p:cNvPr id="4" name="Picture 3">
            <a:extLst>
              <a:ext uri="{FF2B5EF4-FFF2-40B4-BE49-F238E27FC236}">
                <a16:creationId xmlns:a16="http://schemas.microsoft.com/office/drawing/2014/main" id="{AC6E06FC-114E-2558-117F-72B88472A560}"/>
              </a:ext>
            </a:extLst>
          </p:cNvPr>
          <p:cNvPicPr>
            <a:picLocks noChangeAspect="1"/>
          </p:cNvPicPr>
          <p:nvPr/>
        </p:nvPicPr>
        <p:blipFill>
          <a:blip r:embed="rId3"/>
          <a:stretch>
            <a:fillRect/>
          </a:stretch>
        </p:blipFill>
        <p:spPr>
          <a:xfrm>
            <a:off x="1892443" y="1985998"/>
            <a:ext cx="8407113" cy="4139543"/>
          </a:xfrm>
          <a:prstGeom prst="rect">
            <a:avLst/>
          </a:prstGeom>
        </p:spPr>
      </p:pic>
    </p:spTree>
    <p:extLst>
      <p:ext uri="{BB962C8B-B14F-4D97-AF65-F5344CB8AC3E}">
        <p14:creationId xmlns:p14="http://schemas.microsoft.com/office/powerpoint/2010/main" val="2414152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82737-57D8-1ABE-20F1-B4D9C1EAF3AF}"/>
              </a:ext>
            </a:extLst>
          </p:cNvPr>
          <p:cNvSpPr>
            <a:spLocks noGrp="1"/>
          </p:cNvSpPr>
          <p:nvPr>
            <p:ph type="title"/>
          </p:nvPr>
        </p:nvSpPr>
        <p:spPr>
          <a:xfrm>
            <a:off x="838200" y="1130092"/>
            <a:ext cx="10515600" cy="1325563"/>
          </a:xfrm>
        </p:spPr>
        <p:txBody>
          <a:bodyPr/>
          <a:lstStyle/>
          <a:p>
            <a:pPr algn="ctr"/>
            <a:r>
              <a:rPr lang="en-US" b="1" dirty="0"/>
              <a:t>Accomplishments (July 2022 – current)</a:t>
            </a:r>
          </a:p>
        </p:txBody>
      </p:sp>
      <p:sp>
        <p:nvSpPr>
          <p:cNvPr id="5" name="Content Placeholder 4">
            <a:extLst>
              <a:ext uri="{FF2B5EF4-FFF2-40B4-BE49-F238E27FC236}">
                <a16:creationId xmlns:a16="http://schemas.microsoft.com/office/drawing/2014/main" id="{1E1AA2FC-78F1-7540-96DB-B2C80515551B}"/>
              </a:ext>
            </a:extLst>
          </p:cNvPr>
          <p:cNvSpPr>
            <a:spLocks noGrp="1"/>
          </p:cNvSpPr>
          <p:nvPr>
            <p:ph idx="1"/>
          </p:nvPr>
        </p:nvSpPr>
        <p:spPr>
          <a:xfrm>
            <a:off x="838200" y="2467097"/>
            <a:ext cx="10515600" cy="3660200"/>
          </a:xfrm>
        </p:spPr>
        <p:txBody>
          <a:bodyPr>
            <a:normAutofit/>
          </a:bodyPr>
          <a:lstStyle/>
          <a:p>
            <a:pPr marL="0" indent="0">
              <a:spcBef>
                <a:spcPts val="0"/>
              </a:spcBef>
              <a:spcAft>
                <a:spcPts val="600"/>
              </a:spcAft>
              <a:buNone/>
            </a:pPr>
            <a:r>
              <a:rPr lang="en-US" sz="2900" dirty="0"/>
              <a:t>Initiatives, Programs, or Partnerships:</a:t>
            </a:r>
          </a:p>
          <a:p>
            <a:pPr marL="0" indent="0">
              <a:spcBef>
                <a:spcPts val="0"/>
              </a:spcBef>
              <a:spcAft>
                <a:spcPts val="600"/>
              </a:spcAft>
              <a:buNone/>
            </a:pPr>
            <a:endParaRPr lang="en-US" sz="2900" dirty="0"/>
          </a:p>
          <a:p>
            <a:pPr marL="342900" indent="-342900">
              <a:lnSpc>
                <a:spcPct val="150000"/>
              </a:lnSpc>
              <a:spcBef>
                <a:spcPts val="300"/>
              </a:spcBef>
              <a:buFont typeface="Arial" panose="020B0604020202020204" pitchFamily="34" charset="0"/>
              <a:buChar char="•"/>
            </a:pPr>
            <a:r>
              <a:rPr lang="en-US" sz="1700" dirty="0"/>
              <a:t>“Service with Excellence: One Interaction at a Time” (A&amp;F customer service program) finalized, piloted in SSAS</a:t>
            </a:r>
          </a:p>
          <a:p>
            <a:pPr marL="342900" indent="-342900">
              <a:lnSpc>
                <a:spcPct val="150000"/>
              </a:lnSpc>
              <a:spcBef>
                <a:spcPts val="300"/>
              </a:spcBef>
              <a:buFont typeface="Arial" panose="020B0604020202020204" pitchFamily="34" charset="0"/>
              <a:buChar char="•"/>
            </a:pPr>
            <a:r>
              <a:rPr lang="en-US" sz="1700" dirty="0"/>
              <a:t>Donaldson Brown: New partnerships with Cecil College and MEDCO</a:t>
            </a:r>
          </a:p>
          <a:p>
            <a:pPr marL="342900" indent="-342900">
              <a:lnSpc>
                <a:spcPct val="150000"/>
              </a:lnSpc>
              <a:spcBef>
                <a:spcPts val="300"/>
              </a:spcBef>
              <a:buFont typeface="Arial" panose="020B0604020202020204" pitchFamily="34" charset="0"/>
              <a:buChar char="•"/>
            </a:pPr>
            <a:r>
              <a:rPr lang="en-US" sz="1700" dirty="0"/>
              <a:t>Submitted F&amp;A cost proposal 2 points above the FY16 calculations </a:t>
            </a:r>
          </a:p>
          <a:p>
            <a:pPr marL="342900" indent="-342900">
              <a:lnSpc>
                <a:spcPct val="150000"/>
              </a:lnSpc>
              <a:spcBef>
                <a:spcPts val="300"/>
              </a:spcBef>
              <a:buFont typeface="Arial" panose="020B0604020202020204" pitchFamily="34" charset="0"/>
              <a:buChar char="•"/>
            </a:pPr>
            <a:r>
              <a:rPr lang="en-US" sz="1800" dirty="0"/>
              <a:t>Developed a Financial Package to fund the completion of HSF III 5</a:t>
            </a:r>
            <a:r>
              <a:rPr lang="en-US" sz="1800" baseline="30000" dirty="0"/>
              <a:t>th</a:t>
            </a:r>
            <a:r>
              <a:rPr lang="en-US" sz="1800" dirty="0"/>
              <a:t> and 6</a:t>
            </a:r>
            <a:r>
              <a:rPr lang="en-US" sz="1800" baseline="30000" dirty="0"/>
              <a:t>th</a:t>
            </a:r>
            <a:r>
              <a:rPr lang="en-US" sz="1800" dirty="0"/>
              <a:t> Floors</a:t>
            </a:r>
          </a:p>
          <a:p>
            <a:pPr marL="342900" indent="-342900">
              <a:lnSpc>
                <a:spcPct val="150000"/>
              </a:lnSpc>
              <a:spcBef>
                <a:spcPts val="300"/>
              </a:spcBef>
            </a:pPr>
            <a:r>
              <a:rPr lang="en-US" sz="1800" dirty="0"/>
              <a:t>2</a:t>
            </a:r>
            <a:r>
              <a:rPr lang="en-US" sz="1800" baseline="30000" dirty="0"/>
              <a:t>nd</a:t>
            </a:r>
            <a:r>
              <a:rPr lang="en-US" sz="1800" dirty="0"/>
              <a:t> purchase of all-electric service vehicle (Parking and Transportation Services)</a:t>
            </a:r>
          </a:p>
        </p:txBody>
      </p:sp>
    </p:spTree>
    <p:extLst>
      <p:ext uri="{BB962C8B-B14F-4D97-AF65-F5344CB8AC3E}">
        <p14:creationId xmlns:p14="http://schemas.microsoft.com/office/powerpoint/2010/main" val="40075734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4EB9-8625-3B5D-F410-715DA9B2D12D}"/>
              </a:ext>
            </a:extLst>
          </p:cNvPr>
          <p:cNvSpPr>
            <a:spLocks noGrp="1"/>
          </p:cNvSpPr>
          <p:nvPr>
            <p:ph type="ctrTitle"/>
          </p:nvPr>
        </p:nvSpPr>
        <p:spPr>
          <a:xfrm>
            <a:off x="1524000" y="1813419"/>
            <a:ext cx="9144000" cy="1802140"/>
          </a:xfrm>
        </p:spPr>
        <p:txBody>
          <a:bodyPr>
            <a:normAutofit/>
          </a:bodyPr>
          <a:lstStyle/>
          <a:p>
            <a:r>
              <a:rPr lang="en-US" sz="8000" dirty="0">
                <a:latin typeface="+mn-lt"/>
              </a:rPr>
              <a:t>Questions?</a:t>
            </a:r>
          </a:p>
        </p:txBody>
      </p:sp>
    </p:spTree>
    <p:extLst>
      <p:ext uri="{BB962C8B-B14F-4D97-AF65-F5344CB8AC3E}">
        <p14:creationId xmlns:p14="http://schemas.microsoft.com/office/powerpoint/2010/main" val="419430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C689-B2C6-F688-E459-72BEFF267BB9}"/>
              </a:ext>
            </a:extLst>
          </p:cNvPr>
          <p:cNvSpPr>
            <a:spLocks noGrp="1"/>
          </p:cNvSpPr>
          <p:nvPr>
            <p:ph type="title"/>
          </p:nvPr>
        </p:nvSpPr>
        <p:spPr>
          <a:xfrm>
            <a:off x="764627" y="1086540"/>
            <a:ext cx="10515600" cy="1325563"/>
          </a:xfrm>
        </p:spPr>
        <p:txBody>
          <a:bodyPr/>
          <a:lstStyle/>
          <a:p>
            <a:pPr algn="ctr"/>
            <a:r>
              <a:rPr lang="en-US" b="1" dirty="0"/>
              <a:t>Accomplishments (July 2022 – current)</a:t>
            </a:r>
          </a:p>
        </p:txBody>
      </p:sp>
      <p:sp>
        <p:nvSpPr>
          <p:cNvPr id="4" name="Content Placeholder 3">
            <a:extLst>
              <a:ext uri="{FF2B5EF4-FFF2-40B4-BE49-F238E27FC236}">
                <a16:creationId xmlns:a16="http://schemas.microsoft.com/office/drawing/2014/main" id="{C2C25660-FAC5-07B6-BDE1-BF97D2B6F837}"/>
              </a:ext>
            </a:extLst>
          </p:cNvPr>
          <p:cNvSpPr txBox="1">
            <a:spLocks noGrp="1"/>
          </p:cNvSpPr>
          <p:nvPr>
            <p:ph idx="1"/>
          </p:nvPr>
        </p:nvSpPr>
        <p:spPr>
          <a:xfrm>
            <a:off x="911773" y="2057067"/>
            <a:ext cx="10515600" cy="4276042"/>
          </a:xfrm>
          <a:prstGeom prst="rect">
            <a:avLst/>
          </a:prstGeom>
          <a:noFill/>
          <a:ln>
            <a:noFill/>
          </a:ln>
        </p:spPr>
        <p:txBody>
          <a:bodyPr wrap="square" rtlCol="0">
            <a:spAutoFit/>
          </a:bodyPr>
          <a:lstStyle/>
          <a:p>
            <a:pPr marL="0" indent="0">
              <a:buNone/>
            </a:pPr>
            <a:r>
              <a:rPr lang="en-US" sz="2400" dirty="0"/>
              <a:t>Operational or Process Achievements:</a:t>
            </a:r>
          </a:p>
          <a:p>
            <a:pPr marL="0" indent="0">
              <a:buNone/>
            </a:pPr>
            <a:endParaRPr lang="en-US" sz="2400" dirty="0"/>
          </a:p>
          <a:p>
            <a:pPr marL="342900" indent="-342900">
              <a:buFont typeface="Arial" panose="020B0604020202020204" pitchFamily="34" charset="0"/>
              <a:buChar char="•"/>
            </a:pPr>
            <a:r>
              <a:rPr lang="en-US" sz="2000" dirty="0"/>
              <a:t>Reduced Quantum Payroll Processing time from 4-6 hours to 15 minutes</a:t>
            </a:r>
          </a:p>
          <a:p>
            <a:pPr marL="342900" indent="-342900">
              <a:buFont typeface="Arial" panose="020B0604020202020204" pitchFamily="34" charset="0"/>
              <a:buChar char="•"/>
            </a:pPr>
            <a:r>
              <a:rPr lang="en-US" sz="2000" dirty="0"/>
              <a:t>Payroll reduced the delinquent timesheets from campus-wide to just 2 schools</a:t>
            </a:r>
          </a:p>
          <a:p>
            <a:pPr marL="342900" indent="-342900">
              <a:buFont typeface="Arial" panose="020B0604020202020204" pitchFamily="34" charset="0"/>
              <a:buChar char="•"/>
            </a:pPr>
            <a:r>
              <a:rPr lang="en-US" sz="2000" dirty="0"/>
              <a:t>Reduced number of returned payroll related forms from CPB by 43% </a:t>
            </a:r>
          </a:p>
          <a:p>
            <a:pPr marL="342900" indent="-342900"/>
            <a:r>
              <a:rPr lang="en-US" sz="2000" dirty="0"/>
              <a:t>Reduced invoice to pay delay rate from 2021 average of 15.76% to 7.76% in 2022</a:t>
            </a:r>
          </a:p>
          <a:p>
            <a:pPr marL="800100" lvl="1" indent="-342900"/>
            <a:r>
              <a:rPr lang="en-US" sz="1600" dirty="0"/>
              <a:t>Implemented additional changes to the processing of PO invoices further reducing the delay rate</a:t>
            </a:r>
          </a:p>
          <a:p>
            <a:pPr marL="800100" lvl="1" indent="-342900"/>
            <a:r>
              <a:rPr lang="en-US" sz="1600" dirty="0"/>
              <a:t>Average over last 4 months is 3.99% with low last month (Aug) of 2.25%</a:t>
            </a:r>
          </a:p>
          <a:p>
            <a:pPr marL="342900" indent="-342900"/>
            <a:r>
              <a:rPr lang="en-US" sz="2000" dirty="0"/>
              <a:t>Student Services developed Crystal Reports, secured the student SSN transmission, and  improved student billing and payment processing</a:t>
            </a:r>
          </a:p>
          <a:p>
            <a:pPr marL="0" indent="0">
              <a:buNone/>
            </a:pPr>
            <a:endParaRPr lang="en-US" dirty="0"/>
          </a:p>
        </p:txBody>
      </p:sp>
    </p:spTree>
    <p:extLst>
      <p:ext uri="{BB962C8B-B14F-4D97-AF65-F5344CB8AC3E}">
        <p14:creationId xmlns:p14="http://schemas.microsoft.com/office/powerpoint/2010/main" val="3875155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4502</TotalTime>
  <Words>6596</Words>
  <Application>Microsoft Office PowerPoint</Application>
  <PresentationFormat>Widescreen</PresentationFormat>
  <Paragraphs>909</Paragraphs>
  <Slides>80</Slides>
  <Notes>31</Notes>
  <HiddenSlides>0</HiddenSlides>
  <MMClips>0</MMClips>
  <ScaleCrop>false</ScaleCrop>
  <HeadingPairs>
    <vt:vector size="4" baseType="variant">
      <vt:variant>
        <vt:lpstr>Theme</vt:lpstr>
      </vt:variant>
      <vt:variant>
        <vt:i4>9</vt:i4>
      </vt:variant>
      <vt:variant>
        <vt:lpstr>Slide Titles</vt:lpstr>
      </vt:variant>
      <vt:variant>
        <vt:i4>80</vt:i4>
      </vt:variant>
    </vt:vector>
  </HeadingPairs>
  <TitlesOfParts>
    <vt:vector size="89" baseType="lpstr">
      <vt:lpstr>Office Theme</vt:lpstr>
      <vt:lpstr>Custom Design</vt:lpstr>
      <vt:lpstr>1_Custom Design</vt:lpstr>
      <vt:lpstr>2_Custom Design</vt:lpstr>
      <vt:lpstr>3_Custom Design</vt:lpstr>
      <vt:lpstr>4_Custom Design</vt:lpstr>
      <vt:lpstr>5_Custom Design</vt:lpstr>
      <vt:lpstr>6_Custom Design</vt:lpstr>
      <vt:lpstr>7_Custom Design</vt:lpstr>
      <vt:lpstr>Finance &amp; Auxiliary Services Town Hall</vt:lpstr>
      <vt:lpstr>Agenda</vt:lpstr>
      <vt:lpstr>PowerPoint Presentation</vt:lpstr>
      <vt:lpstr>Finance &amp;  Auxiliary Services  Organization</vt:lpstr>
      <vt:lpstr>Finance &amp; Auxiliary Services - Organization</vt:lpstr>
      <vt:lpstr>Accomplishments (July 2022 – current)</vt:lpstr>
      <vt:lpstr>Accomplishments (July 2022 – current)</vt:lpstr>
      <vt:lpstr>Accomplishments (July 2022 – current)</vt:lpstr>
      <vt:lpstr>Accomplishments (July 2022 – current)</vt:lpstr>
      <vt:lpstr>Accomplishments (July 2022 – current)</vt:lpstr>
      <vt:lpstr>Accomplishments (July 2022 – current)</vt:lpstr>
      <vt:lpstr>Strategic Plan Update</vt:lpstr>
      <vt:lpstr>Staff Experience  Survey</vt:lpstr>
      <vt:lpstr>Staff Experience Survey  Participation Summary</vt:lpstr>
      <vt:lpstr>Staff Experience Survey  Participation EDI Response  Summary</vt:lpstr>
      <vt:lpstr>EDI Takeaways from Survey</vt:lpstr>
      <vt:lpstr>Finance &amp; Auxiliary Services (all but SPAC) Staff Experience Survey Satisfaction Scores</vt:lpstr>
      <vt:lpstr>Finance &amp; Auxiliary Services (all but SPAC) Staff Experience Survey Drivers of Satisfaction Scores</vt:lpstr>
      <vt:lpstr>Staff Experience  Survey Strength Action Plan</vt:lpstr>
      <vt:lpstr>Staff Experience  Survey Opportunity Action Plan</vt:lpstr>
      <vt:lpstr>Customer Service Initiative</vt:lpstr>
      <vt:lpstr>Customer Service Initiative</vt:lpstr>
      <vt:lpstr>Benchmarking Study</vt:lpstr>
      <vt:lpstr>Facility Updates</vt:lpstr>
      <vt:lpstr>PowerPoint Presentation</vt:lpstr>
      <vt:lpstr>Electrical System  Infrastructure Upgrade</vt:lpstr>
      <vt:lpstr>University of Maryland 3 - Institute for Health Computing (UM-3-IHC)</vt:lpstr>
      <vt:lpstr>4 MLK Bldg.</vt:lpstr>
      <vt:lpstr>Other</vt:lpstr>
      <vt:lpstr>Parking &amp; Auxiliary Services Update</vt:lpstr>
      <vt:lpstr>Parking and Revenue Control Equipment (PARCS)</vt:lpstr>
      <vt:lpstr>USM/MTA Employee Benefit Program</vt:lpstr>
      <vt:lpstr>Upcoming Garage Renovations/Restorations</vt:lpstr>
      <vt:lpstr>Transportation Working Group Committee</vt:lpstr>
      <vt:lpstr>Donaldson Brown Riverfront –  Renovations</vt:lpstr>
      <vt:lpstr>Donaldson Brown Riverfront –  Educational Partnership</vt:lpstr>
      <vt:lpstr>Donaldson Brown Riverfront – Thank you</vt:lpstr>
      <vt:lpstr>Business Applications Update</vt:lpstr>
      <vt:lpstr>What’s New?</vt:lpstr>
      <vt:lpstr>SAP Concur Travel &amp;  Expense System</vt:lpstr>
      <vt:lpstr>Quantum Human Capital Management(HCM)  System Update</vt:lpstr>
      <vt:lpstr>Agenda</vt:lpstr>
      <vt:lpstr>Project Team</vt:lpstr>
      <vt:lpstr>Benefits of a (Cloud) SaaS Environment</vt:lpstr>
      <vt:lpstr>PowerPoint Presentation</vt:lpstr>
      <vt:lpstr>Quantum HCM Project Scope</vt:lpstr>
      <vt:lpstr>Implementation Project Timeline</vt:lpstr>
      <vt:lpstr>PowerPoint Presentation</vt:lpstr>
      <vt:lpstr>SPAC Transformation</vt:lpstr>
      <vt:lpstr>PowerPoint Presentation</vt:lpstr>
      <vt:lpstr>PowerPoint Presentation</vt:lpstr>
      <vt:lpstr>PowerPoint Presentation</vt:lpstr>
      <vt:lpstr>PowerPoint Presentation</vt:lpstr>
      <vt:lpstr>PowerPoint Presentation</vt:lpstr>
      <vt:lpstr>PowerPoint Presentation</vt:lpstr>
      <vt:lpstr>Communication is Key</vt:lpstr>
      <vt:lpstr>Challenges                        </vt:lpstr>
      <vt:lpstr>PowerPoint Presentation</vt:lpstr>
      <vt:lpstr>What’s New in Change Management &amp; Advisory Services</vt:lpstr>
      <vt:lpstr>Change Management and Advisory Services CMAS</vt:lpstr>
      <vt:lpstr>Organizational Change Management (OCM)</vt:lpstr>
      <vt:lpstr>Role-Based Training Options</vt:lpstr>
      <vt:lpstr>FY’23 Year End Financial Report</vt:lpstr>
      <vt:lpstr>Agenda</vt:lpstr>
      <vt:lpstr>FY’23 All Funds Actuals  Unrestricted ($M)  </vt:lpstr>
      <vt:lpstr>FY’23 All Funds Actuals   Restricted/Total ($M)  </vt:lpstr>
      <vt:lpstr>FY’23 Net Unrestricted Activity </vt:lpstr>
      <vt:lpstr>FY’23 Fund Balance Goal ($M)</vt:lpstr>
      <vt:lpstr> FY’23 Net Tuition &amp; Fees ($M)</vt:lpstr>
      <vt:lpstr>Enrollment by  School and Program</vt:lpstr>
      <vt:lpstr>Proposals (Count) by Sponsor Types  FY 2019 - 2023</vt:lpstr>
      <vt:lpstr>Proposals (Count) Other Schools FY 2019 - 2023</vt:lpstr>
      <vt:lpstr>Proposals (in $) by Sponsor Types  FY 2019 - 2023</vt:lpstr>
      <vt:lpstr>Proposal Volumes (in $) Other Schools</vt:lpstr>
      <vt:lpstr>Grants &amp; Contracts Awards (in $) by Sponsor Types  FY 2019 - 2023</vt:lpstr>
      <vt:lpstr>Grants &amp; Contracts Awards (in $) Other Schools  FY 2019 - 2023</vt:lpstr>
      <vt:lpstr>Total UMB Awards (Including VA, Foundation &amp; Other sources)  FY 2019 - 2023</vt:lpstr>
      <vt:lpstr>Grants &amp; Contracts   Spending and Indirect Cost Recovery ($M)</vt:lpstr>
      <vt:lpstr>Indirect Cost Yield (Indirect/Direct)  w/o COVID Testing Project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 Julie</dc:creator>
  <cp:lastModifiedBy>Bitner, Scott</cp:lastModifiedBy>
  <cp:revision>10</cp:revision>
  <dcterms:created xsi:type="dcterms:W3CDTF">2023-06-01T17:06:16Z</dcterms:created>
  <dcterms:modified xsi:type="dcterms:W3CDTF">2023-10-04T13:51:04Z</dcterms:modified>
</cp:coreProperties>
</file>