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64" r:id="rId3"/>
  </p:sldMasterIdLst>
  <p:notesMasterIdLst>
    <p:notesMasterId r:id="rId33"/>
  </p:notesMasterIdLst>
  <p:handoutMasterIdLst>
    <p:handoutMasterId r:id="rId34"/>
  </p:handoutMasterIdLst>
  <p:sldIdLst>
    <p:sldId id="257" r:id="rId4"/>
    <p:sldId id="259" r:id="rId5"/>
    <p:sldId id="301" r:id="rId6"/>
    <p:sldId id="267" r:id="rId7"/>
    <p:sldId id="329" r:id="rId8"/>
    <p:sldId id="265" r:id="rId9"/>
    <p:sldId id="331" r:id="rId10"/>
    <p:sldId id="335" r:id="rId11"/>
    <p:sldId id="289" r:id="rId12"/>
    <p:sldId id="336" r:id="rId13"/>
    <p:sldId id="321" r:id="rId14"/>
    <p:sldId id="322" r:id="rId15"/>
    <p:sldId id="340" r:id="rId16"/>
    <p:sldId id="339" r:id="rId17"/>
    <p:sldId id="341" r:id="rId18"/>
    <p:sldId id="342" r:id="rId19"/>
    <p:sldId id="343" r:id="rId20"/>
    <p:sldId id="348" r:id="rId21"/>
    <p:sldId id="344" r:id="rId22"/>
    <p:sldId id="345" r:id="rId23"/>
    <p:sldId id="346" r:id="rId24"/>
    <p:sldId id="296" r:id="rId25"/>
    <p:sldId id="347" r:id="rId26"/>
    <p:sldId id="297" r:id="rId27"/>
    <p:sldId id="334" r:id="rId28"/>
    <p:sldId id="262" r:id="rId29"/>
    <p:sldId id="327" r:id="rId30"/>
    <p:sldId id="349" r:id="rId31"/>
    <p:sldId id="276" r:id="rId3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A1AC8-E68A-4649-AE61-4A6A849D3A42}"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FF8C845-D1C6-44B1-97DD-16D0565DF25C}">
      <dgm:prSet/>
      <dgm:spPr/>
      <dgm:t>
        <a:bodyPr/>
        <a:lstStyle/>
        <a:p>
          <a:r>
            <a:rPr lang="en-US"/>
            <a:t>HIGHLIGHT</a:t>
          </a:r>
        </a:p>
      </dgm:t>
    </dgm:pt>
    <dgm:pt modelId="{68499337-AA96-4412-A397-9AFAADC5FB79}" type="parTrans" cxnId="{C45A24A7-8CD2-4E53-BB01-7A377F2826AA}">
      <dgm:prSet/>
      <dgm:spPr/>
      <dgm:t>
        <a:bodyPr/>
        <a:lstStyle/>
        <a:p>
          <a:endParaRPr lang="en-US"/>
        </a:p>
      </dgm:t>
    </dgm:pt>
    <dgm:pt modelId="{5FD1C818-046A-4AC4-9C99-A0844C5C82BD}" type="sibTrans" cxnId="{C45A24A7-8CD2-4E53-BB01-7A377F2826AA}">
      <dgm:prSet/>
      <dgm:spPr/>
      <dgm:t>
        <a:bodyPr/>
        <a:lstStyle/>
        <a:p>
          <a:endParaRPr lang="en-US"/>
        </a:p>
      </dgm:t>
    </dgm:pt>
    <dgm:pt modelId="{7C104E36-2CD6-4B18-81DA-389DED9EC364}">
      <dgm:prSet/>
      <dgm:spPr/>
      <dgm:t>
        <a:bodyPr/>
        <a:lstStyle/>
        <a:p>
          <a:r>
            <a:rPr lang="en-US"/>
            <a:t>IESPA and Assessment Practices Justification </a:t>
          </a:r>
        </a:p>
      </dgm:t>
    </dgm:pt>
    <dgm:pt modelId="{D647A383-0305-4ADE-8827-499867F1A4C2}" type="parTrans" cxnId="{C8DD348C-79E3-4709-BED8-BE5FD8370FC4}">
      <dgm:prSet/>
      <dgm:spPr/>
      <dgm:t>
        <a:bodyPr/>
        <a:lstStyle/>
        <a:p>
          <a:endParaRPr lang="en-US"/>
        </a:p>
      </dgm:t>
    </dgm:pt>
    <dgm:pt modelId="{25209D14-2DF3-4F6C-A2E6-88013D5D666D}" type="sibTrans" cxnId="{C8DD348C-79E3-4709-BED8-BE5FD8370FC4}">
      <dgm:prSet/>
      <dgm:spPr/>
      <dgm:t>
        <a:bodyPr/>
        <a:lstStyle/>
        <a:p>
          <a:endParaRPr lang="en-US"/>
        </a:p>
      </dgm:t>
    </dgm:pt>
    <dgm:pt modelId="{497A6E12-67E8-4C73-8204-E639F1A947BD}">
      <dgm:prSet/>
      <dgm:spPr/>
      <dgm:t>
        <a:bodyPr/>
        <a:lstStyle/>
        <a:p>
          <a:endParaRPr lang="en-US"/>
        </a:p>
        <a:p>
          <a:r>
            <a:rPr lang="en-US"/>
            <a:t>INTRODUCE</a:t>
          </a:r>
        </a:p>
        <a:p>
          <a:r>
            <a:rPr lang="en-US"/>
            <a:t> </a:t>
          </a:r>
        </a:p>
      </dgm:t>
    </dgm:pt>
    <dgm:pt modelId="{91C95D89-2EA9-4C1D-B972-842AB1B79E02}" type="parTrans" cxnId="{85102F80-430A-4052-8EA0-1D53B59229D9}">
      <dgm:prSet/>
      <dgm:spPr/>
      <dgm:t>
        <a:bodyPr/>
        <a:lstStyle/>
        <a:p>
          <a:endParaRPr lang="en-US"/>
        </a:p>
      </dgm:t>
    </dgm:pt>
    <dgm:pt modelId="{BAE45823-42F6-4CDE-9F08-0267216B1F71}" type="sibTrans" cxnId="{85102F80-430A-4052-8EA0-1D53B59229D9}">
      <dgm:prSet/>
      <dgm:spPr/>
      <dgm:t>
        <a:bodyPr/>
        <a:lstStyle/>
        <a:p>
          <a:endParaRPr lang="en-US"/>
        </a:p>
      </dgm:t>
    </dgm:pt>
    <dgm:pt modelId="{7F952A15-FB4B-4C91-80AF-66D9EB7CCC65}">
      <dgm:prSet/>
      <dgm:spPr/>
      <dgm:t>
        <a:bodyPr/>
        <a:lstStyle/>
        <a:p>
          <a:r>
            <a:rPr lang="en-US"/>
            <a:t> </a:t>
          </a:r>
        </a:p>
        <a:p>
          <a:r>
            <a:rPr lang="en-US"/>
            <a:t>Student Affairs Role/ Ad-PAIR Pilot / Schedule</a:t>
          </a:r>
        </a:p>
        <a:p>
          <a:endParaRPr lang="en-US"/>
        </a:p>
      </dgm:t>
    </dgm:pt>
    <dgm:pt modelId="{9B31E5E4-DA26-4954-AAEF-1C109343D9CC}" type="parTrans" cxnId="{100F2535-7034-4081-BA68-8C59627BBAA7}">
      <dgm:prSet/>
      <dgm:spPr/>
      <dgm:t>
        <a:bodyPr/>
        <a:lstStyle/>
        <a:p>
          <a:endParaRPr lang="en-US"/>
        </a:p>
      </dgm:t>
    </dgm:pt>
    <dgm:pt modelId="{12191443-EF4F-479D-9D40-D733BCB44087}" type="sibTrans" cxnId="{100F2535-7034-4081-BA68-8C59627BBAA7}">
      <dgm:prSet/>
      <dgm:spPr/>
      <dgm:t>
        <a:bodyPr/>
        <a:lstStyle/>
        <a:p>
          <a:endParaRPr lang="en-US"/>
        </a:p>
      </dgm:t>
    </dgm:pt>
    <dgm:pt modelId="{D8B261B3-85E7-4730-ADB6-9EA025570C70}">
      <dgm:prSet/>
      <dgm:spPr/>
      <dgm:t>
        <a:bodyPr/>
        <a:lstStyle/>
        <a:p>
          <a:r>
            <a:rPr lang="en-US"/>
            <a:t>Ad-PAIR History and Purpose</a:t>
          </a:r>
        </a:p>
      </dgm:t>
    </dgm:pt>
    <dgm:pt modelId="{C2991D02-C667-48BC-A7FD-2328AF760492}" type="parTrans" cxnId="{D0A8F74E-E02B-4480-AE0A-52E685DA2A8E}">
      <dgm:prSet/>
      <dgm:spPr/>
      <dgm:t>
        <a:bodyPr/>
        <a:lstStyle/>
        <a:p>
          <a:endParaRPr lang="en-US"/>
        </a:p>
      </dgm:t>
    </dgm:pt>
    <dgm:pt modelId="{B9D2D1DE-0B0D-4AFF-BD1E-91D469358403}" type="sibTrans" cxnId="{D0A8F74E-E02B-4480-AE0A-52E685DA2A8E}">
      <dgm:prSet/>
      <dgm:spPr/>
      <dgm:t>
        <a:bodyPr/>
        <a:lstStyle/>
        <a:p>
          <a:endParaRPr lang="en-US"/>
        </a:p>
      </dgm:t>
    </dgm:pt>
    <dgm:pt modelId="{F0AE845C-97D5-468B-9E27-10191DE539EA}">
      <dgm:prSet/>
      <dgm:spPr/>
      <dgm:t>
        <a:bodyPr/>
        <a:lstStyle/>
        <a:p>
          <a:r>
            <a:rPr lang="en-US"/>
            <a:t>DISCUSS</a:t>
          </a:r>
        </a:p>
      </dgm:t>
    </dgm:pt>
    <dgm:pt modelId="{7C16465B-1E94-4C51-9ACE-6E8FBF954DA5}" type="parTrans" cxnId="{D0520C1B-237B-4D42-B8D8-B8D3EDDC0E24}">
      <dgm:prSet/>
      <dgm:spPr/>
      <dgm:t>
        <a:bodyPr/>
        <a:lstStyle/>
        <a:p>
          <a:endParaRPr lang="en-US"/>
        </a:p>
      </dgm:t>
    </dgm:pt>
    <dgm:pt modelId="{3A898FE8-F305-4D55-AD02-9CCEEFB48C52}" type="sibTrans" cxnId="{D0520C1B-237B-4D42-B8D8-B8D3EDDC0E24}">
      <dgm:prSet/>
      <dgm:spPr/>
      <dgm:t>
        <a:bodyPr/>
        <a:lstStyle/>
        <a:p>
          <a:endParaRPr lang="en-US"/>
        </a:p>
      </dgm:t>
    </dgm:pt>
    <dgm:pt modelId="{8301724B-B1EB-410B-924E-744C342D4C80}" type="pres">
      <dgm:prSet presAssocID="{2F7A1AC8-E68A-4649-AE61-4A6A849D3A42}" presName="Name0" presStyleCnt="0">
        <dgm:presLayoutVars>
          <dgm:dir/>
          <dgm:animLvl val="lvl"/>
          <dgm:resizeHandles val="exact"/>
        </dgm:presLayoutVars>
      </dgm:prSet>
      <dgm:spPr/>
    </dgm:pt>
    <dgm:pt modelId="{9DD28703-E67D-42F8-B33C-150A6B6CDB80}" type="pres">
      <dgm:prSet presAssocID="{F0AE845C-97D5-468B-9E27-10191DE539EA}" presName="boxAndChildren" presStyleCnt="0"/>
      <dgm:spPr/>
    </dgm:pt>
    <dgm:pt modelId="{CFEC1A0E-4B6D-41D0-8C60-345699CFCC43}" type="pres">
      <dgm:prSet presAssocID="{F0AE845C-97D5-468B-9E27-10191DE539EA}" presName="parentTextBox" presStyleLbl="alignNode1" presStyleIdx="0" presStyleCnt="3"/>
      <dgm:spPr/>
    </dgm:pt>
    <dgm:pt modelId="{7AB6B662-09E1-4CAE-BA3C-8B29CF06F42A}" type="pres">
      <dgm:prSet presAssocID="{F0AE845C-97D5-468B-9E27-10191DE539EA}" presName="descendantBox" presStyleLbl="bgAccFollowNode1" presStyleIdx="0" presStyleCnt="3" custLinFactNeighborX="39"/>
      <dgm:spPr/>
    </dgm:pt>
    <dgm:pt modelId="{8A6D8BE4-82B5-42E5-BC4D-ED1FE2EB0BE1}" type="pres">
      <dgm:prSet presAssocID="{BAE45823-42F6-4CDE-9F08-0267216B1F71}" presName="sp" presStyleCnt="0"/>
      <dgm:spPr/>
    </dgm:pt>
    <dgm:pt modelId="{6EFC0A9B-3552-48C0-89FE-AC0878EEE10C}" type="pres">
      <dgm:prSet presAssocID="{497A6E12-67E8-4C73-8204-E639F1A947BD}" presName="arrowAndChildren" presStyleCnt="0"/>
      <dgm:spPr/>
    </dgm:pt>
    <dgm:pt modelId="{3DF07D55-7DD7-4DCB-89E4-6328567C720E}" type="pres">
      <dgm:prSet presAssocID="{497A6E12-67E8-4C73-8204-E639F1A947BD}" presName="parentTextArrow" presStyleLbl="node1" presStyleIdx="0" presStyleCnt="0"/>
      <dgm:spPr/>
    </dgm:pt>
    <dgm:pt modelId="{90435085-16B8-4821-86F4-A178E6C7915F}" type="pres">
      <dgm:prSet presAssocID="{497A6E12-67E8-4C73-8204-E639F1A947BD}" presName="arrow" presStyleLbl="alignNode1" presStyleIdx="1" presStyleCnt="3"/>
      <dgm:spPr/>
    </dgm:pt>
    <dgm:pt modelId="{EF9FE214-D058-40CA-A997-107178870AE9}" type="pres">
      <dgm:prSet presAssocID="{497A6E12-67E8-4C73-8204-E639F1A947BD}" presName="descendantArrow" presStyleLbl="bgAccFollowNode1" presStyleIdx="1" presStyleCnt="3"/>
      <dgm:spPr/>
    </dgm:pt>
    <dgm:pt modelId="{FFCF0B27-FF28-4170-9A34-D7AFF2274D70}" type="pres">
      <dgm:prSet presAssocID="{5FD1C818-046A-4AC4-9C99-A0844C5C82BD}" presName="sp" presStyleCnt="0"/>
      <dgm:spPr/>
    </dgm:pt>
    <dgm:pt modelId="{A844D3FC-9BDF-4860-B6FE-43A3CC08FD95}" type="pres">
      <dgm:prSet presAssocID="{9FF8C845-D1C6-44B1-97DD-16D0565DF25C}" presName="arrowAndChildren" presStyleCnt="0"/>
      <dgm:spPr/>
    </dgm:pt>
    <dgm:pt modelId="{6D3E0A4E-ADE3-412A-9AC5-89240E65D5C7}" type="pres">
      <dgm:prSet presAssocID="{9FF8C845-D1C6-44B1-97DD-16D0565DF25C}" presName="parentTextArrow" presStyleLbl="node1" presStyleIdx="0" presStyleCnt="0"/>
      <dgm:spPr/>
    </dgm:pt>
    <dgm:pt modelId="{490A9A77-A374-4BDF-B2BF-1D9CA5792FE4}" type="pres">
      <dgm:prSet presAssocID="{9FF8C845-D1C6-44B1-97DD-16D0565DF25C}" presName="arrow" presStyleLbl="alignNode1" presStyleIdx="2" presStyleCnt="3"/>
      <dgm:spPr/>
    </dgm:pt>
    <dgm:pt modelId="{E080FD15-8F9F-46E9-A46C-F5D5877374CA}" type="pres">
      <dgm:prSet presAssocID="{9FF8C845-D1C6-44B1-97DD-16D0565DF25C}" presName="descendantArrow" presStyleLbl="bgAccFollowNode1" presStyleIdx="2" presStyleCnt="3"/>
      <dgm:spPr/>
    </dgm:pt>
  </dgm:ptLst>
  <dgm:cxnLst>
    <dgm:cxn modelId="{BA6C0F06-2927-4FC7-A39E-B3552C2DCF5A}" type="presOf" srcId="{D8B261B3-85E7-4730-ADB6-9EA025570C70}" destId="{EF9FE214-D058-40CA-A997-107178870AE9}" srcOrd="0" destOrd="0" presId="urn:microsoft.com/office/officeart/2016/7/layout/VerticalDownArrowProcess"/>
    <dgm:cxn modelId="{6D8DDF0C-F05F-4F49-9C8E-BEE6E0F9DCC9}" type="presOf" srcId="{9FF8C845-D1C6-44B1-97DD-16D0565DF25C}" destId="{6D3E0A4E-ADE3-412A-9AC5-89240E65D5C7}" srcOrd="0" destOrd="0" presId="urn:microsoft.com/office/officeart/2016/7/layout/VerticalDownArrowProcess"/>
    <dgm:cxn modelId="{07FE4413-FCB3-4617-AF16-0CC6D9B5AEE4}" type="presOf" srcId="{497A6E12-67E8-4C73-8204-E639F1A947BD}" destId="{3DF07D55-7DD7-4DCB-89E4-6328567C720E}" srcOrd="0" destOrd="0" presId="urn:microsoft.com/office/officeart/2016/7/layout/VerticalDownArrowProcess"/>
    <dgm:cxn modelId="{D0520C1B-237B-4D42-B8D8-B8D3EDDC0E24}" srcId="{2F7A1AC8-E68A-4649-AE61-4A6A849D3A42}" destId="{F0AE845C-97D5-468B-9E27-10191DE539EA}" srcOrd="2" destOrd="0" parTransId="{7C16465B-1E94-4C51-9ACE-6E8FBF954DA5}" sibTransId="{3A898FE8-F305-4D55-AD02-9CCEEFB48C52}"/>
    <dgm:cxn modelId="{752EC426-9CCA-42C7-83C7-1B77BA952A07}" type="presOf" srcId="{2F7A1AC8-E68A-4649-AE61-4A6A849D3A42}" destId="{8301724B-B1EB-410B-924E-744C342D4C80}" srcOrd="0" destOrd="0" presId="urn:microsoft.com/office/officeart/2016/7/layout/VerticalDownArrowProcess"/>
    <dgm:cxn modelId="{100F2535-7034-4081-BA68-8C59627BBAA7}" srcId="{F0AE845C-97D5-468B-9E27-10191DE539EA}" destId="{7F952A15-FB4B-4C91-80AF-66D9EB7CCC65}" srcOrd="0" destOrd="0" parTransId="{9B31E5E4-DA26-4954-AAEF-1C109343D9CC}" sibTransId="{12191443-EF4F-479D-9D40-D733BCB44087}"/>
    <dgm:cxn modelId="{D1044440-51FE-43B7-BCEE-0CA4B1FB0A1B}" type="presOf" srcId="{9FF8C845-D1C6-44B1-97DD-16D0565DF25C}" destId="{490A9A77-A374-4BDF-B2BF-1D9CA5792FE4}" srcOrd="1" destOrd="0" presId="urn:microsoft.com/office/officeart/2016/7/layout/VerticalDownArrowProcess"/>
    <dgm:cxn modelId="{CEFA9D45-4C61-4BDE-9749-3983D1361AA6}" type="presOf" srcId="{7F952A15-FB4B-4C91-80AF-66D9EB7CCC65}" destId="{7AB6B662-09E1-4CAE-BA3C-8B29CF06F42A}" srcOrd="0" destOrd="0" presId="urn:microsoft.com/office/officeart/2016/7/layout/VerticalDownArrowProcess"/>
    <dgm:cxn modelId="{D0A8F74E-E02B-4480-AE0A-52E685DA2A8E}" srcId="{497A6E12-67E8-4C73-8204-E639F1A947BD}" destId="{D8B261B3-85E7-4730-ADB6-9EA025570C70}" srcOrd="0" destOrd="0" parTransId="{C2991D02-C667-48BC-A7FD-2328AF760492}" sibTransId="{B9D2D1DE-0B0D-4AFF-BD1E-91D469358403}"/>
    <dgm:cxn modelId="{2C62D152-6448-4CE3-96DE-96E0D4B45073}" type="presOf" srcId="{F0AE845C-97D5-468B-9E27-10191DE539EA}" destId="{CFEC1A0E-4B6D-41D0-8C60-345699CFCC43}" srcOrd="0" destOrd="0" presId="urn:microsoft.com/office/officeart/2016/7/layout/VerticalDownArrowProcess"/>
    <dgm:cxn modelId="{85102F80-430A-4052-8EA0-1D53B59229D9}" srcId="{2F7A1AC8-E68A-4649-AE61-4A6A849D3A42}" destId="{497A6E12-67E8-4C73-8204-E639F1A947BD}" srcOrd="1" destOrd="0" parTransId="{91C95D89-2EA9-4C1D-B972-842AB1B79E02}" sibTransId="{BAE45823-42F6-4CDE-9F08-0267216B1F71}"/>
    <dgm:cxn modelId="{F76FCB88-8639-4CF2-8602-74C6948142EE}" type="presOf" srcId="{7C104E36-2CD6-4B18-81DA-389DED9EC364}" destId="{E080FD15-8F9F-46E9-A46C-F5D5877374CA}" srcOrd="0" destOrd="0" presId="urn:microsoft.com/office/officeart/2016/7/layout/VerticalDownArrowProcess"/>
    <dgm:cxn modelId="{C8DD348C-79E3-4709-BED8-BE5FD8370FC4}" srcId="{9FF8C845-D1C6-44B1-97DD-16D0565DF25C}" destId="{7C104E36-2CD6-4B18-81DA-389DED9EC364}" srcOrd="0" destOrd="0" parTransId="{D647A383-0305-4ADE-8827-499867F1A4C2}" sibTransId="{25209D14-2DF3-4F6C-A2E6-88013D5D666D}"/>
    <dgm:cxn modelId="{C45A24A7-8CD2-4E53-BB01-7A377F2826AA}" srcId="{2F7A1AC8-E68A-4649-AE61-4A6A849D3A42}" destId="{9FF8C845-D1C6-44B1-97DD-16D0565DF25C}" srcOrd="0" destOrd="0" parTransId="{68499337-AA96-4412-A397-9AFAADC5FB79}" sibTransId="{5FD1C818-046A-4AC4-9C99-A0844C5C82BD}"/>
    <dgm:cxn modelId="{0D4327E0-CC8B-4363-BD6E-206E0B81BB77}" type="presOf" srcId="{497A6E12-67E8-4C73-8204-E639F1A947BD}" destId="{90435085-16B8-4821-86F4-A178E6C7915F}" srcOrd="1" destOrd="0" presId="urn:microsoft.com/office/officeart/2016/7/layout/VerticalDownArrowProcess"/>
    <dgm:cxn modelId="{B7D246C7-9094-498D-9936-FB9355F0DABD}" type="presParOf" srcId="{8301724B-B1EB-410B-924E-744C342D4C80}" destId="{9DD28703-E67D-42F8-B33C-150A6B6CDB80}" srcOrd="0" destOrd="0" presId="urn:microsoft.com/office/officeart/2016/7/layout/VerticalDownArrowProcess"/>
    <dgm:cxn modelId="{73DFB955-24E4-484E-9121-2C22800F5E5D}" type="presParOf" srcId="{9DD28703-E67D-42F8-B33C-150A6B6CDB80}" destId="{CFEC1A0E-4B6D-41D0-8C60-345699CFCC43}" srcOrd="0" destOrd="0" presId="urn:microsoft.com/office/officeart/2016/7/layout/VerticalDownArrowProcess"/>
    <dgm:cxn modelId="{525FCAE5-E6AC-4C83-8A5E-31500F2471D7}" type="presParOf" srcId="{9DD28703-E67D-42F8-B33C-150A6B6CDB80}" destId="{7AB6B662-09E1-4CAE-BA3C-8B29CF06F42A}" srcOrd="1" destOrd="0" presId="urn:microsoft.com/office/officeart/2016/7/layout/VerticalDownArrowProcess"/>
    <dgm:cxn modelId="{F95A08CB-48F0-43F6-8680-E0A2192C9DE6}" type="presParOf" srcId="{8301724B-B1EB-410B-924E-744C342D4C80}" destId="{8A6D8BE4-82B5-42E5-BC4D-ED1FE2EB0BE1}" srcOrd="1" destOrd="0" presId="urn:microsoft.com/office/officeart/2016/7/layout/VerticalDownArrowProcess"/>
    <dgm:cxn modelId="{5BF641BF-E4F2-439E-96D4-CBD7155B6FE2}" type="presParOf" srcId="{8301724B-B1EB-410B-924E-744C342D4C80}" destId="{6EFC0A9B-3552-48C0-89FE-AC0878EEE10C}" srcOrd="2" destOrd="0" presId="urn:microsoft.com/office/officeart/2016/7/layout/VerticalDownArrowProcess"/>
    <dgm:cxn modelId="{8350BE52-D423-401E-880E-9F9BDC70C69E}" type="presParOf" srcId="{6EFC0A9B-3552-48C0-89FE-AC0878EEE10C}" destId="{3DF07D55-7DD7-4DCB-89E4-6328567C720E}" srcOrd="0" destOrd="0" presId="urn:microsoft.com/office/officeart/2016/7/layout/VerticalDownArrowProcess"/>
    <dgm:cxn modelId="{432A4A15-FCD6-4CBD-B6E0-EE003A5832FB}" type="presParOf" srcId="{6EFC0A9B-3552-48C0-89FE-AC0878EEE10C}" destId="{90435085-16B8-4821-86F4-A178E6C7915F}" srcOrd="1" destOrd="0" presId="urn:microsoft.com/office/officeart/2016/7/layout/VerticalDownArrowProcess"/>
    <dgm:cxn modelId="{3A93AFEA-80AF-47E8-9AAD-6B8386A5A3D4}" type="presParOf" srcId="{6EFC0A9B-3552-48C0-89FE-AC0878EEE10C}" destId="{EF9FE214-D058-40CA-A997-107178870AE9}" srcOrd="2" destOrd="0" presId="urn:microsoft.com/office/officeart/2016/7/layout/VerticalDownArrowProcess"/>
    <dgm:cxn modelId="{0126CE5C-7D2F-46CE-B38D-D369F709986C}" type="presParOf" srcId="{8301724B-B1EB-410B-924E-744C342D4C80}" destId="{FFCF0B27-FF28-4170-9A34-D7AFF2274D70}" srcOrd="3" destOrd="0" presId="urn:microsoft.com/office/officeart/2016/7/layout/VerticalDownArrowProcess"/>
    <dgm:cxn modelId="{F4DEE40D-7C0E-44DA-91D6-1E619DC45131}" type="presParOf" srcId="{8301724B-B1EB-410B-924E-744C342D4C80}" destId="{A844D3FC-9BDF-4860-B6FE-43A3CC08FD95}" srcOrd="4" destOrd="0" presId="urn:microsoft.com/office/officeart/2016/7/layout/VerticalDownArrowProcess"/>
    <dgm:cxn modelId="{814654F8-9A37-4931-817A-9386FD00F1B0}" type="presParOf" srcId="{A844D3FC-9BDF-4860-B6FE-43A3CC08FD95}" destId="{6D3E0A4E-ADE3-412A-9AC5-89240E65D5C7}" srcOrd="0" destOrd="0" presId="urn:microsoft.com/office/officeart/2016/7/layout/VerticalDownArrowProcess"/>
    <dgm:cxn modelId="{54955D7C-FD3A-49C5-98D5-96A6F56F84F1}" type="presParOf" srcId="{A844D3FC-9BDF-4860-B6FE-43A3CC08FD95}" destId="{490A9A77-A374-4BDF-B2BF-1D9CA5792FE4}" srcOrd="1" destOrd="0" presId="urn:microsoft.com/office/officeart/2016/7/layout/VerticalDownArrowProcess"/>
    <dgm:cxn modelId="{FBDBEAD0-521D-414B-9F5D-E203C859C10E}" type="presParOf" srcId="{A844D3FC-9BDF-4860-B6FE-43A3CC08FD95}" destId="{E080FD15-8F9F-46E9-A46C-F5D5877374C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3D47F-6CFB-4B29-9905-7806247766A7}"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6E7D28F4-D4E6-4F28-929B-8BF9CAAB6740}">
      <dgm:prSet/>
      <dgm:spPr/>
      <dgm:t>
        <a:bodyPr/>
        <a:lstStyle/>
        <a:p>
          <a:r>
            <a:rPr lang="en-US" b="1" u="sng"/>
            <a:t>PILOT</a:t>
          </a:r>
        </a:p>
        <a:p>
          <a:r>
            <a:rPr lang="en-US"/>
            <a:t>Student Affairs (SA) and subunits pilot Ad-PAIR through 2024-2025; </a:t>
          </a:r>
        </a:p>
        <a:p>
          <a:r>
            <a:rPr lang="en-US"/>
            <a:t>SA commences UMB Self-Study – Completion, if applicable </a:t>
          </a:r>
        </a:p>
        <a:p>
          <a:r>
            <a:rPr lang="en-US"/>
            <a:t>IESPA-held Feedback Session (Pilot Group)</a:t>
          </a:r>
        </a:p>
      </dgm:t>
    </dgm:pt>
    <dgm:pt modelId="{02E70468-3879-41F3-B288-5D3BDEDF17C0}" type="parTrans" cxnId="{47110516-5C2E-47A3-A15F-D12179241328}">
      <dgm:prSet/>
      <dgm:spPr/>
      <dgm:t>
        <a:bodyPr/>
        <a:lstStyle/>
        <a:p>
          <a:endParaRPr lang="en-US"/>
        </a:p>
      </dgm:t>
    </dgm:pt>
    <dgm:pt modelId="{E33B661D-918D-4BB0-8B8B-AB6BC8F951B8}" type="sibTrans" cxnId="{47110516-5C2E-47A3-A15F-D12179241328}">
      <dgm:prSet phldrT="1" phldr="0"/>
      <dgm:spPr/>
      <dgm:t>
        <a:bodyPr/>
        <a:lstStyle/>
        <a:p>
          <a:r>
            <a:rPr lang="en-US"/>
            <a:t>1</a:t>
          </a:r>
        </a:p>
      </dgm:t>
    </dgm:pt>
    <dgm:pt modelId="{53D75A77-12F1-4E8E-9B99-6BE3F64FCD1A}">
      <dgm:prSet custT="1"/>
      <dgm:spPr/>
      <dgm:t>
        <a:bodyPr/>
        <a:lstStyle/>
        <a:p>
          <a:r>
            <a:rPr lang="en-US" sz="1400" b="1" u="sng"/>
            <a:t>Communicate Initiative</a:t>
          </a:r>
        </a:p>
        <a:p>
          <a:r>
            <a:rPr lang="en-US" sz="1400"/>
            <a:t>Develop communication plan and inform campus community of Ad-PAIR roll-out;</a:t>
          </a:r>
        </a:p>
        <a:p>
          <a:r>
            <a:rPr lang="en-US" sz="1400"/>
            <a:t>Information / training sessions development</a:t>
          </a:r>
        </a:p>
        <a:p>
          <a:r>
            <a:rPr lang="en-US" sz="1400"/>
            <a:t>IESPA / Provost Assessment</a:t>
          </a:r>
        </a:p>
        <a:p>
          <a:endParaRPr lang="en-US" sz="1300"/>
        </a:p>
      </dgm:t>
    </dgm:pt>
    <dgm:pt modelId="{FC14BEFF-FA53-4852-A9E8-04B5CDCE3544}" type="parTrans" cxnId="{DC31013A-3913-423E-99C7-30DA0EF738B3}">
      <dgm:prSet/>
      <dgm:spPr/>
      <dgm:t>
        <a:bodyPr/>
        <a:lstStyle/>
        <a:p>
          <a:endParaRPr lang="en-US"/>
        </a:p>
      </dgm:t>
    </dgm:pt>
    <dgm:pt modelId="{D1E4B65C-4C63-445A-B3DA-29346066A106}" type="sibTrans" cxnId="{DC31013A-3913-423E-99C7-30DA0EF738B3}">
      <dgm:prSet phldrT="2" phldr="0"/>
      <dgm:spPr/>
      <dgm:t>
        <a:bodyPr/>
        <a:lstStyle/>
        <a:p>
          <a:r>
            <a:rPr lang="en-US"/>
            <a:t>2</a:t>
          </a:r>
        </a:p>
      </dgm:t>
    </dgm:pt>
    <dgm:pt modelId="{80EE4629-73D5-40BA-A40B-C391111231E5}">
      <dgm:prSet/>
      <dgm:spPr/>
      <dgm:t>
        <a:bodyPr/>
        <a:lstStyle/>
        <a:p>
          <a:r>
            <a:rPr lang="en-US" b="1" u="sng"/>
            <a:t>Expand Implementation - Proposed</a:t>
          </a:r>
        </a:p>
        <a:p>
          <a:r>
            <a:rPr lang="en-US"/>
            <a:t>Phase I: Student-facing Central Administration Units (2025/26)</a:t>
          </a:r>
        </a:p>
        <a:p>
          <a:r>
            <a:rPr lang="en-US"/>
            <a:t>Phase II: Central Admin Units (Other): (2026/27)</a:t>
          </a:r>
        </a:p>
        <a:p>
          <a:r>
            <a:rPr lang="en-US"/>
            <a:t>Phase III: School Admin (central) units (2026/27?)</a:t>
          </a:r>
        </a:p>
      </dgm:t>
    </dgm:pt>
    <dgm:pt modelId="{3BA6728E-1225-4817-A0EC-8690B72CFC28}" type="parTrans" cxnId="{2A0D8B98-0547-445D-9FA8-4093AF4B4941}">
      <dgm:prSet/>
      <dgm:spPr/>
      <dgm:t>
        <a:bodyPr/>
        <a:lstStyle/>
        <a:p>
          <a:endParaRPr lang="en-US"/>
        </a:p>
      </dgm:t>
    </dgm:pt>
    <dgm:pt modelId="{6604962C-DE03-4072-977B-58216340D42B}" type="sibTrans" cxnId="{2A0D8B98-0547-445D-9FA8-4093AF4B4941}">
      <dgm:prSet phldrT="3" phldr="0"/>
      <dgm:spPr/>
      <dgm:t>
        <a:bodyPr/>
        <a:lstStyle/>
        <a:p>
          <a:r>
            <a:rPr lang="en-US"/>
            <a:t>3</a:t>
          </a:r>
        </a:p>
      </dgm:t>
    </dgm:pt>
    <dgm:pt modelId="{3FCFB438-6FCC-43BE-9FCE-B33D16D230C2}" type="pres">
      <dgm:prSet presAssocID="{6EB3D47F-6CFB-4B29-9905-7806247766A7}" presName="Name0" presStyleCnt="0">
        <dgm:presLayoutVars>
          <dgm:animLvl val="lvl"/>
          <dgm:resizeHandles val="exact"/>
        </dgm:presLayoutVars>
      </dgm:prSet>
      <dgm:spPr/>
    </dgm:pt>
    <dgm:pt modelId="{CB89BC67-8958-40EA-9B65-C5539F1111DE}" type="pres">
      <dgm:prSet presAssocID="{6E7D28F4-D4E6-4F28-929B-8BF9CAAB6740}" presName="compositeNode" presStyleCnt="0">
        <dgm:presLayoutVars>
          <dgm:bulletEnabled val="1"/>
        </dgm:presLayoutVars>
      </dgm:prSet>
      <dgm:spPr/>
    </dgm:pt>
    <dgm:pt modelId="{869DE131-2237-4E62-9958-695E16F65738}" type="pres">
      <dgm:prSet presAssocID="{6E7D28F4-D4E6-4F28-929B-8BF9CAAB6740}" presName="bgRect" presStyleLbl="bgAccFollowNode1" presStyleIdx="0" presStyleCnt="3"/>
      <dgm:spPr/>
    </dgm:pt>
    <dgm:pt modelId="{572CBADB-7DC6-4B94-B6E5-78E764241388}" type="pres">
      <dgm:prSet presAssocID="{E33B661D-918D-4BB0-8B8B-AB6BC8F951B8}" presName="sibTransNodeCircle" presStyleLbl="alignNode1" presStyleIdx="0" presStyleCnt="6">
        <dgm:presLayoutVars>
          <dgm:chMax val="0"/>
          <dgm:bulletEnabled/>
        </dgm:presLayoutVars>
      </dgm:prSet>
      <dgm:spPr/>
    </dgm:pt>
    <dgm:pt modelId="{3F47051D-9875-4D6A-AE91-14D8DA7AEE12}" type="pres">
      <dgm:prSet presAssocID="{6E7D28F4-D4E6-4F28-929B-8BF9CAAB6740}" presName="bottomLine" presStyleLbl="alignNode1" presStyleIdx="1" presStyleCnt="6">
        <dgm:presLayoutVars/>
      </dgm:prSet>
      <dgm:spPr/>
    </dgm:pt>
    <dgm:pt modelId="{76AC9871-5356-42F9-81A1-9D17DE9C80B2}" type="pres">
      <dgm:prSet presAssocID="{6E7D28F4-D4E6-4F28-929B-8BF9CAAB6740}" presName="nodeText" presStyleLbl="bgAccFollowNode1" presStyleIdx="0" presStyleCnt="3">
        <dgm:presLayoutVars>
          <dgm:bulletEnabled val="1"/>
        </dgm:presLayoutVars>
      </dgm:prSet>
      <dgm:spPr/>
    </dgm:pt>
    <dgm:pt modelId="{B8B1900B-B615-4CE4-BA82-75F0338601ED}" type="pres">
      <dgm:prSet presAssocID="{E33B661D-918D-4BB0-8B8B-AB6BC8F951B8}" presName="sibTrans" presStyleCnt="0"/>
      <dgm:spPr/>
    </dgm:pt>
    <dgm:pt modelId="{828BF630-4A43-4A76-80E0-DAB12DA7EEDE}" type="pres">
      <dgm:prSet presAssocID="{53D75A77-12F1-4E8E-9B99-6BE3F64FCD1A}" presName="compositeNode" presStyleCnt="0">
        <dgm:presLayoutVars>
          <dgm:bulletEnabled val="1"/>
        </dgm:presLayoutVars>
      </dgm:prSet>
      <dgm:spPr/>
    </dgm:pt>
    <dgm:pt modelId="{CDACFDA2-A3B7-4C33-B338-174A4E471E92}" type="pres">
      <dgm:prSet presAssocID="{53D75A77-12F1-4E8E-9B99-6BE3F64FCD1A}" presName="bgRect" presStyleLbl="bgAccFollowNode1" presStyleIdx="1" presStyleCnt="3" custLinFactNeighborX="-1391" custLinFactNeighborY="-343"/>
      <dgm:spPr/>
    </dgm:pt>
    <dgm:pt modelId="{2B7BB461-DD3A-4891-AD0C-876AA57137DD}" type="pres">
      <dgm:prSet presAssocID="{D1E4B65C-4C63-445A-B3DA-29346066A106}" presName="sibTransNodeCircle" presStyleLbl="alignNode1" presStyleIdx="2" presStyleCnt="6">
        <dgm:presLayoutVars>
          <dgm:chMax val="0"/>
          <dgm:bulletEnabled/>
        </dgm:presLayoutVars>
      </dgm:prSet>
      <dgm:spPr/>
    </dgm:pt>
    <dgm:pt modelId="{6C223720-465B-49D5-A7F9-FEDEB1158038}" type="pres">
      <dgm:prSet presAssocID="{53D75A77-12F1-4E8E-9B99-6BE3F64FCD1A}" presName="bottomLine" presStyleLbl="alignNode1" presStyleIdx="3" presStyleCnt="6">
        <dgm:presLayoutVars/>
      </dgm:prSet>
      <dgm:spPr/>
    </dgm:pt>
    <dgm:pt modelId="{DED4F174-3F21-4698-B5D5-DB5336EB2499}" type="pres">
      <dgm:prSet presAssocID="{53D75A77-12F1-4E8E-9B99-6BE3F64FCD1A}" presName="nodeText" presStyleLbl="bgAccFollowNode1" presStyleIdx="1" presStyleCnt="3">
        <dgm:presLayoutVars>
          <dgm:bulletEnabled val="1"/>
        </dgm:presLayoutVars>
      </dgm:prSet>
      <dgm:spPr/>
    </dgm:pt>
    <dgm:pt modelId="{24E0C6BF-767F-4314-899B-C5ED69ACE0FD}" type="pres">
      <dgm:prSet presAssocID="{D1E4B65C-4C63-445A-B3DA-29346066A106}" presName="sibTrans" presStyleCnt="0"/>
      <dgm:spPr/>
    </dgm:pt>
    <dgm:pt modelId="{B592F854-CCBA-4353-BAB2-BDF9BA712D13}" type="pres">
      <dgm:prSet presAssocID="{80EE4629-73D5-40BA-A40B-C391111231E5}" presName="compositeNode" presStyleCnt="0">
        <dgm:presLayoutVars>
          <dgm:bulletEnabled val="1"/>
        </dgm:presLayoutVars>
      </dgm:prSet>
      <dgm:spPr/>
    </dgm:pt>
    <dgm:pt modelId="{B90E2590-84B9-4059-9C53-46B585667484}" type="pres">
      <dgm:prSet presAssocID="{80EE4629-73D5-40BA-A40B-C391111231E5}" presName="bgRect" presStyleLbl="bgAccFollowNode1" presStyleIdx="2" presStyleCnt="3" custLinFactNeighborY="-343"/>
      <dgm:spPr/>
    </dgm:pt>
    <dgm:pt modelId="{36B7E13B-6F7C-48FB-82AB-7B84E558826A}" type="pres">
      <dgm:prSet presAssocID="{6604962C-DE03-4072-977B-58216340D42B}" presName="sibTransNodeCircle" presStyleLbl="alignNode1" presStyleIdx="4" presStyleCnt="6">
        <dgm:presLayoutVars>
          <dgm:chMax val="0"/>
          <dgm:bulletEnabled/>
        </dgm:presLayoutVars>
      </dgm:prSet>
      <dgm:spPr/>
    </dgm:pt>
    <dgm:pt modelId="{947536AF-3F79-4A5D-84E6-1124EC46DDD0}" type="pres">
      <dgm:prSet presAssocID="{80EE4629-73D5-40BA-A40B-C391111231E5}" presName="bottomLine" presStyleLbl="alignNode1" presStyleIdx="5" presStyleCnt="6">
        <dgm:presLayoutVars/>
      </dgm:prSet>
      <dgm:spPr/>
    </dgm:pt>
    <dgm:pt modelId="{6A7AC831-1CB5-4644-B437-51B1DCB44D5C}" type="pres">
      <dgm:prSet presAssocID="{80EE4629-73D5-40BA-A40B-C391111231E5}" presName="nodeText" presStyleLbl="bgAccFollowNode1" presStyleIdx="2" presStyleCnt="3">
        <dgm:presLayoutVars>
          <dgm:bulletEnabled val="1"/>
        </dgm:presLayoutVars>
      </dgm:prSet>
      <dgm:spPr/>
    </dgm:pt>
  </dgm:ptLst>
  <dgm:cxnLst>
    <dgm:cxn modelId="{2F779F02-37C5-410B-99F3-739127EFE623}" type="presOf" srcId="{E33B661D-918D-4BB0-8B8B-AB6BC8F951B8}" destId="{572CBADB-7DC6-4B94-B6E5-78E764241388}" srcOrd="0" destOrd="0" presId="urn:microsoft.com/office/officeart/2016/7/layout/BasicLinearProcessNumbered"/>
    <dgm:cxn modelId="{47110516-5C2E-47A3-A15F-D12179241328}" srcId="{6EB3D47F-6CFB-4B29-9905-7806247766A7}" destId="{6E7D28F4-D4E6-4F28-929B-8BF9CAAB6740}" srcOrd="0" destOrd="0" parTransId="{02E70468-3879-41F3-B288-5D3BDEDF17C0}" sibTransId="{E33B661D-918D-4BB0-8B8B-AB6BC8F951B8}"/>
    <dgm:cxn modelId="{868EC016-8E67-48C9-9533-CB0F118B7758}" type="presOf" srcId="{53D75A77-12F1-4E8E-9B99-6BE3F64FCD1A}" destId="{DED4F174-3F21-4698-B5D5-DB5336EB2499}" srcOrd="1" destOrd="0" presId="urn:microsoft.com/office/officeart/2016/7/layout/BasicLinearProcessNumbered"/>
    <dgm:cxn modelId="{DC31013A-3913-423E-99C7-30DA0EF738B3}" srcId="{6EB3D47F-6CFB-4B29-9905-7806247766A7}" destId="{53D75A77-12F1-4E8E-9B99-6BE3F64FCD1A}" srcOrd="1" destOrd="0" parTransId="{FC14BEFF-FA53-4852-A9E8-04B5CDCE3544}" sibTransId="{D1E4B65C-4C63-445A-B3DA-29346066A106}"/>
    <dgm:cxn modelId="{5D43503E-1BE8-4FF4-8ADD-BBCE225EDD2E}" type="presOf" srcId="{6604962C-DE03-4072-977B-58216340D42B}" destId="{36B7E13B-6F7C-48FB-82AB-7B84E558826A}" srcOrd="0" destOrd="0" presId="urn:microsoft.com/office/officeart/2016/7/layout/BasicLinearProcessNumbered"/>
    <dgm:cxn modelId="{F888C068-A9DB-4DB9-9386-825323E3FF44}" type="presOf" srcId="{80EE4629-73D5-40BA-A40B-C391111231E5}" destId="{B90E2590-84B9-4059-9C53-46B585667484}" srcOrd="0" destOrd="0" presId="urn:microsoft.com/office/officeart/2016/7/layout/BasicLinearProcessNumbered"/>
    <dgm:cxn modelId="{6752246D-921C-48D3-A6B7-518164CB93EA}" type="presOf" srcId="{53D75A77-12F1-4E8E-9B99-6BE3F64FCD1A}" destId="{CDACFDA2-A3B7-4C33-B338-174A4E471E92}" srcOrd="0" destOrd="0" presId="urn:microsoft.com/office/officeart/2016/7/layout/BasicLinearProcessNumbered"/>
    <dgm:cxn modelId="{24AD2E73-0426-46E3-B849-F2BA209B62D2}" type="presOf" srcId="{6E7D28F4-D4E6-4F28-929B-8BF9CAAB6740}" destId="{76AC9871-5356-42F9-81A1-9D17DE9C80B2}" srcOrd="1" destOrd="0" presId="urn:microsoft.com/office/officeart/2016/7/layout/BasicLinearProcessNumbered"/>
    <dgm:cxn modelId="{8F422A93-18C6-44A8-AC03-952AA769A698}" type="presOf" srcId="{D1E4B65C-4C63-445A-B3DA-29346066A106}" destId="{2B7BB461-DD3A-4891-AD0C-876AA57137DD}" srcOrd="0" destOrd="0" presId="urn:microsoft.com/office/officeart/2016/7/layout/BasicLinearProcessNumbered"/>
    <dgm:cxn modelId="{2A0D8B98-0547-445D-9FA8-4093AF4B4941}" srcId="{6EB3D47F-6CFB-4B29-9905-7806247766A7}" destId="{80EE4629-73D5-40BA-A40B-C391111231E5}" srcOrd="2" destOrd="0" parTransId="{3BA6728E-1225-4817-A0EC-8690B72CFC28}" sibTransId="{6604962C-DE03-4072-977B-58216340D42B}"/>
    <dgm:cxn modelId="{4234F7C4-8198-46C8-B9C6-70B7195786A0}" type="presOf" srcId="{6EB3D47F-6CFB-4B29-9905-7806247766A7}" destId="{3FCFB438-6FCC-43BE-9FCE-B33D16D230C2}" srcOrd="0" destOrd="0" presId="urn:microsoft.com/office/officeart/2016/7/layout/BasicLinearProcessNumbered"/>
    <dgm:cxn modelId="{2EEC67DC-BC20-41FA-AEEA-AC06C8B77826}" type="presOf" srcId="{6E7D28F4-D4E6-4F28-929B-8BF9CAAB6740}" destId="{869DE131-2237-4E62-9958-695E16F65738}" srcOrd="0" destOrd="0" presId="urn:microsoft.com/office/officeart/2016/7/layout/BasicLinearProcessNumbered"/>
    <dgm:cxn modelId="{28BC38E4-73B1-4906-A3C0-0C5785C67563}" type="presOf" srcId="{80EE4629-73D5-40BA-A40B-C391111231E5}" destId="{6A7AC831-1CB5-4644-B437-51B1DCB44D5C}" srcOrd="1" destOrd="0" presId="urn:microsoft.com/office/officeart/2016/7/layout/BasicLinearProcessNumbered"/>
    <dgm:cxn modelId="{2127EF6F-6967-4DE5-AC28-9350169BE968}" type="presParOf" srcId="{3FCFB438-6FCC-43BE-9FCE-B33D16D230C2}" destId="{CB89BC67-8958-40EA-9B65-C5539F1111DE}" srcOrd="0" destOrd="0" presId="urn:microsoft.com/office/officeart/2016/7/layout/BasicLinearProcessNumbered"/>
    <dgm:cxn modelId="{A340DBFA-8C77-4446-872B-819B27D64685}" type="presParOf" srcId="{CB89BC67-8958-40EA-9B65-C5539F1111DE}" destId="{869DE131-2237-4E62-9958-695E16F65738}" srcOrd="0" destOrd="0" presId="urn:microsoft.com/office/officeart/2016/7/layout/BasicLinearProcessNumbered"/>
    <dgm:cxn modelId="{5B9C9867-74A2-4190-9C53-75A1F61C0CAD}" type="presParOf" srcId="{CB89BC67-8958-40EA-9B65-C5539F1111DE}" destId="{572CBADB-7DC6-4B94-B6E5-78E764241388}" srcOrd="1" destOrd="0" presId="urn:microsoft.com/office/officeart/2016/7/layout/BasicLinearProcessNumbered"/>
    <dgm:cxn modelId="{3EC3E443-1392-4F5C-8D7A-2520520CB251}" type="presParOf" srcId="{CB89BC67-8958-40EA-9B65-C5539F1111DE}" destId="{3F47051D-9875-4D6A-AE91-14D8DA7AEE12}" srcOrd="2" destOrd="0" presId="urn:microsoft.com/office/officeart/2016/7/layout/BasicLinearProcessNumbered"/>
    <dgm:cxn modelId="{51F39406-530E-4A91-A091-FA8895C5AB71}" type="presParOf" srcId="{CB89BC67-8958-40EA-9B65-C5539F1111DE}" destId="{76AC9871-5356-42F9-81A1-9D17DE9C80B2}" srcOrd="3" destOrd="0" presId="urn:microsoft.com/office/officeart/2016/7/layout/BasicLinearProcessNumbered"/>
    <dgm:cxn modelId="{E93BBCBC-9ABA-4FD5-B46A-619074824625}" type="presParOf" srcId="{3FCFB438-6FCC-43BE-9FCE-B33D16D230C2}" destId="{B8B1900B-B615-4CE4-BA82-75F0338601ED}" srcOrd="1" destOrd="0" presId="urn:microsoft.com/office/officeart/2016/7/layout/BasicLinearProcessNumbered"/>
    <dgm:cxn modelId="{D41145F8-8CFD-4B75-9AA9-C042BAA7909C}" type="presParOf" srcId="{3FCFB438-6FCC-43BE-9FCE-B33D16D230C2}" destId="{828BF630-4A43-4A76-80E0-DAB12DA7EEDE}" srcOrd="2" destOrd="0" presId="urn:microsoft.com/office/officeart/2016/7/layout/BasicLinearProcessNumbered"/>
    <dgm:cxn modelId="{24D9D815-AD5D-447D-88AE-89CA5C420E37}" type="presParOf" srcId="{828BF630-4A43-4A76-80E0-DAB12DA7EEDE}" destId="{CDACFDA2-A3B7-4C33-B338-174A4E471E92}" srcOrd="0" destOrd="0" presId="urn:microsoft.com/office/officeart/2016/7/layout/BasicLinearProcessNumbered"/>
    <dgm:cxn modelId="{AF5F21FE-3048-4035-9347-46D2A8632680}" type="presParOf" srcId="{828BF630-4A43-4A76-80E0-DAB12DA7EEDE}" destId="{2B7BB461-DD3A-4891-AD0C-876AA57137DD}" srcOrd="1" destOrd="0" presId="urn:microsoft.com/office/officeart/2016/7/layout/BasicLinearProcessNumbered"/>
    <dgm:cxn modelId="{D44F4580-1F4F-490E-9EE4-57839C2AE1E7}" type="presParOf" srcId="{828BF630-4A43-4A76-80E0-DAB12DA7EEDE}" destId="{6C223720-465B-49D5-A7F9-FEDEB1158038}" srcOrd="2" destOrd="0" presId="urn:microsoft.com/office/officeart/2016/7/layout/BasicLinearProcessNumbered"/>
    <dgm:cxn modelId="{7811D8F4-094E-41A3-B5C4-F52FE0F134A1}" type="presParOf" srcId="{828BF630-4A43-4A76-80E0-DAB12DA7EEDE}" destId="{DED4F174-3F21-4698-B5D5-DB5336EB2499}" srcOrd="3" destOrd="0" presId="urn:microsoft.com/office/officeart/2016/7/layout/BasicLinearProcessNumbered"/>
    <dgm:cxn modelId="{A72AAC8C-9177-4C29-BC71-E9A431CB427F}" type="presParOf" srcId="{3FCFB438-6FCC-43BE-9FCE-B33D16D230C2}" destId="{24E0C6BF-767F-4314-899B-C5ED69ACE0FD}" srcOrd="3" destOrd="0" presId="urn:microsoft.com/office/officeart/2016/7/layout/BasicLinearProcessNumbered"/>
    <dgm:cxn modelId="{6BE38F7E-3E7C-4248-AEED-9AF763182DA2}" type="presParOf" srcId="{3FCFB438-6FCC-43BE-9FCE-B33D16D230C2}" destId="{B592F854-CCBA-4353-BAB2-BDF9BA712D13}" srcOrd="4" destOrd="0" presId="urn:microsoft.com/office/officeart/2016/7/layout/BasicLinearProcessNumbered"/>
    <dgm:cxn modelId="{E964499F-C3BB-4440-8A0B-5DA3814693EF}" type="presParOf" srcId="{B592F854-CCBA-4353-BAB2-BDF9BA712D13}" destId="{B90E2590-84B9-4059-9C53-46B585667484}" srcOrd="0" destOrd="0" presId="urn:microsoft.com/office/officeart/2016/7/layout/BasicLinearProcessNumbered"/>
    <dgm:cxn modelId="{20924606-45B1-4E7A-997D-E33F41D0A002}" type="presParOf" srcId="{B592F854-CCBA-4353-BAB2-BDF9BA712D13}" destId="{36B7E13B-6F7C-48FB-82AB-7B84E558826A}" srcOrd="1" destOrd="0" presId="urn:microsoft.com/office/officeart/2016/7/layout/BasicLinearProcessNumbered"/>
    <dgm:cxn modelId="{E733353F-CE31-4646-A795-32A36AE59382}" type="presParOf" srcId="{B592F854-CCBA-4353-BAB2-BDF9BA712D13}" destId="{947536AF-3F79-4A5D-84E6-1124EC46DDD0}" srcOrd="2" destOrd="0" presId="urn:microsoft.com/office/officeart/2016/7/layout/BasicLinearProcessNumbered"/>
    <dgm:cxn modelId="{6FD71A6A-82EE-4B4C-9ECD-EB5600E87AF4}" type="presParOf" srcId="{B592F854-CCBA-4353-BAB2-BDF9BA712D13}" destId="{6A7AC831-1CB5-4644-B437-51B1DCB44D5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1A0E-4B6D-41D0-8C60-345699CFCC43}">
      <dsp:nvSpPr>
        <dsp:cNvPr id="0" name=""/>
        <dsp:cNvSpPr/>
      </dsp:nvSpPr>
      <dsp:spPr>
        <a:xfrm>
          <a:off x="0" y="3414053"/>
          <a:ext cx="2626614" cy="112056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05" tIns="113792" rIns="186805" bIns="113792" numCol="1" spcCol="1270" anchor="ctr" anchorCtr="0">
          <a:noAutofit/>
        </a:bodyPr>
        <a:lstStyle/>
        <a:p>
          <a:pPr marL="0" lvl="0" indent="0" algn="ctr" defTabSz="711200">
            <a:lnSpc>
              <a:spcPct val="90000"/>
            </a:lnSpc>
            <a:spcBef>
              <a:spcPct val="0"/>
            </a:spcBef>
            <a:spcAft>
              <a:spcPct val="35000"/>
            </a:spcAft>
            <a:buNone/>
          </a:pPr>
          <a:r>
            <a:rPr lang="en-US" sz="1600" kern="1200"/>
            <a:t>DISCUSS</a:t>
          </a:r>
        </a:p>
      </dsp:txBody>
      <dsp:txXfrm>
        <a:off x="0" y="3414053"/>
        <a:ext cx="2626614" cy="1120568"/>
      </dsp:txXfrm>
    </dsp:sp>
    <dsp:sp modelId="{7AB6B662-09E1-4CAE-BA3C-8B29CF06F42A}">
      <dsp:nvSpPr>
        <dsp:cNvPr id="0" name=""/>
        <dsp:cNvSpPr/>
      </dsp:nvSpPr>
      <dsp:spPr>
        <a:xfrm>
          <a:off x="2626614" y="3414053"/>
          <a:ext cx="7879842" cy="112056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840" tIns="177800" rIns="159840" bIns="177800" numCol="1" spcCol="1270" anchor="ctr" anchorCtr="0">
          <a:noAutofit/>
        </a:bodyPr>
        <a:lstStyle/>
        <a:p>
          <a:pPr marL="0" lvl="0" indent="0" algn="l" defTabSz="622300">
            <a:lnSpc>
              <a:spcPct val="90000"/>
            </a:lnSpc>
            <a:spcBef>
              <a:spcPct val="0"/>
            </a:spcBef>
            <a:spcAft>
              <a:spcPct val="35000"/>
            </a:spcAft>
            <a:buNone/>
          </a:pPr>
          <a:r>
            <a:rPr lang="en-US" sz="1400" kern="1200"/>
            <a:t> </a:t>
          </a:r>
        </a:p>
        <a:p>
          <a:pPr marL="0" lvl="0" indent="0" algn="l" defTabSz="622300">
            <a:lnSpc>
              <a:spcPct val="90000"/>
            </a:lnSpc>
            <a:spcBef>
              <a:spcPct val="0"/>
            </a:spcBef>
            <a:spcAft>
              <a:spcPct val="35000"/>
            </a:spcAft>
            <a:buNone/>
          </a:pPr>
          <a:r>
            <a:rPr lang="en-US" sz="1400" kern="1200"/>
            <a:t>Student Affairs Role/ Ad-PAIR Pilot / Schedule</a:t>
          </a:r>
        </a:p>
        <a:p>
          <a:pPr marL="0" lvl="0" indent="0" algn="l" defTabSz="622300">
            <a:lnSpc>
              <a:spcPct val="90000"/>
            </a:lnSpc>
            <a:spcBef>
              <a:spcPct val="0"/>
            </a:spcBef>
            <a:spcAft>
              <a:spcPct val="35000"/>
            </a:spcAft>
            <a:buNone/>
          </a:pPr>
          <a:endParaRPr lang="en-US" sz="1400" kern="1200"/>
        </a:p>
      </dsp:txBody>
      <dsp:txXfrm>
        <a:off x="2626614" y="3414053"/>
        <a:ext cx="7879842" cy="1120568"/>
      </dsp:txXfrm>
    </dsp:sp>
    <dsp:sp modelId="{90435085-16B8-4821-86F4-A178E6C7915F}">
      <dsp:nvSpPr>
        <dsp:cNvPr id="0" name=""/>
        <dsp:cNvSpPr/>
      </dsp:nvSpPr>
      <dsp:spPr>
        <a:xfrm rot="10800000">
          <a:off x="0" y="1707427"/>
          <a:ext cx="2626614" cy="1723434"/>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05" tIns="113792" rIns="186805" bIns="113792" numCol="1" spcCol="1270" anchor="ctr" anchorCtr="0">
          <a:noAutofit/>
        </a:bodyPr>
        <a:lstStyle/>
        <a:p>
          <a:pPr marL="0" lvl="0" indent="0" algn="ctr" defTabSz="711200">
            <a:lnSpc>
              <a:spcPct val="90000"/>
            </a:lnSpc>
            <a:spcBef>
              <a:spcPct val="0"/>
            </a:spcBef>
            <a:spcAft>
              <a:spcPct val="35000"/>
            </a:spcAft>
            <a:buNone/>
          </a:pPr>
          <a:endParaRPr lang="en-US" sz="1600" kern="1200"/>
        </a:p>
        <a:p>
          <a:pPr marL="0" lvl="0" indent="0" algn="ctr" defTabSz="711200">
            <a:lnSpc>
              <a:spcPct val="90000"/>
            </a:lnSpc>
            <a:spcBef>
              <a:spcPct val="0"/>
            </a:spcBef>
            <a:spcAft>
              <a:spcPct val="35000"/>
            </a:spcAft>
            <a:buNone/>
          </a:pPr>
          <a:r>
            <a:rPr lang="en-US" sz="1600" kern="1200"/>
            <a:t>INTRODUCE</a:t>
          </a:r>
        </a:p>
        <a:p>
          <a:pPr marL="0" lvl="0" indent="0" algn="ctr" defTabSz="711200">
            <a:lnSpc>
              <a:spcPct val="90000"/>
            </a:lnSpc>
            <a:spcBef>
              <a:spcPct val="0"/>
            </a:spcBef>
            <a:spcAft>
              <a:spcPct val="35000"/>
            </a:spcAft>
            <a:buNone/>
          </a:pPr>
          <a:r>
            <a:rPr lang="en-US" sz="1600" kern="1200"/>
            <a:t> </a:t>
          </a:r>
        </a:p>
      </dsp:txBody>
      <dsp:txXfrm rot="-10800000">
        <a:off x="0" y="1707427"/>
        <a:ext cx="2626614" cy="1120232"/>
      </dsp:txXfrm>
    </dsp:sp>
    <dsp:sp modelId="{EF9FE214-D058-40CA-A997-107178870AE9}">
      <dsp:nvSpPr>
        <dsp:cNvPr id="0" name=""/>
        <dsp:cNvSpPr/>
      </dsp:nvSpPr>
      <dsp:spPr>
        <a:xfrm>
          <a:off x="2626614" y="1707427"/>
          <a:ext cx="7879842" cy="112023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840" tIns="177800" rIns="159840" bIns="177800" numCol="1" spcCol="1270" anchor="ctr" anchorCtr="0">
          <a:noAutofit/>
        </a:bodyPr>
        <a:lstStyle/>
        <a:p>
          <a:pPr marL="0" lvl="0" indent="0" algn="l" defTabSz="622300">
            <a:lnSpc>
              <a:spcPct val="90000"/>
            </a:lnSpc>
            <a:spcBef>
              <a:spcPct val="0"/>
            </a:spcBef>
            <a:spcAft>
              <a:spcPct val="35000"/>
            </a:spcAft>
            <a:buNone/>
          </a:pPr>
          <a:r>
            <a:rPr lang="en-US" sz="1400" kern="1200"/>
            <a:t>Ad-PAIR History and Purpose</a:t>
          </a:r>
        </a:p>
      </dsp:txBody>
      <dsp:txXfrm>
        <a:off x="2626614" y="1707427"/>
        <a:ext cx="7879842" cy="1120232"/>
      </dsp:txXfrm>
    </dsp:sp>
    <dsp:sp modelId="{490A9A77-A374-4BDF-B2BF-1D9CA5792FE4}">
      <dsp:nvSpPr>
        <dsp:cNvPr id="0" name=""/>
        <dsp:cNvSpPr/>
      </dsp:nvSpPr>
      <dsp:spPr>
        <a:xfrm rot="10800000">
          <a:off x="0" y="801"/>
          <a:ext cx="2626614" cy="1723434"/>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05" tIns="113792" rIns="186805" bIns="113792" numCol="1" spcCol="1270" anchor="ctr" anchorCtr="0">
          <a:noAutofit/>
        </a:bodyPr>
        <a:lstStyle/>
        <a:p>
          <a:pPr marL="0" lvl="0" indent="0" algn="ctr" defTabSz="711200">
            <a:lnSpc>
              <a:spcPct val="90000"/>
            </a:lnSpc>
            <a:spcBef>
              <a:spcPct val="0"/>
            </a:spcBef>
            <a:spcAft>
              <a:spcPct val="35000"/>
            </a:spcAft>
            <a:buNone/>
          </a:pPr>
          <a:r>
            <a:rPr lang="en-US" sz="1600" kern="1200"/>
            <a:t>HIGHLIGHT</a:t>
          </a:r>
        </a:p>
      </dsp:txBody>
      <dsp:txXfrm rot="-10800000">
        <a:off x="0" y="801"/>
        <a:ext cx="2626614" cy="1120232"/>
      </dsp:txXfrm>
    </dsp:sp>
    <dsp:sp modelId="{E080FD15-8F9F-46E9-A46C-F5D5877374CA}">
      <dsp:nvSpPr>
        <dsp:cNvPr id="0" name=""/>
        <dsp:cNvSpPr/>
      </dsp:nvSpPr>
      <dsp:spPr>
        <a:xfrm>
          <a:off x="2626614" y="801"/>
          <a:ext cx="7879842" cy="112023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840" tIns="177800" rIns="159840" bIns="177800" numCol="1" spcCol="1270" anchor="ctr" anchorCtr="0">
          <a:noAutofit/>
        </a:bodyPr>
        <a:lstStyle/>
        <a:p>
          <a:pPr marL="0" lvl="0" indent="0" algn="l" defTabSz="622300">
            <a:lnSpc>
              <a:spcPct val="90000"/>
            </a:lnSpc>
            <a:spcBef>
              <a:spcPct val="0"/>
            </a:spcBef>
            <a:spcAft>
              <a:spcPct val="35000"/>
            </a:spcAft>
            <a:buNone/>
          </a:pPr>
          <a:r>
            <a:rPr lang="en-US" sz="1400" kern="1200"/>
            <a:t>IESPA and Assessment Practices Justification </a:t>
          </a:r>
        </a:p>
      </dsp:txBody>
      <dsp:txXfrm>
        <a:off x="2626614" y="801"/>
        <a:ext cx="7879842" cy="1120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E131-2237-4E62-9958-695E16F65738}">
      <dsp:nvSpPr>
        <dsp:cNvPr id="0" name=""/>
        <dsp:cNvSpPr/>
      </dsp:nvSpPr>
      <dsp:spPr>
        <a:xfrm>
          <a:off x="0" y="0"/>
          <a:ext cx="3286125" cy="394887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622300">
            <a:lnSpc>
              <a:spcPct val="90000"/>
            </a:lnSpc>
            <a:spcBef>
              <a:spcPct val="0"/>
            </a:spcBef>
            <a:spcAft>
              <a:spcPct val="35000"/>
            </a:spcAft>
            <a:buNone/>
          </a:pPr>
          <a:r>
            <a:rPr lang="en-US" sz="1400" b="1" u="sng" kern="1200"/>
            <a:t>PILOT</a:t>
          </a:r>
        </a:p>
        <a:p>
          <a:pPr marL="0" lvl="0" indent="0" algn="l" defTabSz="622300">
            <a:lnSpc>
              <a:spcPct val="90000"/>
            </a:lnSpc>
            <a:spcBef>
              <a:spcPct val="0"/>
            </a:spcBef>
            <a:spcAft>
              <a:spcPct val="35000"/>
            </a:spcAft>
            <a:buNone/>
          </a:pPr>
          <a:r>
            <a:rPr lang="en-US" sz="1400" kern="1200"/>
            <a:t>Student Affairs (SA) and subunits pilot Ad-PAIR through 2024-2025; </a:t>
          </a:r>
        </a:p>
        <a:p>
          <a:pPr marL="0" lvl="0" indent="0" algn="l" defTabSz="622300">
            <a:lnSpc>
              <a:spcPct val="90000"/>
            </a:lnSpc>
            <a:spcBef>
              <a:spcPct val="0"/>
            </a:spcBef>
            <a:spcAft>
              <a:spcPct val="35000"/>
            </a:spcAft>
            <a:buNone/>
          </a:pPr>
          <a:r>
            <a:rPr lang="en-US" sz="1400" kern="1200"/>
            <a:t>SA commences UMB Self-Study – Completion, if applicable </a:t>
          </a:r>
        </a:p>
        <a:p>
          <a:pPr marL="0" lvl="0" indent="0" algn="l" defTabSz="622300">
            <a:lnSpc>
              <a:spcPct val="90000"/>
            </a:lnSpc>
            <a:spcBef>
              <a:spcPct val="0"/>
            </a:spcBef>
            <a:spcAft>
              <a:spcPct val="35000"/>
            </a:spcAft>
            <a:buNone/>
          </a:pPr>
          <a:r>
            <a:rPr lang="en-US" sz="1400" kern="1200"/>
            <a:t>IESPA-held Feedback Session (Pilot Group)</a:t>
          </a:r>
        </a:p>
      </dsp:txBody>
      <dsp:txXfrm>
        <a:off x="0" y="1500572"/>
        <a:ext cx="3286125" cy="2369325"/>
      </dsp:txXfrm>
    </dsp:sp>
    <dsp:sp modelId="{572CBADB-7DC6-4B94-B6E5-78E764241388}">
      <dsp:nvSpPr>
        <dsp:cNvPr id="0" name=""/>
        <dsp:cNvSpPr/>
      </dsp:nvSpPr>
      <dsp:spPr>
        <a:xfrm>
          <a:off x="1050731" y="394887"/>
          <a:ext cx="1184662" cy="118466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221" y="568377"/>
        <a:ext cx="837682" cy="837682"/>
      </dsp:txXfrm>
    </dsp:sp>
    <dsp:sp modelId="{3F47051D-9875-4D6A-AE91-14D8DA7AEE12}">
      <dsp:nvSpPr>
        <dsp:cNvPr id="0" name=""/>
        <dsp:cNvSpPr/>
      </dsp:nvSpPr>
      <dsp:spPr>
        <a:xfrm>
          <a:off x="0" y="3948804"/>
          <a:ext cx="3286125"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CFDA2-A3B7-4C33-B338-174A4E471E92}">
      <dsp:nvSpPr>
        <dsp:cNvPr id="0" name=""/>
        <dsp:cNvSpPr/>
      </dsp:nvSpPr>
      <dsp:spPr>
        <a:xfrm>
          <a:off x="3569027" y="0"/>
          <a:ext cx="3286125" cy="394887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622300">
            <a:lnSpc>
              <a:spcPct val="90000"/>
            </a:lnSpc>
            <a:spcBef>
              <a:spcPct val="0"/>
            </a:spcBef>
            <a:spcAft>
              <a:spcPct val="35000"/>
            </a:spcAft>
            <a:buNone/>
          </a:pPr>
          <a:r>
            <a:rPr lang="en-US" sz="1400" b="1" u="sng" kern="1200"/>
            <a:t>Communicate Initiative</a:t>
          </a:r>
        </a:p>
        <a:p>
          <a:pPr marL="0" lvl="0" indent="0" algn="l" defTabSz="622300">
            <a:lnSpc>
              <a:spcPct val="90000"/>
            </a:lnSpc>
            <a:spcBef>
              <a:spcPct val="0"/>
            </a:spcBef>
            <a:spcAft>
              <a:spcPct val="35000"/>
            </a:spcAft>
            <a:buNone/>
          </a:pPr>
          <a:r>
            <a:rPr lang="en-US" sz="1400" kern="1200"/>
            <a:t>Develop communication plan and inform campus community of Ad-PAIR roll-out;</a:t>
          </a:r>
        </a:p>
        <a:p>
          <a:pPr marL="0" lvl="0" indent="0" algn="l" defTabSz="622300">
            <a:lnSpc>
              <a:spcPct val="90000"/>
            </a:lnSpc>
            <a:spcBef>
              <a:spcPct val="0"/>
            </a:spcBef>
            <a:spcAft>
              <a:spcPct val="35000"/>
            </a:spcAft>
            <a:buNone/>
          </a:pPr>
          <a:r>
            <a:rPr lang="en-US" sz="1400" kern="1200"/>
            <a:t>Information / training sessions development</a:t>
          </a:r>
        </a:p>
        <a:p>
          <a:pPr marL="0" lvl="0" indent="0" algn="l" defTabSz="622300">
            <a:lnSpc>
              <a:spcPct val="90000"/>
            </a:lnSpc>
            <a:spcBef>
              <a:spcPct val="0"/>
            </a:spcBef>
            <a:spcAft>
              <a:spcPct val="35000"/>
            </a:spcAft>
            <a:buNone/>
          </a:pPr>
          <a:r>
            <a:rPr lang="en-US" sz="1400" kern="1200"/>
            <a:t>IESPA / Provost Assessment</a:t>
          </a:r>
        </a:p>
        <a:p>
          <a:pPr marL="0" lvl="0" indent="0" algn="l" defTabSz="622300">
            <a:lnSpc>
              <a:spcPct val="90000"/>
            </a:lnSpc>
            <a:spcBef>
              <a:spcPct val="0"/>
            </a:spcBef>
            <a:spcAft>
              <a:spcPct val="35000"/>
            </a:spcAft>
            <a:buNone/>
          </a:pPr>
          <a:endParaRPr lang="en-US" sz="1300" kern="1200"/>
        </a:p>
      </dsp:txBody>
      <dsp:txXfrm>
        <a:off x="3569027" y="1500572"/>
        <a:ext cx="3286125" cy="2369325"/>
      </dsp:txXfrm>
    </dsp:sp>
    <dsp:sp modelId="{2B7BB461-DD3A-4891-AD0C-876AA57137DD}">
      <dsp:nvSpPr>
        <dsp:cNvPr id="0" name=""/>
        <dsp:cNvSpPr/>
      </dsp:nvSpPr>
      <dsp:spPr>
        <a:xfrm>
          <a:off x="4665468" y="394887"/>
          <a:ext cx="1184662" cy="1184662"/>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958" y="568377"/>
        <a:ext cx="837682" cy="837682"/>
      </dsp:txXfrm>
    </dsp:sp>
    <dsp:sp modelId="{6C223720-465B-49D5-A7F9-FEDEB1158038}">
      <dsp:nvSpPr>
        <dsp:cNvPr id="0" name=""/>
        <dsp:cNvSpPr/>
      </dsp:nvSpPr>
      <dsp:spPr>
        <a:xfrm>
          <a:off x="3614737" y="3948804"/>
          <a:ext cx="3286125"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E2590-84B9-4059-9C53-46B585667484}">
      <dsp:nvSpPr>
        <dsp:cNvPr id="0" name=""/>
        <dsp:cNvSpPr/>
      </dsp:nvSpPr>
      <dsp:spPr>
        <a:xfrm>
          <a:off x="7229475" y="0"/>
          <a:ext cx="3286125" cy="3948876"/>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622300">
            <a:lnSpc>
              <a:spcPct val="90000"/>
            </a:lnSpc>
            <a:spcBef>
              <a:spcPct val="0"/>
            </a:spcBef>
            <a:spcAft>
              <a:spcPct val="35000"/>
            </a:spcAft>
            <a:buNone/>
          </a:pPr>
          <a:r>
            <a:rPr lang="en-US" sz="1400" b="1" u="sng" kern="1200"/>
            <a:t>Expand Implementation - Proposed</a:t>
          </a:r>
        </a:p>
        <a:p>
          <a:pPr marL="0" lvl="0" indent="0" algn="l" defTabSz="622300">
            <a:lnSpc>
              <a:spcPct val="90000"/>
            </a:lnSpc>
            <a:spcBef>
              <a:spcPct val="0"/>
            </a:spcBef>
            <a:spcAft>
              <a:spcPct val="35000"/>
            </a:spcAft>
            <a:buNone/>
          </a:pPr>
          <a:r>
            <a:rPr lang="en-US" sz="1400" kern="1200"/>
            <a:t>Phase I: Student-facing Central Administration Units (2025/26)</a:t>
          </a:r>
        </a:p>
        <a:p>
          <a:pPr marL="0" lvl="0" indent="0" algn="l" defTabSz="622300">
            <a:lnSpc>
              <a:spcPct val="90000"/>
            </a:lnSpc>
            <a:spcBef>
              <a:spcPct val="0"/>
            </a:spcBef>
            <a:spcAft>
              <a:spcPct val="35000"/>
            </a:spcAft>
            <a:buNone/>
          </a:pPr>
          <a:r>
            <a:rPr lang="en-US" sz="1400" kern="1200"/>
            <a:t>Phase II: Central Admin Units (Other): (2026/27)</a:t>
          </a:r>
        </a:p>
        <a:p>
          <a:pPr marL="0" lvl="0" indent="0" algn="l" defTabSz="622300">
            <a:lnSpc>
              <a:spcPct val="90000"/>
            </a:lnSpc>
            <a:spcBef>
              <a:spcPct val="0"/>
            </a:spcBef>
            <a:spcAft>
              <a:spcPct val="35000"/>
            </a:spcAft>
            <a:buNone/>
          </a:pPr>
          <a:r>
            <a:rPr lang="en-US" sz="1400" kern="1200"/>
            <a:t>Phase III: School Admin (central) units (2026/27?)</a:t>
          </a:r>
        </a:p>
      </dsp:txBody>
      <dsp:txXfrm>
        <a:off x="7229475" y="1500572"/>
        <a:ext cx="3286125" cy="2369325"/>
      </dsp:txXfrm>
    </dsp:sp>
    <dsp:sp modelId="{36B7E13B-6F7C-48FB-82AB-7B84E558826A}">
      <dsp:nvSpPr>
        <dsp:cNvPr id="0" name=""/>
        <dsp:cNvSpPr/>
      </dsp:nvSpPr>
      <dsp:spPr>
        <a:xfrm>
          <a:off x="8280206" y="394887"/>
          <a:ext cx="1184662" cy="1184662"/>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696" y="568377"/>
        <a:ext cx="837682" cy="837682"/>
      </dsp:txXfrm>
    </dsp:sp>
    <dsp:sp modelId="{947536AF-3F79-4A5D-84E6-1124EC46DDD0}">
      <dsp:nvSpPr>
        <dsp:cNvPr id="0" name=""/>
        <dsp:cNvSpPr/>
      </dsp:nvSpPr>
      <dsp:spPr>
        <a:xfrm>
          <a:off x="7229475" y="3948804"/>
          <a:ext cx="3286125"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C898EE-6E00-4D3E-8117-C587BC110BCD}"/>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78DE8D45-DB2B-C2F1-7917-879A5F58B474}"/>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D33973A5-4007-4005-8EF0-F75CB76964C2}" type="datetimeFigureOut">
              <a:rPr lang="en-US" smtClean="0"/>
              <a:t>11/8/2024</a:t>
            </a:fld>
            <a:endParaRPr lang="en-US"/>
          </a:p>
        </p:txBody>
      </p:sp>
      <p:sp>
        <p:nvSpPr>
          <p:cNvPr id="4" name="Footer Placeholder 3">
            <a:extLst>
              <a:ext uri="{FF2B5EF4-FFF2-40B4-BE49-F238E27FC236}">
                <a16:creationId xmlns:a16="http://schemas.microsoft.com/office/drawing/2014/main" id="{5691E773-B301-3CB1-8DBA-D2B0C160349F}"/>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A2F527-0F40-9CE5-4126-6F49FCDF8321}"/>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B5E03FC9-EE34-48E0-B682-F26214758775}" type="slidenum">
              <a:rPr lang="en-US" smtClean="0"/>
              <a:t>‹#›</a:t>
            </a:fld>
            <a:endParaRPr lang="en-US"/>
          </a:p>
        </p:txBody>
      </p:sp>
    </p:spTree>
    <p:extLst>
      <p:ext uri="{BB962C8B-B14F-4D97-AF65-F5344CB8AC3E}">
        <p14:creationId xmlns:p14="http://schemas.microsoft.com/office/powerpoint/2010/main" val="78608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44CD4A73-6606-47AE-895B-49A0977719B7}" type="datetimeFigureOut">
              <a:rPr lang="en-US" smtClean="0"/>
              <a:t>11/8/2024</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2B8153C5-BA56-488B-986A-FF7CFF89455E}" type="slidenum">
              <a:rPr lang="en-US" smtClean="0"/>
              <a:t>‹#›</a:t>
            </a:fld>
            <a:endParaRPr lang="en-US"/>
          </a:p>
        </p:txBody>
      </p:sp>
    </p:spTree>
    <p:extLst>
      <p:ext uri="{BB962C8B-B14F-4D97-AF65-F5344CB8AC3E}">
        <p14:creationId xmlns:p14="http://schemas.microsoft.com/office/powerpoint/2010/main" val="221407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1</a:t>
            </a:fld>
            <a:endParaRPr lang="en-US"/>
          </a:p>
        </p:txBody>
      </p:sp>
    </p:spTree>
    <p:extLst>
      <p:ext uri="{BB962C8B-B14F-4D97-AF65-F5344CB8AC3E}">
        <p14:creationId xmlns:p14="http://schemas.microsoft.com/office/powerpoint/2010/main" val="379019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 again about why we are undertaking the APAIR as an institutional initiative. </a:t>
            </a:r>
          </a:p>
        </p:txBody>
      </p:sp>
      <p:sp>
        <p:nvSpPr>
          <p:cNvPr id="4" name="Slide Number Placeholder 3"/>
          <p:cNvSpPr>
            <a:spLocks noGrp="1"/>
          </p:cNvSpPr>
          <p:nvPr>
            <p:ph type="sldNum" sz="quarter" idx="5"/>
          </p:nvPr>
        </p:nvSpPr>
        <p:spPr/>
        <p:txBody>
          <a:bodyPr/>
          <a:lstStyle/>
          <a:p>
            <a:fld id="{74DD5B60-18DF-4264-BFA4-E8B61A3F401D}" type="slidenum">
              <a:rPr lang="en-US" smtClean="0"/>
              <a:t>10</a:t>
            </a:fld>
            <a:endParaRPr lang="en-US"/>
          </a:p>
        </p:txBody>
      </p:sp>
    </p:spTree>
    <p:extLst>
      <p:ext uri="{BB962C8B-B14F-4D97-AF65-F5344CB8AC3E}">
        <p14:creationId xmlns:p14="http://schemas.microsoft.com/office/powerpoint/2010/main" val="37493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a:p>
            <a:r>
              <a:rPr lang="en-US"/>
              <a:t>Self-reviews of non-academic units allow aligning services and resources with the university's strategic goals and objectives. This helps in ensuring that resource allocation aligns with the mission and that the needs of students, staff, and other stakeholders are prioritized and addressed.</a:t>
            </a:r>
          </a:p>
        </p:txBody>
      </p:sp>
      <p:sp>
        <p:nvSpPr>
          <p:cNvPr id="4" name="Slide Number Placeholder 3"/>
          <p:cNvSpPr>
            <a:spLocks noGrp="1"/>
          </p:cNvSpPr>
          <p:nvPr>
            <p:ph type="sldNum" sz="quarter" idx="5"/>
          </p:nvPr>
        </p:nvSpPr>
        <p:spPr/>
        <p:txBody>
          <a:bodyPr/>
          <a:lstStyle/>
          <a:p>
            <a:fld id="{2B8153C5-BA56-488B-986A-FF7CFF89455E}" type="slidenum">
              <a:rPr lang="en-US" smtClean="0"/>
              <a:t>11</a:t>
            </a:fld>
            <a:endParaRPr lang="en-US"/>
          </a:p>
        </p:txBody>
      </p:sp>
    </p:spTree>
    <p:extLst>
      <p:ext uri="{BB962C8B-B14F-4D97-AF65-F5344CB8AC3E}">
        <p14:creationId xmlns:p14="http://schemas.microsoft.com/office/powerpoint/2010/main" val="171771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12</a:t>
            </a:fld>
            <a:endParaRPr lang="en-US"/>
          </a:p>
        </p:txBody>
      </p:sp>
    </p:spTree>
    <p:extLst>
      <p:ext uri="{BB962C8B-B14F-4D97-AF65-F5344CB8AC3E}">
        <p14:creationId xmlns:p14="http://schemas.microsoft.com/office/powerpoint/2010/main" val="112770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13</a:t>
            </a:fld>
            <a:endParaRPr lang="en-US"/>
          </a:p>
        </p:txBody>
      </p:sp>
    </p:spTree>
    <p:extLst>
      <p:ext uri="{BB962C8B-B14F-4D97-AF65-F5344CB8AC3E}">
        <p14:creationId xmlns:p14="http://schemas.microsoft.com/office/powerpoint/2010/main" val="332659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.KPIs are a set that gets reviews regularly. If you were the Program Director for an academic program, retention, licensing, time to completion, might all be values the units looks at year to year to answer how well its doing compared to projections, competitors or some other benchmark.</a:t>
            </a:r>
          </a:p>
        </p:txBody>
      </p:sp>
      <p:sp>
        <p:nvSpPr>
          <p:cNvPr id="4" name="Slide Number Placeholder 3"/>
          <p:cNvSpPr>
            <a:spLocks noGrp="1"/>
          </p:cNvSpPr>
          <p:nvPr>
            <p:ph type="sldNum" sz="quarter" idx="5"/>
          </p:nvPr>
        </p:nvSpPr>
        <p:spPr/>
        <p:txBody>
          <a:bodyPr/>
          <a:lstStyle/>
          <a:p>
            <a:fld id="{C242ADCE-0ADB-42B4-B273-9AA302DB2C85}" type="slidenum">
              <a:rPr lang="en-US" smtClean="0"/>
              <a:t>14</a:t>
            </a:fld>
            <a:endParaRPr lang="en-US"/>
          </a:p>
        </p:txBody>
      </p:sp>
    </p:spTree>
    <p:extLst>
      <p:ext uri="{BB962C8B-B14F-4D97-AF65-F5344CB8AC3E}">
        <p14:creationId xmlns:p14="http://schemas.microsoft.com/office/powerpoint/2010/main" val="326278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15</a:t>
            </a:fld>
            <a:endParaRPr lang="en-US"/>
          </a:p>
        </p:txBody>
      </p:sp>
    </p:spTree>
    <p:extLst>
      <p:ext uri="{BB962C8B-B14F-4D97-AF65-F5344CB8AC3E}">
        <p14:creationId xmlns:p14="http://schemas.microsoft.com/office/powerpoint/2010/main" val="269885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pPr defTabSz="931042">
              <a:defRPr/>
            </a:pPr>
            <a:r>
              <a:rPr lang="en-US"/>
              <a:t>Please note that the Provost Office now requires an assessment of risk for priorities set. For information on completing the Risk, please reach out to Victoria Meadows, Asst Director, ERM Adhere to SMART format for Improvement Description</a:t>
            </a:r>
          </a:p>
          <a:p>
            <a:endParaRPr lang="en-US"/>
          </a:p>
          <a:p>
            <a:endParaRPr lang="en-US"/>
          </a:p>
          <a:p>
            <a:r>
              <a:rPr lang="en-US"/>
              <a:t>Emphasize: Select the description that most describes the Improvement type</a:t>
            </a:r>
          </a:p>
        </p:txBody>
      </p:sp>
      <p:sp>
        <p:nvSpPr>
          <p:cNvPr id="4" name="Slide Number Placeholder 3"/>
          <p:cNvSpPr>
            <a:spLocks noGrp="1"/>
          </p:cNvSpPr>
          <p:nvPr>
            <p:ph type="sldNum" sz="quarter" idx="5"/>
          </p:nvPr>
        </p:nvSpPr>
        <p:spPr/>
        <p:txBody>
          <a:bodyPr/>
          <a:lstStyle/>
          <a:p>
            <a:fld id="{C242ADCE-0ADB-42B4-B273-9AA302DB2C85}" type="slidenum">
              <a:rPr lang="en-US" smtClean="0"/>
              <a:t>16</a:t>
            </a:fld>
            <a:endParaRPr lang="en-US"/>
          </a:p>
        </p:txBody>
      </p:sp>
    </p:spTree>
    <p:extLst>
      <p:ext uri="{BB962C8B-B14F-4D97-AF65-F5344CB8AC3E}">
        <p14:creationId xmlns:p14="http://schemas.microsoft.com/office/powerpoint/2010/main" val="331586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17</a:t>
            </a:fld>
            <a:endParaRPr lang="en-US"/>
          </a:p>
        </p:txBody>
      </p:sp>
    </p:spTree>
    <p:extLst>
      <p:ext uri="{BB962C8B-B14F-4D97-AF65-F5344CB8AC3E}">
        <p14:creationId xmlns:p14="http://schemas.microsoft.com/office/powerpoint/2010/main" val="3199087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Please note that the Provost Office now requires an assessment of risk for priorities set. For information on completing the Risk, please reach out to Victoria Meadows, Asst Director, ERM</a:t>
            </a:r>
          </a:p>
        </p:txBody>
      </p:sp>
      <p:sp>
        <p:nvSpPr>
          <p:cNvPr id="4" name="Slide Number Placeholder 3"/>
          <p:cNvSpPr>
            <a:spLocks noGrp="1"/>
          </p:cNvSpPr>
          <p:nvPr>
            <p:ph type="sldNum" sz="quarter" idx="5"/>
          </p:nvPr>
        </p:nvSpPr>
        <p:spPr/>
        <p:txBody>
          <a:bodyPr/>
          <a:lstStyle/>
          <a:p>
            <a:fld id="{C242ADCE-0ADB-42B4-B273-9AA302DB2C85}" type="slidenum">
              <a:rPr lang="en-US" smtClean="0"/>
              <a:t>18</a:t>
            </a:fld>
            <a:endParaRPr lang="en-US"/>
          </a:p>
        </p:txBody>
      </p:sp>
    </p:spTree>
    <p:extLst>
      <p:ext uri="{BB962C8B-B14F-4D97-AF65-F5344CB8AC3E}">
        <p14:creationId xmlns:p14="http://schemas.microsoft.com/office/powerpoint/2010/main" val="175148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19</a:t>
            </a:fld>
            <a:endParaRPr lang="en-US"/>
          </a:p>
        </p:txBody>
      </p:sp>
    </p:spTree>
    <p:extLst>
      <p:ext uri="{BB962C8B-B14F-4D97-AF65-F5344CB8AC3E}">
        <p14:creationId xmlns:p14="http://schemas.microsoft.com/office/powerpoint/2010/main" val="333970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endParaRPr lang="en-US" sz="180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242ADCE-0ADB-42B4-B273-9AA302DB2C85}" type="slidenum">
              <a:rPr lang="en-US" smtClean="0"/>
              <a:t>2</a:t>
            </a:fld>
            <a:endParaRPr lang="en-US"/>
          </a:p>
        </p:txBody>
      </p:sp>
    </p:spTree>
    <p:extLst>
      <p:ext uri="{BB962C8B-B14F-4D97-AF65-F5344CB8AC3E}">
        <p14:creationId xmlns:p14="http://schemas.microsoft.com/office/powerpoint/2010/main" val="381953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20</a:t>
            </a:fld>
            <a:endParaRPr lang="en-US"/>
          </a:p>
        </p:txBody>
      </p:sp>
    </p:spTree>
    <p:extLst>
      <p:ext uri="{BB962C8B-B14F-4D97-AF65-F5344CB8AC3E}">
        <p14:creationId xmlns:p14="http://schemas.microsoft.com/office/powerpoint/2010/main" val="405687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21</a:t>
            </a:fld>
            <a:endParaRPr lang="en-US"/>
          </a:p>
        </p:txBody>
      </p:sp>
    </p:spTree>
    <p:extLst>
      <p:ext uri="{BB962C8B-B14F-4D97-AF65-F5344CB8AC3E}">
        <p14:creationId xmlns:p14="http://schemas.microsoft.com/office/powerpoint/2010/main" val="4263495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22</a:t>
            </a:fld>
            <a:endParaRPr lang="en-US"/>
          </a:p>
        </p:txBody>
      </p:sp>
    </p:spTree>
    <p:extLst>
      <p:ext uri="{BB962C8B-B14F-4D97-AF65-F5344CB8AC3E}">
        <p14:creationId xmlns:p14="http://schemas.microsoft.com/office/powerpoint/2010/main" val="427003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Administrative, operational, and student-facing support services directly impact the quality of education, student satisfaction, and the overall effectiveness of the institution. Ensuring that these services are effective and efficient is crucial to providing a positive university experience for students and staff.</a:t>
            </a:r>
          </a:p>
        </p:txBody>
      </p:sp>
      <p:sp>
        <p:nvSpPr>
          <p:cNvPr id="4" name="Slide Number Placeholder 3"/>
          <p:cNvSpPr>
            <a:spLocks noGrp="1"/>
          </p:cNvSpPr>
          <p:nvPr>
            <p:ph type="sldNum" sz="quarter" idx="5"/>
          </p:nvPr>
        </p:nvSpPr>
        <p:spPr/>
        <p:txBody>
          <a:bodyPr/>
          <a:lstStyle/>
          <a:p>
            <a:fld id="{C242ADCE-0ADB-42B4-B273-9AA302DB2C85}" type="slidenum">
              <a:rPr lang="en-US" smtClean="0"/>
              <a:t>23</a:t>
            </a:fld>
            <a:endParaRPr lang="en-US"/>
          </a:p>
        </p:txBody>
      </p:sp>
    </p:spTree>
    <p:extLst>
      <p:ext uri="{BB962C8B-B14F-4D97-AF65-F5344CB8AC3E}">
        <p14:creationId xmlns:p14="http://schemas.microsoft.com/office/powerpoint/2010/main" val="140640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42ADCE-0ADB-42B4-B273-9AA302DB2C85}" type="slidenum">
              <a:rPr lang="en-US" smtClean="0"/>
              <a:t>24</a:t>
            </a:fld>
            <a:endParaRPr lang="en-US"/>
          </a:p>
        </p:txBody>
      </p:sp>
    </p:spTree>
    <p:extLst>
      <p:ext uri="{BB962C8B-B14F-4D97-AF65-F5344CB8AC3E}">
        <p14:creationId xmlns:p14="http://schemas.microsoft.com/office/powerpoint/2010/main" val="1606602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25</a:t>
            </a:fld>
            <a:endParaRPr lang="en-US"/>
          </a:p>
        </p:txBody>
      </p:sp>
    </p:spTree>
    <p:extLst>
      <p:ext uri="{BB962C8B-B14F-4D97-AF65-F5344CB8AC3E}">
        <p14:creationId xmlns:p14="http://schemas.microsoft.com/office/powerpoint/2010/main" val="877529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IP Update</a:t>
            </a:r>
          </a:p>
        </p:txBody>
      </p:sp>
      <p:sp>
        <p:nvSpPr>
          <p:cNvPr id="4" name="Slide Number Placeholder 3"/>
          <p:cNvSpPr>
            <a:spLocks noGrp="1"/>
          </p:cNvSpPr>
          <p:nvPr>
            <p:ph type="sldNum" sz="quarter" idx="5"/>
          </p:nvPr>
        </p:nvSpPr>
        <p:spPr/>
        <p:txBody>
          <a:bodyPr/>
          <a:lstStyle/>
          <a:p>
            <a:fld id="{C242ADCE-0ADB-42B4-B273-9AA302DB2C85}" type="slidenum">
              <a:rPr lang="en-US" smtClean="0"/>
              <a:t>26</a:t>
            </a:fld>
            <a:endParaRPr lang="en-US"/>
          </a:p>
        </p:txBody>
      </p:sp>
    </p:spTree>
    <p:extLst>
      <p:ext uri="{BB962C8B-B14F-4D97-AF65-F5344CB8AC3E}">
        <p14:creationId xmlns:p14="http://schemas.microsoft.com/office/powerpoint/2010/main" val="37208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27</a:t>
            </a:fld>
            <a:endParaRPr lang="en-US"/>
          </a:p>
        </p:txBody>
      </p:sp>
    </p:spTree>
    <p:extLst>
      <p:ext uri="{BB962C8B-B14F-4D97-AF65-F5344CB8AC3E}">
        <p14:creationId xmlns:p14="http://schemas.microsoft.com/office/powerpoint/2010/main" val="3646133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r>
              <a:rPr lang="en-US"/>
              <a:t>IP Update</a:t>
            </a:r>
          </a:p>
        </p:txBody>
      </p:sp>
      <p:sp>
        <p:nvSpPr>
          <p:cNvPr id="4" name="Slide Number Placeholder 3"/>
          <p:cNvSpPr>
            <a:spLocks noGrp="1"/>
          </p:cNvSpPr>
          <p:nvPr>
            <p:ph type="sldNum" sz="quarter" idx="5"/>
          </p:nvPr>
        </p:nvSpPr>
        <p:spPr/>
        <p:txBody>
          <a:bodyPr/>
          <a:lstStyle/>
          <a:p>
            <a:fld id="{C242ADCE-0ADB-42B4-B273-9AA302DB2C85}" type="slidenum">
              <a:rPr lang="en-US" smtClean="0"/>
              <a:t>28</a:t>
            </a:fld>
            <a:endParaRPr lang="en-US"/>
          </a:p>
        </p:txBody>
      </p:sp>
    </p:spTree>
    <p:extLst>
      <p:ext uri="{BB962C8B-B14F-4D97-AF65-F5344CB8AC3E}">
        <p14:creationId xmlns:p14="http://schemas.microsoft.com/office/powerpoint/2010/main" val="3795731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67375" cy="3187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2ADCE-0ADB-42B4-B273-9AA302DB2C85}" type="slidenum">
              <a:rPr lang="en-US" smtClean="0"/>
              <a:t>29</a:t>
            </a:fld>
            <a:endParaRPr lang="en-US"/>
          </a:p>
        </p:txBody>
      </p:sp>
    </p:spTree>
    <p:extLst>
      <p:ext uri="{BB962C8B-B14F-4D97-AF65-F5344CB8AC3E}">
        <p14:creationId xmlns:p14="http://schemas.microsoft.com/office/powerpoint/2010/main" val="38412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background about our office</a:t>
            </a:r>
          </a:p>
        </p:txBody>
      </p:sp>
      <p:sp>
        <p:nvSpPr>
          <p:cNvPr id="4" name="Slide Number Placeholder 3"/>
          <p:cNvSpPr>
            <a:spLocks noGrp="1"/>
          </p:cNvSpPr>
          <p:nvPr>
            <p:ph type="sldNum" sz="quarter" idx="5"/>
          </p:nvPr>
        </p:nvSpPr>
        <p:spPr/>
        <p:txBody>
          <a:bodyPr/>
          <a:lstStyle/>
          <a:p>
            <a:fld id="{74DD5B60-18DF-4264-BFA4-E8B61A3F401D}" type="slidenum">
              <a:rPr lang="en-US" smtClean="0"/>
              <a:t>3</a:t>
            </a:fld>
            <a:endParaRPr lang="en-US"/>
          </a:p>
        </p:txBody>
      </p:sp>
    </p:spTree>
    <p:extLst>
      <p:ext uri="{BB962C8B-B14F-4D97-AF65-F5344CB8AC3E}">
        <p14:creationId xmlns:p14="http://schemas.microsoft.com/office/powerpoint/2010/main" val="266669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Predecessor </a:t>
            </a:r>
            <a:r>
              <a:rPr lang="en-US" err="1"/>
              <a:t>Initative</a:t>
            </a:r>
            <a:r>
              <a:rPr lang="en-US"/>
              <a:t> - </a:t>
            </a:r>
          </a:p>
          <a:p>
            <a:endParaRPr lang="en-US"/>
          </a:p>
        </p:txBody>
      </p:sp>
      <p:sp>
        <p:nvSpPr>
          <p:cNvPr id="4" name="Slide Number Placeholder 3"/>
          <p:cNvSpPr>
            <a:spLocks noGrp="1"/>
          </p:cNvSpPr>
          <p:nvPr>
            <p:ph type="sldNum" sz="quarter" idx="5"/>
          </p:nvPr>
        </p:nvSpPr>
        <p:spPr/>
        <p:txBody>
          <a:bodyPr/>
          <a:lstStyle/>
          <a:p>
            <a:fld id="{C0BB6765-DBAA-4E86-91F4-C5BE6A440473}" type="slidenum">
              <a:rPr lang="en-US" smtClean="0"/>
              <a:t>4</a:t>
            </a:fld>
            <a:endParaRPr lang="en-US"/>
          </a:p>
        </p:txBody>
      </p:sp>
    </p:spTree>
    <p:extLst>
      <p:ext uri="{BB962C8B-B14F-4D97-AF65-F5344CB8AC3E}">
        <p14:creationId xmlns:p14="http://schemas.microsoft.com/office/powerpoint/2010/main" val="243959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kern="100">
                <a:latin typeface="Segoe UI" panose="020B0502040204020203" pitchFamily="34" charset="0"/>
                <a:ea typeface="Calibri" panose="020F0502020204030204" pitchFamily="34" charset="0"/>
                <a:cs typeface="Times New Roman" panose="02020603050405020304" pitchFamily="18" charset="0"/>
              </a:rPr>
              <a:t>The Office of Institutional Effectiveness, Strategic Planning, and Assessment, in conjunction with the Center for Information Technology Services, developed the Academic Program Assessment and Improvement Report (APAIR) to facilitate the documentation of assessment activities at the school and program level and to advance UMB's culture of assessment to continuously improve.</a:t>
            </a:r>
          </a:p>
          <a:p>
            <a:pPr>
              <a:lnSpc>
                <a:spcPct val="107000"/>
              </a:lnSpc>
              <a:spcAft>
                <a:spcPts val="815"/>
              </a:spcAft>
            </a:pPr>
            <a:endParaRPr lang="en-US" kern="100">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kern="100">
                <a:latin typeface="Segoe UI" panose="020B0502040204020203" pitchFamily="34" charset="0"/>
                <a:ea typeface="Calibri" panose="020F0502020204030204" pitchFamily="34" charset="0"/>
                <a:cs typeface="Times New Roman" panose="02020603050405020304" pitchFamily="18" charset="0"/>
              </a:rPr>
              <a:t>Driven by a few factors: Accreditation Compliance; developing a culture of assessment by relying on the assumption that UMB wants to continuously improve.</a:t>
            </a:r>
            <a:endParaRPr lang="en-US" kern="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4DD5B60-18DF-4264-BFA4-E8B61A3F401D}" type="slidenum">
              <a:rPr lang="en-US" smtClean="0"/>
              <a:t>5</a:t>
            </a:fld>
            <a:endParaRPr lang="en-US"/>
          </a:p>
        </p:txBody>
      </p:sp>
    </p:spTree>
    <p:extLst>
      <p:ext uri="{BB962C8B-B14F-4D97-AF65-F5344CB8AC3E}">
        <p14:creationId xmlns:p14="http://schemas.microsoft.com/office/powerpoint/2010/main" val="155050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successful implementation of the APAIR and to continue with the Provost’s Office’s effort to improve institutional reporting activities that support our accreditation efforts, provide the evidence the institution needs to update its relevant stakeholders – students, faculty, staff, community, government, parents, and so on – we are piloting the implementation of its institutional sibling – the AD-PAIR.</a:t>
            </a:r>
          </a:p>
        </p:txBody>
      </p:sp>
      <p:sp>
        <p:nvSpPr>
          <p:cNvPr id="4" name="Slide Number Placeholder 3"/>
          <p:cNvSpPr>
            <a:spLocks noGrp="1"/>
          </p:cNvSpPr>
          <p:nvPr>
            <p:ph type="sldNum" sz="quarter" idx="5"/>
          </p:nvPr>
        </p:nvSpPr>
        <p:spPr/>
        <p:txBody>
          <a:bodyPr/>
          <a:lstStyle/>
          <a:p>
            <a:fld id="{2B8153C5-BA56-488B-986A-FF7CFF89455E}" type="slidenum">
              <a:rPr lang="en-US" smtClean="0"/>
              <a:t>6</a:t>
            </a:fld>
            <a:endParaRPr lang="en-US"/>
          </a:p>
        </p:txBody>
      </p:sp>
    </p:spTree>
    <p:extLst>
      <p:ext uri="{BB962C8B-B14F-4D97-AF65-F5344CB8AC3E}">
        <p14:creationId xmlns:p14="http://schemas.microsoft.com/office/powerpoint/2010/main" val="27925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Benefits to home-grown</a:t>
            </a:r>
          </a:p>
          <a:p>
            <a:endParaRPr lang="en-US"/>
          </a:p>
          <a:p>
            <a:r>
              <a:rPr lang="en-US"/>
              <a:t>Designed specifically to meet our institutional needs (Pro)</a:t>
            </a:r>
          </a:p>
          <a:p>
            <a:r>
              <a:rPr lang="en-US"/>
              <a:t>Flexible (Pro)</a:t>
            </a:r>
          </a:p>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7</a:t>
            </a:fld>
            <a:endParaRPr lang="en-US"/>
          </a:p>
        </p:txBody>
      </p:sp>
    </p:spTree>
    <p:extLst>
      <p:ext uri="{BB962C8B-B14F-4D97-AF65-F5344CB8AC3E}">
        <p14:creationId xmlns:p14="http://schemas.microsoft.com/office/powerpoint/2010/main" val="395707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Serves as an annual self-study and check-in;</a:t>
            </a:r>
          </a:p>
          <a:p>
            <a:r>
              <a:rPr lang="en-US"/>
              <a:t>Improves internal collaboration and planning</a:t>
            </a:r>
          </a:p>
          <a:p>
            <a:r>
              <a:rPr lang="en-US"/>
              <a:t>Improves planning for continuous improvement with impacted stakeholders</a:t>
            </a:r>
          </a:p>
          <a:p>
            <a:endParaRPr lang="en-US"/>
          </a:p>
        </p:txBody>
      </p:sp>
      <p:sp>
        <p:nvSpPr>
          <p:cNvPr id="4" name="Slide Number Placeholder 3"/>
          <p:cNvSpPr>
            <a:spLocks noGrp="1"/>
          </p:cNvSpPr>
          <p:nvPr>
            <p:ph type="sldNum" sz="quarter" idx="5"/>
          </p:nvPr>
        </p:nvSpPr>
        <p:spPr/>
        <p:txBody>
          <a:bodyPr/>
          <a:lstStyle/>
          <a:p>
            <a:fld id="{2B8153C5-BA56-488B-986A-FF7CFF89455E}" type="slidenum">
              <a:rPr lang="en-US" smtClean="0"/>
              <a:t>8</a:t>
            </a:fld>
            <a:endParaRPr lang="en-US"/>
          </a:p>
        </p:txBody>
      </p:sp>
    </p:spTree>
    <p:extLst>
      <p:ext uri="{BB962C8B-B14F-4D97-AF65-F5344CB8AC3E}">
        <p14:creationId xmlns:p14="http://schemas.microsoft.com/office/powerpoint/2010/main" val="425103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successful implementation of the APAIR and to continue with the Provost’s Office’s effort to improve institutional reporting activities that support our accreditation efforts, provide the evidence the institution needs to update its relevant stakeholders – students, faculty, staff, community, government, parents, and so on, and continuously improve – we are piloting the implementation of its institutional sibling – the AD-PAIR.</a:t>
            </a:r>
          </a:p>
        </p:txBody>
      </p:sp>
      <p:sp>
        <p:nvSpPr>
          <p:cNvPr id="4" name="Slide Number Placeholder 3"/>
          <p:cNvSpPr>
            <a:spLocks noGrp="1"/>
          </p:cNvSpPr>
          <p:nvPr>
            <p:ph type="sldNum" sz="quarter" idx="5"/>
          </p:nvPr>
        </p:nvSpPr>
        <p:spPr/>
        <p:txBody>
          <a:bodyPr/>
          <a:lstStyle/>
          <a:p>
            <a:fld id="{C0BB6765-DBAA-4E86-91F4-C5BE6A440473}" type="slidenum">
              <a:rPr lang="en-US" smtClean="0"/>
              <a:t>9</a:t>
            </a:fld>
            <a:endParaRPr lang="en-US"/>
          </a:p>
        </p:txBody>
      </p:sp>
    </p:spTree>
    <p:extLst>
      <p:ext uri="{BB962C8B-B14F-4D97-AF65-F5344CB8AC3E}">
        <p14:creationId xmlns:p14="http://schemas.microsoft.com/office/powerpoint/2010/main" val="276509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lvl1pPr>
              <a:defRPr/>
            </a:lvl1pPr>
          </a:lstStyle>
          <a:p>
            <a:fld id="{E567EC97-DB97-4565-B65B-270512363B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lvl1pPr>
              <a:defRPr/>
            </a:lvl1pPr>
          </a:lstStyle>
          <a:p>
            <a:fld id="{AA643096-AA42-4AC9-B6E7-2EBEAF28CC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Date Placeholder 11"/>
          <p:cNvSpPr>
            <a:spLocks noGrp="1"/>
          </p:cNvSpPr>
          <p:nvPr>
            <p:ph type="dt" sz="half" idx="10"/>
          </p:nvPr>
        </p:nvSpPr>
        <p:spPr/>
        <p:txBody>
          <a:bodyPr/>
          <a:lstStyle/>
          <a:p>
            <a:endParaRPr lang="en-US"/>
          </a:p>
        </p:txBody>
      </p:sp>
      <p:sp>
        <p:nvSpPr>
          <p:cNvPr id="13" name="Footer Placeholder 12"/>
          <p:cNvSpPr>
            <a:spLocks noGrp="1"/>
          </p:cNvSpPr>
          <p:nvPr>
            <p:ph type="ftr" sz="quarter" idx="11"/>
          </p:nvPr>
        </p:nvSpPr>
        <p:spPr/>
        <p:txBody>
          <a:bodyPr/>
          <a:lstStyle/>
          <a:p>
            <a:endParaRPr lang="en-US"/>
          </a:p>
        </p:txBody>
      </p:sp>
      <p:sp>
        <p:nvSpPr>
          <p:cNvPr id="14" name="Slide Number Placeholder 13"/>
          <p:cNvSpPr>
            <a:spLocks noGrp="1"/>
          </p:cNvSpPr>
          <p:nvPr>
            <p:ph type="sldNum" sz="quarter" idx="12"/>
          </p:nvPr>
        </p:nvSpPr>
        <p:spPr/>
        <p:txBody>
          <a:bodyPr/>
          <a:lstStyle>
            <a:lvl1pPr>
              <a:defRPr/>
            </a:lvl1pPr>
          </a:lstStyle>
          <a:p>
            <a:fld id="{6C833517-50B5-4F2C-A370-308AFB7767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9323-46FD-1DE6-9E5D-CBB10A206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E5939-2028-AC99-7943-24F01DBE0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7988AC-CED0-259F-BC86-656EB10A9AF3}"/>
              </a:ext>
            </a:extLst>
          </p:cNvPr>
          <p:cNvSpPr>
            <a:spLocks noGrp="1"/>
          </p:cNvSpPr>
          <p:nvPr>
            <p:ph type="dt" sz="half" idx="10"/>
          </p:nvPr>
        </p:nvSpPr>
        <p:spPr/>
        <p:txBody>
          <a:bodyPr/>
          <a:lstStyle/>
          <a:p>
            <a:fld id="{38F09C1D-E706-4AC2-B2B9-8E81201A2648}" type="datetimeFigureOut">
              <a:rPr lang="en-US" smtClean="0"/>
              <a:t>11/8/2024</a:t>
            </a:fld>
            <a:endParaRPr lang="en-US"/>
          </a:p>
        </p:txBody>
      </p:sp>
      <p:sp>
        <p:nvSpPr>
          <p:cNvPr id="5" name="Footer Placeholder 4">
            <a:extLst>
              <a:ext uri="{FF2B5EF4-FFF2-40B4-BE49-F238E27FC236}">
                <a16:creationId xmlns:a16="http://schemas.microsoft.com/office/drawing/2014/main" id="{1CEE2B2F-FCB9-4ED6-B7C8-BA53C65F7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C68AA-57D9-1730-45C7-246CC04A9A30}"/>
              </a:ext>
            </a:extLst>
          </p:cNvPr>
          <p:cNvSpPr>
            <a:spLocks noGrp="1"/>
          </p:cNvSpPr>
          <p:nvPr>
            <p:ph type="sldNum" sz="quarter" idx="12"/>
          </p:nvPr>
        </p:nvSpPr>
        <p:spPr/>
        <p:txBody>
          <a:bodyPr/>
          <a:lstStyle/>
          <a:p>
            <a:fld id="{E494430C-3820-4AED-80B0-B64A834E7BF0}" type="slidenum">
              <a:rPr lang="en-US" smtClean="0"/>
              <a:t>‹#›</a:t>
            </a:fld>
            <a:endParaRPr lang="en-US"/>
          </a:p>
        </p:txBody>
      </p:sp>
    </p:spTree>
    <p:extLst>
      <p:ext uri="{BB962C8B-B14F-4D97-AF65-F5344CB8AC3E}">
        <p14:creationId xmlns:p14="http://schemas.microsoft.com/office/powerpoint/2010/main" val="7220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87DE-FBF1-A4D7-A7B8-C64CC736B2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B687C-4A18-AB79-C58E-3F20A445B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CA06C-3E68-BAD8-F1EC-6CDA44E0761C}"/>
              </a:ext>
            </a:extLst>
          </p:cNvPr>
          <p:cNvSpPr>
            <a:spLocks noGrp="1"/>
          </p:cNvSpPr>
          <p:nvPr>
            <p:ph type="dt" sz="half" idx="10"/>
          </p:nvPr>
        </p:nvSpPr>
        <p:spPr/>
        <p:txBody>
          <a:bodyPr/>
          <a:lstStyle/>
          <a:p>
            <a:fld id="{076755F5-1DA4-4E60-995E-B1028364D593}" type="datetimeFigureOut">
              <a:rPr lang="en-US" smtClean="0"/>
              <a:t>11/8/2024</a:t>
            </a:fld>
            <a:endParaRPr lang="en-US"/>
          </a:p>
        </p:txBody>
      </p:sp>
      <p:sp>
        <p:nvSpPr>
          <p:cNvPr id="5" name="Footer Placeholder 4">
            <a:extLst>
              <a:ext uri="{FF2B5EF4-FFF2-40B4-BE49-F238E27FC236}">
                <a16:creationId xmlns:a16="http://schemas.microsoft.com/office/drawing/2014/main" id="{63FD132E-0F03-F990-4362-72B1D86B5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E4299-D186-0D4E-FF90-D597EE2B6206}"/>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382060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63BF-D930-C883-E06C-BDC6E974D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4BB81-6CBC-86C6-ED8F-563C1F73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62A5D-D72F-23C1-3F7D-F4A3A4E09FC3}"/>
              </a:ext>
            </a:extLst>
          </p:cNvPr>
          <p:cNvSpPr>
            <a:spLocks noGrp="1"/>
          </p:cNvSpPr>
          <p:nvPr>
            <p:ph type="dt" sz="half" idx="10"/>
          </p:nvPr>
        </p:nvSpPr>
        <p:spPr/>
        <p:txBody>
          <a:bodyPr/>
          <a:lstStyle/>
          <a:p>
            <a:fld id="{076755F5-1DA4-4E60-995E-B1028364D593}" type="datetimeFigureOut">
              <a:rPr lang="en-US" smtClean="0"/>
              <a:t>11/8/2024</a:t>
            </a:fld>
            <a:endParaRPr lang="en-US"/>
          </a:p>
        </p:txBody>
      </p:sp>
      <p:sp>
        <p:nvSpPr>
          <p:cNvPr id="5" name="Footer Placeholder 4">
            <a:extLst>
              <a:ext uri="{FF2B5EF4-FFF2-40B4-BE49-F238E27FC236}">
                <a16:creationId xmlns:a16="http://schemas.microsoft.com/office/drawing/2014/main" id="{FF74AF61-B9AF-5214-2758-A175C141C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28A93-BA7A-2287-1763-97425797973A}"/>
              </a:ext>
            </a:extLst>
          </p:cNvPr>
          <p:cNvSpPr>
            <a:spLocks noGrp="1"/>
          </p:cNvSpPr>
          <p:nvPr>
            <p:ph type="sldNum" sz="quarter" idx="12"/>
          </p:nvPr>
        </p:nvSpPr>
        <p:spPr/>
        <p:txBody>
          <a:bodyPr/>
          <a:lstStyle/>
          <a:p>
            <a:fld id="{DB523A8D-212F-478F-90F8-AD28A645FD9C}" type="slidenum">
              <a:rPr lang="en-US" smtClean="0"/>
              <a:t>‹#›</a:t>
            </a:fld>
            <a:endParaRPr lang="en-US"/>
          </a:p>
        </p:txBody>
      </p:sp>
    </p:spTree>
    <p:extLst>
      <p:ext uri="{BB962C8B-B14F-4D97-AF65-F5344CB8AC3E}">
        <p14:creationId xmlns:p14="http://schemas.microsoft.com/office/powerpoint/2010/main" val="2154221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77938-72C8-4AC2-B3D7-A7872AC481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8173A-3CF8-5445-9D22-E09944050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37929-229E-40F9-8FA9-6BE45C598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3ACEC-B095-ACE0-6265-8806CECA1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09C1D-E706-4AC2-B2B9-8E81201A2648}" type="datetimeFigureOut">
              <a:rPr lang="en-US" smtClean="0"/>
              <a:t>11/8/2024</a:t>
            </a:fld>
            <a:endParaRPr lang="en-US"/>
          </a:p>
        </p:txBody>
      </p:sp>
      <p:sp>
        <p:nvSpPr>
          <p:cNvPr id="5" name="Footer Placeholder 4">
            <a:extLst>
              <a:ext uri="{FF2B5EF4-FFF2-40B4-BE49-F238E27FC236}">
                <a16:creationId xmlns:a16="http://schemas.microsoft.com/office/drawing/2014/main" id="{C060B96B-7B83-4D8A-B4D1-0DDBCFBA3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F4519-7DD7-4E15-AAE9-192A1C350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430C-3820-4AED-80B0-B64A834E7BF0}" type="slidenum">
              <a:rPr lang="en-US" smtClean="0"/>
              <a:t>‹#›</a:t>
            </a:fld>
            <a:endParaRPr lang="en-US"/>
          </a:p>
        </p:txBody>
      </p:sp>
    </p:spTree>
    <p:extLst>
      <p:ext uri="{BB962C8B-B14F-4D97-AF65-F5344CB8AC3E}">
        <p14:creationId xmlns:p14="http://schemas.microsoft.com/office/powerpoint/2010/main" val="267870053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6B2CB-546F-F908-0DC8-0562511F4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D5B77-F98E-BF33-ECF8-43E16100C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52E1D-9539-0850-78FD-E51665D99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755F5-1DA4-4E60-995E-B1028364D593}" type="datetimeFigureOut">
              <a:rPr lang="en-US" smtClean="0"/>
              <a:t>11/8/2024</a:t>
            </a:fld>
            <a:endParaRPr lang="en-US"/>
          </a:p>
        </p:txBody>
      </p:sp>
      <p:sp>
        <p:nvSpPr>
          <p:cNvPr id="5" name="Footer Placeholder 4">
            <a:extLst>
              <a:ext uri="{FF2B5EF4-FFF2-40B4-BE49-F238E27FC236}">
                <a16:creationId xmlns:a16="http://schemas.microsoft.com/office/drawing/2014/main" id="{59052E02-C8DE-9F33-3128-1FF54FA91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75EC9D-AB87-8098-498B-ED96E9059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23A8D-212F-478F-90F8-AD28A645FD9C}" type="slidenum">
              <a:rPr lang="en-US" smtClean="0"/>
              <a:t>‹#›</a:t>
            </a:fld>
            <a:endParaRPr lang="en-US"/>
          </a:p>
        </p:txBody>
      </p:sp>
    </p:spTree>
    <p:extLst>
      <p:ext uri="{BB962C8B-B14F-4D97-AF65-F5344CB8AC3E}">
        <p14:creationId xmlns:p14="http://schemas.microsoft.com/office/powerpoint/2010/main" val="4220472703"/>
      </p:ext>
    </p:extLst>
  </p:cSld>
  <p:clrMap bg1="lt1" tx1="dk1" bg2="lt2" tx2="dk2" accent1="accent1" accent2="accent2" accent3="accent3" accent4="accent4" accent5="accent5" accent6="accent6" hlink="hlink" folHlink="folHlink"/>
  <p:sldLayoutIdLst>
    <p:sldLayoutId id="2147483667"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umaryland.edu/iespa" TargetMode="External"/><Relationship Id="rId7" Type="http://schemas.openxmlformats.org/officeDocument/2006/relationships/hyperlink" Target="mailto:Victoria.meadows@umaryland.ed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mailto:lcrum@umaryland.edu" TargetMode="External"/><Relationship Id="rId5" Type="http://schemas.openxmlformats.org/officeDocument/2006/relationships/hyperlink" Target="mailto:gspengler@umaryland.edu" TargetMode="External"/><Relationship Id="rId4" Type="http://schemas.openxmlformats.org/officeDocument/2006/relationships/hyperlink" Target="mailto:Karen.Matthews@umaryland.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95413"/>
            <a:ext cx="7772400" cy="1470025"/>
          </a:xfrm>
        </p:spPr>
        <p:txBody>
          <a:bodyPr/>
          <a:lstStyle/>
          <a:p>
            <a:r>
              <a:rPr lang="en-US"/>
              <a:t>Ad-PAIR Overview</a:t>
            </a:r>
            <a:br>
              <a:rPr lang="en-US"/>
            </a:br>
            <a:r>
              <a:rPr lang="en-US"/>
              <a:t>Student Affairs Pilot Review</a:t>
            </a:r>
          </a:p>
        </p:txBody>
      </p:sp>
      <p:sp>
        <p:nvSpPr>
          <p:cNvPr id="3" name="Subtitle 2"/>
          <p:cNvSpPr>
            <a:spLocks noGrp="1"/>
          </p:cNvSpPr>
          <p:nvPr>
            <p:ph type="subTitle" idx="1"/>
          </p:nvPr>
        </p:nvSpPr>
        <p:spPr>
          <a:xfrm>
            <a:off x="2895600" y="3116264"/>
            <a:ext cx="6400800" cy="2129504"/>
          </a:xfrm>
        </p:spPr>
        <p:txBody>
          <a:bodyPr>
            <a:normAutofit fontScale="85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a:ln>
                  <a:noFill/>
                </a:ln>
                <a:solidFill>
                  <a:prstClr val="black">
                    <a:tint val="75000"/>
                  </a:prstClr>
                </a:solidFill>
                <a:effectLst/>
                <a:uLnTx/>
                <a:uFillTx/>
                <a:latin typeface="Calibri"/>
                <a:ea typeface="+mn-ea"/>
                <a:cs typeface="+mn-cs"/>
              </a:rPr>
              <a:t>Karen D Matthews, DM, MPA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a:ln>
                  <a:noFill/>
                </a:ln>
                <a:solidFill>
                  <a:prstClr val="black">
                    <a:tint val="75000"/>
                  </a:prstClr>
                </a:solidFill>
                <a:effectLst/>
                <a:uLnTx/>
                <a:uFillTx/>
                <a:latin typeface="Calibri"/>
                <a:ea typeface="+mn-ea"/>
                <a:cs typeface="+mn-cs"/>
              </a:rPr>
              <a:t>Gregory Spengler, MPA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a:ln>
                  <a:noFill/>
                </a:ln>
                <a:solidFill>
                  <a:prstClr val="black">
                    <a:tint val="75000"/>
                  </a:prstClr>
                </a:solidFill>
                <a:effectLst/>
                <a:uLnTx/>
                <a:uFillTx/>
                <a:latin typeface="Calibri"/>
                <a:ea typeface="+mn-ea"/>
                <a:cs typeface="+mn-cs"/>
              </a:rPr>
              <a:t>Office of Institutional Effectiveness, Strategic Planning, &amp; Assessment (IESPA)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700" b="0" i="0" u="none" strike="noStrike" kern="1200" cap="none" spc="0" normalizeH="0" baseline="0" noProof="0">
              <a:ln>
                <a:noFill/>
              </a:ln>
              <a:solidFill>
                <a:prstClr val="black">
                  <a:tint val="75000"/>
                </a:prstClr>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a:ln>
                  <a:noFill/>
                </a:ln>
                <a:solidFill>
                  <a:prstClr val="black">
                    <a:tint val="75000"/>
                  </a:prstClr>
                </a:solidFill>
                <a:effectLst/>
                <a:uLnTx/>
                <a:uFillTx/>
                <a:latin typeface="Calibri"/>
                <a:ea typeface="+mn-ea"/>
                <a:cs typeface="+mn-cs"/>
              </a:rPr>
              <a:t>October 29, 2024</a:t>
            </a:r>
          </a:p>
          <a:p>
            <a:endParaRPr lang="en-US"/>
          </a:p>
        </p:txBody>
      </p:sp>
    </p:spTree>
    <p:extLst>
      <p:ext uri="{BB962C8B-B14F-4D97-AF65-F5344CB8AC3E}">
        <p14:creationId xmlns:p14="http://schemas.microsoft.com/office/powerpoint/2010/main" val="93366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43A2-14F4-8145-0A5C-956E1B9CF4EC}"/>
              </a:ext>
            </a:extLst>
          </p:cNvPr>
          <p:cNvSpPr>
            <a:spLocks noGrp="1"/>
          </p:cNvSpPr>
          <p:nvPr>
            <p:ph type="title"/>
          </p:nvPr>
        </p:nvSpPr>
        <p:spPr>
          <a:xfrm>
            <a:off x="1045028" y="1372905"/>
            <a:ext cx="3892732" cy="4305519"/>
          </a:xfrm>
        </p:spPr>
        <p:txBody>
          <a:bodyPr anchor="ctr">
            <a:normAutofit/>
          </a:bodyPr>
          <a:lstStyle/>
          <a:p>
            <a:r>
              <a:rPr lang="en-US" sz="4600"/>
              <a:t>The Ad-PAIR and Its Role in Reaccreditation and Continuous Improvement</a:t>
            </a:r>
          </a:p>
        </p:txBody>
      </p:sp>
      <p:sp>
        <p:nvSpPr>
          <p:cNvPr id="3" name="Content Placeholder 2">
            <a:extLst>
              <a:ext uri="{FF2B5EF4-FFF2-40B4-BE49-F238E27FC236}">
                <a16:creationId xmlns:a16="http://schemas.microsoft.com/office/drawing/2014/main" id="{3794234D-6B29-C2AC-6C7A-17E999932165}"/>
              </a:ext>
            </a:extLst>
          </p:cNvPr>
          <p:cNvSpPr>
            <a:spLocks noGrp="1"/>
          </p:cNvSpPr>
          <p:nvPr>
            <p:ph idx="1"/>
          </p:nvPr>
        </p:nvSpPr>
        <p:spPr>
          <a:xfrm>
            <a:off x="5283200" y="903737"/>
            <a:ext cx="6037072" cy="5394447"/>
          </a:xfrm>
        </p:spPr>
        <p:txBody>
          <a:bodyPr anchor="ctr">
            <a:normAutofit/>
          </a:bodyPr>
          <a:lstStyle/>
          <a:p>
            <a:pPr>
              <a:buFont typeface="Wingdings" panose="05000000000000000000" pitchFamily="2" charset="2"/>
              <a:buChar char="Ø"/>
            </a:pPr>
            <a:r>
              <a:rPr lang="en-US" sz="2000"/>
              <a:t>Compliance with MSCHE Standard IV - </a:t>
            </a:r>
            <a:r>
              <a:rPr lang="en-US" sz="2000" u="sng"/>
              <a:t>Support of the Student Experience</a:t>
            </a:r>
            <a:r>
              <a:rPr lang="en-US" sz="2000"/>
              <a:t> and Standard VI – </a:t>
            </a:r>
            <a:r>
              <a:rPr lang="en-US" sz="2000" u="sng"/>
              <a:t>Planning, Resources, and Institutional Improvement</a:t>
            </a:r>
            <a:endParaRPr lang="en-US" sz="2000" u="sng">
              <a:cs typeface="Calibri"/>
            </a:endParaRPr>
          </a:p>
          <a:p>
            <a:pPr lvl="1">
              <a:buFont typeface="Wingdings" panose="05000000000000000000" pitchFamily="2" charset="2"/>
              <a:buChar char="Ø"/>
            </a:pPr>
            <a:r>
              <a:rPr lang="en-US" sz="2000"/>
              <a:t>“The institution commits to student retention, persistence, completion, and success through a coherent and effective support system sustained by qualified professionals, which enhances the quality of the learning environment, contributes to the educational experience, and fosters student success.”</a:t>
            </a:r>
          </a:p>
          <a:p>
            <a:pPr lvl="1">
              <a:buFont typeface="Wingdings" panose="05000000000000000000" pitchFamily="2" charset="2"/>
              <a:buChar char="Ø"/>
            </a:pPr>
            <a:r>
              <a:rPr lang="en-US" sz="2000">
                <a:cs typeface="Calibri"/>
              </a:rPr>
              <a:t>"The institution continuously assesses and improves its programs and services"</a:t>
            </a:r>
            <a:endParaRPr lang="en-US" sz="2000"/>
          </a:p>
          <a:p>
            <a:pPr>
              <a:buFont typeface="Wingdings" panose="05000000000000000000" pitchFamily="2" charset="2"/>
              <a:buChar char="Ø"/>
            </a:pPr>
            <a:r>
              <a:rPr lang="en-US" sz="2000"/>
              <a:t>Improves institutional accountability and transparency</a:t>
            </a:r>
          </a:p>
          <a:p>
            <a:pPr>
              <a:buFont typeface="Wingdings" panose="05000000000000000000" pitchFamily="2" charset="2"/>
              <a:buChar char="Ø"/>
            </a:pPr>
            <a:r>
              <a:rPr lang="en-US" sz="2000"/>
              <a:t>Helps inform strategic planning priorities.</a:t>
            </a:r>
          </a:p>
          <a:p>
            <a:pPr>
              <a:buFont typeface="Wingdings" panose="05000000000000000000" pitchFamily="2" charset="2"/>
              <a:buChar char="Ø"/>
            </a:pPr>
            <a:r>
              <a:rPr lang="en-US" sz="2000"/>
              <a:t>Reduces redundancy in our campus community.</a:t>
            </a:r>
          </a:p>
        </p:txBody>
      </p:sp>
    </p:spTree>
    <p:extLst>
      <p:ext uri="{BB962C8B-B14F-4D97-AF65-F5344CB8AC3E}">
        <p14:creationId xmlns:p14="http://schemas.microsoft.com/office/powerpoint/2010/main" val="19854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CEFB8-90C5-4A74-46CC-F2FF76B22A4A}"/>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Why develop the Ad-PAIR?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7BFF9B-0401-0DD2-0B9F-3971D38D1B1D}"/>
              </a:ext>
            </a:extLst>
          </p:cNvPr>
          <p:cNvSpPr>
            <a:spLocks noGrp="1"/>
          </p:cNvSpPr>
          <p:nvPr>
            <p:ph idx="1"/>
          </p:nvPr>
        </p:nvSpPr>
        <p:spPr>
          <a:xfrm>
            <a:off x="4447308" y="591344"/>
            <a:ext cx="6906491" cy="5585619"/>
          </a:xfrm>
        </p:spPr>
        <p:txBody>
          <a:bodyPr anchor="ctr">
            <a:normAutofit fontScale="85000" lnSpcReduction="10000"/>
          </a:bodyPr>
          <a:lstStyle/>
          <a:p>
            <a:pPr marL="0" indent="0">
              <a:buNone/>
            </a:pPr>
            <a:r>
              <a:rPr lang="en-US"/>
              <a:t>Universities should conduct self-reviews of their non-academic units in addition to academic units for several reasons:</a:t>
            </a:r>
          </a:p>
          <a:p>
            <a:r>
              <a:rPr lang="en-US"/>
              <a:t>Impacts overall experience for students and staff;</a:t>
            </a:r>
          </a:p>
          <a:p>
            <a:r>
              <a:rPr lang="en-US"/>
              <a:t>Aligns services and resources with the university's strategic goals and objectives;</a:t>
            </a:r>
          </a:p>
          <a:p>
            <a:r>
              <a:rPr lang="en-US"/>
              <a:t>Promotes adaption to meet new demands and expectations</a:t>
            </a:r>
          </a:p>
          <a:p>
            <a:r>
              <a:rPr lang="en-US"/>
              <a:t>Demonstrates commitment to continuous improvement and accountability</a:t>
            </a:r>
          </a:p>
          <a:p>
            <a:r>
              <a:rPr lang="en-US"/>
              <a:t>Provides evidence for accreditation purposes</a:t>
            </a:r>
          </a:p>
        </p:txBody>
      </p:sp>
      <p:sp>
        <p:nvSpPr>
          <p:cNvPr id="4" name="Slide Number Placeholder 3">
            <a:extLst>
              <a:ext uri="{FF2B5EF4-FFF2-40B4-BE49-F238E27FC236}">
                <a16:creationId xmlns:a16="http://schemas.microsoft.com/office/drawing/2014/main" id="{37E66023-7605-4202-17A9-670A7F2026FD}"/>
              </a:ext>
            </a:extLst>
          </p:cNvPr>
          <p:cNvSpPr>
            <a:spLocks noGrp="1"/>
          </p:cNvSpPr>
          <p:nvPr>
            <p:ph type="sldNum" sz="quarter" idx="12"/>
          </p:nvPr>
        </p:nvSpPr>
        <p:spPr>
          <a:xfrm>
            <a:off x="9541564" y="6356350"/>
            <a:ext cx="1812235" cy="365125"/>
          </a:xfrm>
        </p:spPr>
        <p:txBody>
          <a:bodyPr>
            <a:normAutofit/>
          </a:bodyPr>
          <a:lstStyle/>
          <a:p>
            <a:pPr>
              <a:spcAft>
                <a:spcPts val="600"/>
              </a:spcAft>
            </a:pPr>
            <a:fld id="{AA643096-AA42-4AC9-B6E7-2EBEAF28CCE0}" type="slidenum">
              <a:rPr lang="en-US" smtClean="0"/>
              <a:pPr>
                <a:spcAft>
                  <a:spcPts val="600"/>
                </a:spcAft>
              </a:pPr>
              <a:t>11</a:t>
            </a:fld>
            <a:endParaRPr lang="en-US"/>
          </a:p>
        </p:txBody>
      </p:sp>
    </p:spTree>
    <p:extLst>
      <p:ext uri="{BB962C8B-B14F-4D97-AF65-F5344CB8AC3E}">
        <p14:creationId xmlns:p14="http://schemas.microsoft.com/office/powerpoint/2010/main" val="205237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all" spc="0" normalizeH="0" baseline="0" noProof="0">
                <a:ln>
                  <a:noFill/>
                </a:ln>
                <a:solidFill>
                  <a:srgbClr val="FFFFFF"/>
                </a:solidFill>
                <a:effectLst/>
                <a:uLnTx/>
                <a:uFillTx/>
                <a:latin typeface="Calibri"/>
                <a:ea typeface="+mn-ea"/>
                <a:cs typeface="+mn-cs"/>
              </a:rPr>
              <a:t>Ad-pair</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2400" b="1" cap="all">
                <a:solidFill>
                  <a:srgbClr val="FFFFFF"/>
                </a:solidFill>
                <a:latin typeface="Calibri"/>
              </a:rPr>
              <a:t>ANNU</a:t>
            </a:r>
            <a:r>
              <a:rPr kumimoji="0" lang="en-US" sz="2400" b="1" i="0" u="none" strike="noStrike" kern="1200" cap="all" spc="0" normalizeH="0" baseline="0" noProof="0">
                <a:ln>
                  <a:noFill/>
                </a:ln>
                <a:solidFill>
                  <a:srgbClr val="FFFFFF"/>
                </a:solidFill>
                <a:effectLst/>
                <a:uLnTx/>
                <a:uFillTx/>
                <a:latin typeface="+mn-lt"/>
                <a:ea typeface="+mn-ea"/>
                <a:cs typeface="+mn-cs"/>
              </a:rPr>
              <a:t>AL Program Assessment &amp; Improvement report</a:t>
            </a:r>
            <a:endParaRPr lang="en-US" sz="2400" b="1" cap="all">
              <a:solidFill>
                <a:srgbClr val="FFFFFF"/>
              </a:solidFill>
            </a:endParaRPr>
          </a:p>
          <a:p>
            <a:pPr defTabSz="914400">
              <a:lnSpc>
                <a:spcPct val="90000"/>
              </a:lnSpc>
              <a:spcBef>
                <a:spcPts val="1000"/>
              </a:spcBef>
            </a:pPr>
            <a:endParaRPr lang="en-US" sz="2400" b="1" kern="1200">
              <a:solidFill>
                <a:srgbClr val="FFFFFF"/>
              </a:solidFill>
              <a:latin typeface="+mn-lt"/>
              <a:ea typeface="+mn-ea"/>
              <a:cs typeface="+mn-cs"/>
            </a:endParaRPr>
          </a:p>
        </p:txBody>
      </p:sp>
      <p:sp>
        <p:nvSpPr>
          <p:cNvPr id="47"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643096-AA42-4AC9-B6E7-2EBEAF28CCE0}" type="slidenum">
              <a:rPr lang="en-US"/>
              <a:pPr>
                <a:spcAft>
                  <a:spcPts val="600"/>
                </a:spcAft>
              </a:pPr>
              <a:t>12</a:t>
            </a:fld>
            <a:endParaRPr lang="en-US"/>
          </a:p>
        </p:txBody>
      </p:sp>
      <p:sp>
        <p:nvSpPr>
          <p:cNvPr id="2" name="TextBox 1">
            <a:extLst>
              <a:ext uri="{FF2B5EF4-FFF2-40B4-BE49-F238E27FC236}">
                <a16:creationId xmlns:a16="http://schemas.microsoft.com/office/drawing/2014/main" id="{505D3622-B493-F90F-14CB-9D2D4ACE7692}"/>
              </a:ext>
            </a:extLst>
          </p:cNvPr>
          <p:cNvSpPr txBox="1"/>
          <p:nvPr/>
        </p:nvSpPr>
        <p:spPr>
          <a:xfrm>
            <a:off x="1448742" y="400342"/>
            <a:ext cx="4798149" cy="1261884"/>
          </a:xfrm>
          <a:prstGeom prst="rect">
            <a:avLst/>
          </a:prstGeom>
          <a:noFill/>
        </p:spPr>
        <p:txBody>
          <a:bodyPr wrap="square" rtlCol="0">
            <a:spAutoFit/>
          </a:bodyPr>
          <a:lstStyle/>
          <a:p>
            <a:pPr algn="ctr"/>
            <a:r>
              <a:rPr lang="en-US" sz="2800" b="1"/>
              <a:t>Opening Screen</a:t>
            </a:r>
          </a:p>
          <a:p>
            <a:pPr algn="ctr"/>
            <a:endParaRPr lang="en-US" sz="2800" b="1"/>
          </a:p>
          <a:p>
            <a:pPr algn="ctr"/>
            <a:endParaRPr lang="en-US" sz="2000"/>
          </a:p>
        </p:txBody>
      </p:sp>
      <p:pic>
        <p:nvPicPr>
          <p:cNvPr id="7" name="Picture 6">
            <a:extLst>
              <a:ext uri="{FF2B5EF4-FFF2-40B4-BE49-F238E27FC236}">
                <a16:creationId xmlns:a16="http://schemas.microsoft.com/office/drawing/2014/main" id="{13EE2EF8-213F-26E3-FBA2-44578B132740}"/>
              </a:ext>
            </a:extLst>
          </p:cNvPr>
          <p:cNvPicPr>
            <a:picLocks noChangeAspect="1"/>
          </p:cNvPicPr>
          <p:nvPr/>
        </p:nvPicPr>
        <p:blipFill>
          <a:blip r:embed="rId3"/>
          <a:stretch>
            <a:fillRect/>
          </a:stretch>
        </p:blipFill>
        <p:spPr>
          <a:xfrm>
            <a:off x="396317" y="939955"/>
            <a:ext cx="7084536" cy="4143416"/>
          </a:xfrm>
          <a:prstGeom prst="rect">
            <a:avLst/>
          </a:prstGeom>
        </p:spPr>
      </p:pic>
    </p:spTree>
    <p:extLst>
      <p:ext uri="{BB962C8B-B14F-4D97-AF65-F5344CB8AC3E}">
        <p14:creationId xmlns:p14="http://schemas.microsoft.com/office/powerpoint/2010/main" val="353410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E9FDE9D-2C74-9FC8-9317-22C8F83FA096}"/>
              </a:ext>
            </a:extLst>
          </p:cNvPr>
          <p:cNvSpPr>
            <a:spLocks noGrp="1"/>
          </p:cNvSpPr>
          <p:nvPr>
            <p:ph type="title"/>
          </p:nvPr>
        </p:nvSpPr>
        <p:spPr>
          <a:xfrm>
            <a:off x="630936" y="640823"/>
            <a:ext cx="3419856" cy="5583148"/>
          </a:xfrm>
        </p:spPr>
        <p:txBody>
          <a:bodyPr anchor="ctr">
            <a:normAutofit/>
          </a:bodyPr>
          <a:lstStyle/>
          <a:p>
            <a:r>
              <a:rPr lang="en-US" sz="5400" b="1"/>
              <a:t>Module – ADD Unit Detail</a:t>
            </a:r>
            <a:br>
              <a:rPr lang="en-US" sz="5400" b="1"/>
            </a:br>
            <a:endParaRPr lang="en-US" sz="5400"/>
          </a:p>
        </p:txBody>
      </p:sp>
      <p:sp>
        <p:nvSpPr>
          <p:cNvPr id="2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839400-02AD-15C0-1F90-6B4FAC23548F}"/>
              </a:ext>
            </a:extLst>
          </p:cNvPr>
          <p:cNvPicPr>
            <a:picLocks noChangeAspect="1"/>
          </p:cNvPicPr>
          <p:nvPr/>
        </p:nvPicPr>
        <p:blipFill>
          <a:blip r:embed="rId3"/>
          <a:stretch>
            <a:fillRect/>
          </a:stretch>
        </p:blipFill>
        <p:spPr>
          <a:xfrm>
            <a:off x="4654296" y="898581"/>
            <a:ext cx="6894576" cy="3378342"/>
          </a:xfrm>
          <a:prstGeom prst="rect">
            <a:avLst/>
          </a:prstGeom>
        </p:spPr>
      </p:pic>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4654296" y="4798577"/>
            <a:ext cx="6894576" cy="1428487"/>
          </a:xfrm>
        </p:spPr>
        <p:txBody>
          <a:bodyPr vert="horz" lIns="91440" tIns="45720" rIns="91440" bIns="45720" rtlCol="0" anchor="t">
            <a:normAutofit/>
          </a:bodyPr>
          <a:lstStyle/>
          <a:p>
            <a:pPr marL="0" indent="0" defTabSz="914400">
              <a:spcBef>
                <a:spcPts val="1000"/>
              </a:spcBef>
              <a:buNone/>
            </a:pPr>
            <a:r>
              <a:rPr kumimoji="0" lang="en-US" sz="2200" b="1" i="0" u="none" strike="noStrike" kern="1200" cap="all" spc="0" normalizeH="0" baseline="0" noProof="0">
                <a:ln>
                  <a:noFill/>
                </a:ln>
                <a:effectLst/>
                <a:uLnTx/>
                <a:uFillTx/>
                <a:latin typeface="+mn-lt"/>
                <a:ea typeface="+mn-ea"/>
                <a:cs typeface="+mn-cs"/>
              </a:rPr>
              <a:t>ANNUAL </a:t>
            </a:r>
            <a:r>
              <a:rPr kumimoji="0" lang="en-US" sz="2200" b="1" i="0" u="none" strike="noStrike" kern="1200" cap="all" spc="0" normalizeH="0" baseline="0" noProof="0">
                <a:ln>
                  <a:noFill/>
                </a:ln>
                <a:solidFill>
                  <a:srgbClr val="C00000"/>
                </a:solidFill>
                <a:effectLst/>
                <a:uLnTx/>
                <a:uFillTx/>
                <a:latin typeface="+mn-lt"/>
                <a:ea typeface="+mn-ea"/>
                <a:cs typeface="+mn-cs"/>
              </a:rPr>
              <a:t>AD</a:t>
            </a:r>
            <a:r>
              <a:rPr kumimoji="0" lang="en-US" sz="2200" b="1" i="0" u="none" strike="noStrike" kern="1200" cap="all" spc="0" normalizeH="0" baseline="0" noProof="0">
                <a:ln>
                  <a:noFill/>
                </a:ln>
                <a:effectLst/>
                <a:uLnTx/>
                <a:uFillTx/>
                <a:latin typeface="+mn-lt"/>
                <a:ea typeface="+mn-ea"/>
                <a:cs typeface="+mn-cs"/>
              </a:rPr>
              <a:t>MINISTRATIVE Program Assessment &amp; Improvement report (A</a:t>
            </a:r>
            <a:r>
              <a:rPr lang="en-US" sz="2200" b="1" cap="all"/>
              <a:t>D</a:t>
            </a:r>
            <a:r>
              <a:rPr kumimoji="0" lang="en-US" sz="2200" b="1" i="0" u="none" strike="noStrike" kern="1200" cap="all" spc="0" normalizeH="0" baseline="0" noProof="0">
                <a:ln>
                  <a:noFill/>
                </a:ln>
                <a:effectLst/>
                <a:uLnTx/>
                <a:uFillTx/>
                <a:latin typeface="+mn-lt"/>
                <a:ea typeface="+mn-ea"/>
                <a:cs typeface="+mn-cs"/>
              </a:rPr>
              <a:t>-pair)</a:t>
            </a:r>
          </a:p>
          <a:p>
            <a:pPr defTabSz="914400">
              <a:spcBef>
                <a:spcPts val="1000"/>
              </a:spcBef>
            </a:pPr>
            <a:endParaRPr lang="en-US" sz="2200" b="1" cap="all"/>
          </a:p>
          <a:p>
            <a:pPr defTabSz="914400">
              <a:spcBef>
                <a:spcPts val="1000"/>
              </a:spcBef>
            </a:pPr>
            <a:endParaRPr lang="en-US" sz="2200" b="1" kern="1200">
              <a:latin typeface="+mn-lt"/>
              <a:ea typeface="+mn-ea"/>
              <a:cs typeface="+mn-cs"/>
            </a:endParaRPr>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13</a:t>
            </a:fld>
            <a:endParaRPr lang="en-US"/>
          </a:p>
        </p:txBody>
      </p:sp>
    </p:spTree>
    <p:extLst>
      <p:ext uri="{BB962C8B-B14F-4D97-AF65-F5344CB8AC3E}">
        <p14:creationId xmlns:p14="http://schemas.microsoft.com/office/powerpoint/2010/main" val="45278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271271" y="1822787"/>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220588" y="417469"/>
            <a:ext cx="4932419" cy="1914355"/>
          </a:xfrm>
        </p:spPr>
        <p:txBody>
          <a:bodyPr vert="horz" lIns="91440" tIns="45720" rIns="91440" bIns="45720" rtlCol="0" anchor="ctr">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Key Performance Indicators (KPI)</a:t>
            </a:r>
          </a:p>
          <a:p>
            <a:pPr defTabSz="914400">
              <a:spcBef>
                <a:spcPts val="1000"/>
              </a:spcBef>
            </a:pP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pic>
        <p:nvPicPr>
          <p:cNvPr id="5" name="Picture 4">
            <a:extLst>
              <a:ext uri="{FF2B5EF4-FFF2-40B4-BE49-F238E27FC236}">
                <a16:creationId xmlns:a16="http://schemas.microsoft.com/office/drawing/2014/main" id="{95ABC346-65C3-4EA1-F675-94F3BF5C790D}"/>
              </a:ext>
            </a:extLst>
          </p:cNvPr>
          <p:cNvPicPr>
            <a:picLocks noChangeAspect="1"/>
          </p:cNvPicPr>
          <p:nvPr/>
        </p:nvPicPr>
        <p:blipFill>
          <a:blip r:embed="rId3"/>
          <a:stretch>
            <a:fillRect/>
          </a:stretch>
        </p:blipFill>
        <p:spPr>
          <a:xfrm>
            <a:off x="494467" y="2513451"/>
            <a:ext cx="11426262" cy="2456645"/>
          </a:xfrm>
          <a:prstGeom prst="rect">
            <a:avLst/>
          </a:prstGeom>
        </p:spPr>
      </p:pic>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14</a:t>
            </a:fld>
            <a:endParaRPr lang="en-US"/>
          </a:p>
        </p:txBody>
      </p:sp>
    </p:spTree>
    <p:extLst>
      <p:ext uri="{BB962C8B-B14F-4D97-AF65-F5344CB8AC3E}">
        <p14:creationId xmlns:p14="http://schemas.microsoft.com/office/powerpoint/2010/main" val="145274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271271" y="1822787"/>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089904" y="1227695"/>
            <a:ext cx="5118286" cy="783985"/>
          </a:xfrm>
        </p:spPr>
        <p:txBody>
          <a:bodyPr vert="horz" lIns="91440" tIns="45720" rIns="91440" bIns="45720" rtlCol="0" anchor="ctr">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Create (Annual) Priorities</a:t>
            </a:r>
          </a:p>
          <a:p>
            <a:pPr defTabSz="914400">
              <a:spcBef>
                <a:spcPts val="1000"/>
              </a:spcBef>
            </a:pP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15</a:t>
            </a:fld>
            <a:endParaRPr lang="en-US"/>
          </a:p>
        </p:txBody>
      </p:sp>
      <p:pic>
        <p:nvPicPr>
          <p:cNvPr id="3" name="Picture 2">
            <a:extLst>
              <a:ext uri="{FF2B5EF4-FFF2-40B4-BE49-F238E27FC236}">
                <a16:creationId xmlns:a16="http://schemas.microsoft.com/office/drawing/2014/main" id="{8981B301-CFF6-17B1-1189-37F7D1392A61}"/>
              </a:ext>
            </a:extLst>
          </p:cNvPr>
          <p:cNvPicPr>
            <a:picLocks noChangeAspect="1"/>
          </p:cNvPicPr>
          <p:nvPr/>
        </p:nvPicPr>
        <p:blipFill>
          <a:blip r:embed="rId3"/>
          <a:stretch>
            <a:fillRect/>
          </a:stretch>
        </p:blipFill>
        <p:spPr>
          <a:xfrm>
            <a:off x="0" y="2528957"/>
            <a:ext cx="12192000" cy="2803461"/>
          </a:xfrm>
          <a:prstGeom prst="rect">
            <a:avLst/>
          </a:prstGeom>
        </p:spPr>
      </p:pic>
      <p:sp>
        <p:nvSpPr>
          <p:cNvPr id="7" name="TextBox 6">
            <a:extLst>
              <a:ext uri="{FF2B5EF4-FFF2-40B4-BE49-F238E27FC236}">
                <a16:creationId xmlns:a16="http://schemas.microsoft.com/office/drawing/2014/main" id="{CADD9455-582C-E1A2-3354-6EF00E4131E2}"/>
              </a:ext>
            </a:extLst>
          </p:cNvPr>
          <p:cNvSpPr txBox="1"/>
          <p:nvPr/>
        </p:nvSpPr>
        <p:spPr>
          <a:xfrm>
            <a:off x="271271" y="5643566"/>
            <a:ext cx="11389592" cy="369332"/>
          </a:xfrm>
          <a:prstGeom prst="rect">
            <a:avLst/>
          </a:prstGeom>
          <a:noFill/>
        </p:spPr>
        <p:txBody>
          <a:bodyPr wrap="square" rtlCol="0">
            <a:spAutoFit/>
          </a:bodyPr>
          <a:lstStyle/>
          <a:p>
            <a:r>
              <a:rPr lang="en-US" sz="1400" b="1" i="1">
                <a:solidFill>
                  <a:srgbClr val="C00000"/>
                </a:solidFill>
              </a:rPr>
              <a:t>Note:</a:t>
            </a:r>
            <a:r>
              <a:rPr lang="en-US" b="1" i="1">
                <a:solidFill>
                  <a:srgbClr val="C00000"/>
                </a:solidFill>
              </a:rPr>
              <a:t> </a:t>
            </a:r>
            <a:r>
              <a:rPr lang="en-US" sz="1200" b="1" i="1">
                <a:solidFill>
                  <a:srgbClr val="C00000"/>
                </a:solidFill>
              </a:rPr>
              <a:t>For the prior year (2024-25 only), answer “N/A” for above and “No” for the last question, if Unit did not establish priorities.</a:t>
            </a:r>
            <a:endParaRPr lang="en-US" b="1" i="1">
              <a:solidFill>
                <a:srgbClr val="C00000"/>
              </a:solidFill>
            </a:endParaRPr>
          </a:p>
        </p:txBody>
      </p:sp>
    </p:spTree>
    <p:extLst>
      <p:ext uri="{BB962C8B-B14F-4D97-AF65-F5344CB8AC3E}">
        <p14:creationId xmlns:p14="http://schemas.microsoft.com/office/powerpoint/2010/main" val="291686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271271" y="1822787"/>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089904" y="1227695"/>
            <a:ext cx="5118286" cy="783985"/>
          </a:xfrm>
        </p:spPr>
        <p:txBody>
          <a:bodyPr vert="horz" lIns="91440" tIns="45720" rIns="91440" bIns="45720" rtlCol="0" anchor="ctr">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Create (Annual) Priorities*</a:t>
            </a:r>
          </a:p>
          <a:p>
            <a:pPr defTabSz="914400">
              <a:spcBef>
                <a:spcPts val="1000"/>
              </a:spcBef>
            </a:pP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16</a:t>
            </a:fld>
            <a:endParaRPr lang="en-US"/>
          </a:p>
        </p:txBody>
      </p:sp>
      <p:pic>
        <p:nvPicPr>
          <p:cNvPr id="9" name="Picture 8">
            <a:extLst>
              <a:ext uri="{FF2B5EF4-FFF2-40B4-BE49-F238E27FC236}">
                <a16:creationId xmlns:a16="http://schemas.microsoft.com/office/drawing/2014/main" id="{04EFDE3F-6A35-4603-B5EC-B9DF6165C99A}"/>
              </a:ext>
            </a:extLst>
          </p:cNvPr>
          <p:cNvPicPr>
            <a:picLocks noChangeAspect="1"/>
          </p:cNvPicPr>
          <p:nvPr/>
        </p:nvPicPr>
        <p:blipFill>
          <a:blip r:embed="rId3"/>
          <a:stretch>
            <a:fillRect/>
          </a:stretch>
        </p:blipFill>
        <p:spPr>
          <a:xfrm>
            <a:off x="-6096" y="2060583"/>
            <a:ext cx="12192000" cy="3152770"/>
          </a:xfrm>
          <a:prstGeom prst="rect">
            <a:avLst/>
          </a:prstGeom>
        </p:spPr>
      </p:pic>
      <p:sp>
        <p:nvSpPr>
          <p:cNvPr id="3" name="TextBox 2">
            <a:extLst>
              <a:ext uri="{FF2B5EF4-FFF2-40B4-BE49-F238E27FC236}">
                <a16:creationId xmlns:a16="http://schemas.microsoft.com/office/drawing/2014/main" id="{A5FF975A-78DF-5FE3-A0BA-EFD3B7661A25}"/>
              </a:ext>
            </a:extLst>
          </p:cNvPr>
          <p:cNvSpPr txBox="1"/>
          <p:nvPr/>
        </p:nvSpPr>
        <p:spPr>
          <a:xfrm>
            <a:off x="292219" y="5712511"/>
            <a:ext cx="5797685" cy="369332"/>
          </a:xfrm>
          <a:prstGeom prst="rect">
            <a:avLst/>
          </a:prstGeom>
          <a:noFill/>
        </p:spPr>
        <p:txBody>
          <a:bodyPr wrap="square" rtlCol="0">
            <a:spAutoFit/>
          </a:bodyPr>
          <a:lstStyle/>
          <a:p>
            <a:r>
              <a:rPr lang="en-US"/>
              <a:t>Current Period: July 1, 2024 – June 30, 2025</a:t>
            </a:r>
          </a:p>
        </p:txBody>
      </p:sp>
      <p:sp>
        <p:nvSpPr>
          <p:cNvPr id="5" name="TextBox 4">
            <a:extLst>
              <a:ext uri="{FF2B5EF4-FFF2-40B4-BE49-F238E27FC236}">
                <a16:creationId xmlns:a16="http://schemas.microsoft.com/office/drawing/2014/main" id="{68242669-E774-621E-5603-D5A1E8161CB9}"/>
              </a:ext>
            </a:extLst>
          </p:cNvPr>
          <p:cNvSpPr txBox="1"/>
          <p:nvPr/>
        </p:nvSpPr>
        <p:spPr>
          <a:xfrm>
            <a:off x="6089904" y="5712511"/>
            <a:ext cx="5872653" cy="369332"/>
          </a:xfrm>
          <a:prstGeom prst="rect">
            <a:avLst/>
          </a:prstGeom>
          <a:noFill/>
        </p:spPr>
        <p:txBody>
          <a:bodyPr wrap="square" rtlCol="0">
            <a:spAutoFit/>
          </a:bodyPr>
          <a:lstStyle/>
          <a:p>
            <a:r>
              <a:rPr lang="en-US"/>
              <a:t>*Priorities are an Improvement or Opportunity</a:t>
            </a:r>
          </a:p>
        </p:txBody>
      </p:sp>
    </p:spTree>
    <p:extLst>
      <p:ext uri="{BB962C8B-B14F-4D97-AF65-F5344CB8AC3E}">
        <p14:creationId xmlns:p14="http://schemas.microsoft.com/office/powerpoint/2010/main" val="283051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271271" y="1822787"/>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089904" y="1227695"/>
            <a:ext cx="5118286" cy="783985"/>
          </a:xfrm>
        </p:spPr>
        <p:txBody>
          <a:bodyPr vert="horz" lIns="91440" tIns="45720" rIns="91440" bIns="45720" rtlCol="0" anchor="ctr">
            <a:normAutofit/>
          </a:bodyPr>
          <a:lstStyle/>
          <a:p>
            <a:pPr marL="0" indent="0" defTabSz="914400">
              <a:spcBef>
                <a:spcPts val="1000"/>
              </a:spcBef>
              <a:buNone/>
            </a:pPr>
            <a:r>
              <a:rPr lang="en-US" sz="2200" b="1">
                <a:latin typeface="Calibri" panose="020F0502020204030204" pitchFamily="34" charset="0"/>
                <a:cs typeface="Calibri" panose="020F0502020204030204" pitchFamily="34" charset="0"/>
              </a:rPr>
              <a:t>Creating Priorities – Improvement Types Explained</a:t>
            </a:r>
            <a:endPar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endParaRPr>
          </a:p>
          <a:p>
            <a:pPr marL="0" indent="0" defTabSz="914400">
              <a:spcBef>
                <a:spcPts val="1000"/>
              </a:spcBef>
              <a:buNone/>
            </a:pP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17</a:t>
            </a:fld>
            <a:endParaRPr lang="en-US"/>
          </a:p>
        </p:txBody>
      </p:sp>
      <p:pic>
        <p:nvPicPr>
          <p:cNvPr id="3" name="Picture 2">
            <a:extLst>
              <a:ext uri="{FF2B5EF4-FFF2-40B4-BE49-F238E27FC236}">
                <a16:creationId xmlns:a16="http://schemas.microsoft.com/office/drawing/2014/main" id="{55C6E997-3776-3FA4-3044-DE0BECBDA6B3}"/>
              </a:ext>
            </a:extLst>
          </p:cNvPr>
          <p:cNvPicPr>
            <a:picLocks noChangeAspect="1"/>
          </p:cNvPicPr>
          <p:nvPr/>
        </p:nvPicPr>
        <p:blipFill>
          <a:blip r:embed="rId3"/>
          <a:stretch>
            <a:fillRect/>
          </a:stretch>
        </p:blipFill>
        <p:spPr>
          <a:xfrm>
            <a:off x="1390225" y="2312783"/>
            <a:ext cx="9610725" cy="2667000"/>
          </a:xfrm>
          <a:prstGeom prst="rect">
            <a:avLst/>
          </a:prstGeom>
        </p:spPr>
      </p:pic>
    </p:spTree>
    <p:extLst>
      <p:ext uri="{BB962C8B-B14F-4D97-AF65-F5344CB8AC3E}">
        <p14:creationId xmlns:p14="http://schemas.microsoft.com/office/powerpoint/2010/main" val="366530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271271" y="1822787"/>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089904" y="1227695"/>
            <a:ext cx="5118286" cy="783985"/>
          </a:xfrm>
        </p:spPr>
        <p:txBody>
          <a:bodyPr vert="horz" lIns="91440" tIns="45720" rIns="91440" bIns="45720" rtlCol="0" anchor="ctr">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Create (Annual) Priorities</a:t>
            </a:r>
          </a:p>
          <a:p>
            <a:pPr defTabSz="914400">
              <a:spcBef>
                <a:spcPts val="1000"/>
              </a:spcBef>
            </a:pP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18</a:t>
            </a:fld>
            <a:endParaRPr lang="en-US"/>
          </a:p>
        </p:txBody>
      </p:sp>
      <p:pic>
        <p:nvPicPr>
          <p:cNvPr id="3" name="Picture 2">
            <a:extLst>
              <a:ext uri="{FF2B5EF4-FFF2-40B4-BE49-F238E27FC236}">
                <a16:creationId xmlns:a16="http://schemas.microsoft.com/office/drawing/2014/main" id="{53893A2D-F3D7-6F55-1312-16BC1DB6F85A}"/>
              </a:ext>
            </a:extLst>
          </p:cNvPr>
          <p:cNvPicPr>
            <a:picLocks noChangeAspect="1"/>
          </p:cNvPicPr>
          <p:nvPr/>
        </p:nvPicPr>
        <p:blipFill>
          <a:blip r:embed="rId3"/>
          <a:stretch>
            <a:fillRect/>
          </a:stretch>
        </p:blipFill>
        <p:spPr>
          <a:xfrm>
            <a:off x="-6096" y="2302564"/>
            <a:ext cx="11926825" cy="3160379"/>
          </a:xfrm>
          <a:prstGeom prst="rect">
            <a:avLst/>
          </a:prstGeom>
        </p:spPr>
      </p:pic>
    </p:spTree>
    <p:extLst>
      <p:ext uri="{BB962C8B-B14F-4D97-AF65-F5344CB8AC3E}">
        <p14:creationId xmlns:p14="http://schemas.microsoft.com/office/powerpoint/2010/main" val="293177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244111" y="1328546"/>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089904" y="1227695"/>
            <a:ext cx="5118286" cy="783985"/>
          </a:xfrm>
        </p:spPr>
        <p:txBody>
          <a:bodyPr vert="horz" lIns="91440" tIns="45720" rIns="91440" bIns="45720" rtlCol="0" anchor="ctr">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External Review</a:t>
            </a: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19</a:t>
            </a:fld>
            <a:endParaRPr lang="en-US"/>
          </a:p>
        </p:txBody>
      </p:sp>
      <p:pic>
        <p:nvPicPr>
          <p:cNvPr id="3" name="Picture 2">
            <a:extLst>
              <a:ext uri="{FF2B5EF4-FFF2-40B4-BE49-F238E27FC236}">
                <a16:creationId xmlns:a16="http://schemas.microsoft.com/office/drawing/2014/main" id="{56B72AF4-6D86-ED5B-F631-7CCB575CEC7F}"/>
              </a:ext>
            </a:extLst>
          </p:cNvPr>
          <p:cNvPicPr>
            <a:picLocks noChangeAspect="1"/>
          </p:cNvPicPr>
          <p:nvPr/>
        </p:nvPicPr>
        <p:blipFill>
          <a:blip r:embed="rId3"/>
          <a:stretch>
            <a:fillRect/>
          </a:stretch>
        </p:blipFill>
        <p:spPr>
          <a:xfrm>
            <a:off x="2261856" y="3379317"/>
            <a:ext cx="6696075" cy="2609850"/>
          </a:xfrm>
          <a:prstGeom prst="rect">
            <a:avLst/>
          </a:prstGeom>
        </p:spPr>
      </p:pic>
      <p:sp>
        <p:nvSpPr>
          <p:cNvPr id="7" name="TextBox 6">
            <a:extLst>
              <a:ext uri="{FF2B5EF4-FFF2-40B4-BE49-F238E27FC236}">
                <a16:creationId xmlns:a16="http://schemas.microsoft.com/office/drawing/2014/main" id="{B9BA4F37-A7EA-A0FC-7406-4915785EB94D}"/>
              </a:ext>
            </a:extLst>
          </p:cNvPr>
          <p:cNvSpPr txBox="1"/>
          <p:nvPr/>
        </p:nvSpPr>
        <p:spPr>
          <a:xfrm>
            <a:off x="938306" y="2372333"/>
            <a:ext cx="9907564" cy="646331"/>
          </a:xfrm>
          <a:prstGeom prst="rect">
            <a:avLst/>
          </a:prstGeom>
          <a:noFill/>
        </p:spPr>
        <p:txBody>
          <a:bodyPr wrap="square" rtlCol="0">
            <a:spAutoFit/>
          </a:bodyPr>
          <a:lstStyle/>
          <a:p>
            <a:r>
              <a:rPr lang="en-US"/>
              <a:t>Definition: </a:t>
            </a:r>
            <a:r>
              <a:rPr lang="en-US" i="1"/>
              <a:t>Unit self-review conducted at the request of an External Reviewer (e.g., accreditor, regulator, professional organization, USM system) and submitted to the body henceforth.</a:t>
            </a:r>
          </a:p>
        </p:txBody>
      </p:sp>
    </p:spTree>
    <p:extLst>
      <p:ext uri="{BB962C8B-B14F-4D97-AF65-F5344CB8AC3E}">
        <p14:creationId xmlns:p14="http://schemas.microsoft.com/office/powerpoint/2010/main" val="375367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b="1"/>
              <a:t>Meeting Objectives</a:t>
            </a:r>
          </a:p>
        </p:txBody>
      </p:sp>
      <p:sp>
        <p:nvSpPr>
          <p:cNvPr id="76" name="Rectangle 7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717280" y="6356350"/>
            <a:ext cx="2633472" cy="365125"/>
          </a:xfrm>
        </p:spPr>
        <p:txBody>
          <a:bodyPr>
            <a:normAutofit/>
          </a:bodyPr>
          <a:lstStyle/>
          <a:p>
            <a:pPr>
              <a:spcAft>
                <a:spcPts val="600"/>
              </a:spcAft>
            </a:pPr>
            <a:fld id="{AA643096-AA42-4AC9-B6E7-2EBEAF28CCE0}"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graphicFrame>
        <p:nvGraphicFramePr>
          <p:cNvPr id="12" name="Content Placeholder 2">
            <a:extLst>
              <a:ext uri="{FF2B5EF4-FFF2-40B4-BE49-F238E27FC236}">
                <a16:creationId xmlns:a16="http://schemas.microsoft.com/office/drawing/2014/main" id="{75B8D182-DFD1-405A-14FC-331420EEC9C7}"/>
              </a:ext>
            </a:extLst>
          </p:cNvPr>
          <p:cNvGraphicFramePr>
            <a:graphicFrameLocks noGrp="1"/>
          </p:cNvGraphicFramePr>
          <p:nvPr>
            <p:ph idx="1"/>
            <p:extLst>
              <p:ext uri="{D42A27DB-BD31-4B8C-83A1-F6EECF244321}">
                <p14:modId xmlns:p14="http://schemas.microsoft.com/office/powerpoint/2010/main" val="96175138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72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630935" y="639519"/>
            <a:ext cx="3787155" cy="1952525"/>
          </a:xfrm>
        </p:spPr>
        <p:txBody>
          <a:bodyPr anchor="b">
            <a:normAutofit/>
          </a:bodyPr>
          <a:lstStyle/>
          <a:p>
            <a:r>
              <a:rPr lang="en-US" sz="5400" b="1"/>
              <a:t>Module</a:t>
            </a:r>
          </a:p>
          <a:p>
            <a:endParaRPr lang="en-US" sz="5400"/>
          </a:p>
        </p:txBody>
      </p:sp>
      <p:sp>
        <p:nvSpPr>
          <p:cNvPr id="2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External Review Tracking</a:t>
            </a: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pic>
        <p:nvPicPr>
          <p:cNvPr id="5" name="Picture 4" descr="A screenshot of a computer&#10;&#10;Description automatically generated">
            <a:extLst>
              <a:ext uri="{FF2B5EF4-FFF2-40B4-BE49-F238E27FC236}">
                <a16:creationId xmlns:a16="http://schemas.microsoft.com/office/drawing/2014/main" id="{64E2DF1A-6B3C-8AA9-E544-39FADEA2502D}"/>
              </a:ext>
            </a:extLst>
          </p:cNvPr>
          <p:cNvPicPr>
            <a:picLocks noChangeAspect="1"/>
          </p:cNvPicPr>
          <p:nvPr/>
        </p:nvPicPr>
        <p:blipFill>
          <a:blip r:embed="rId3"/>
          <a:stretch>
            <a:fillRect/>
          </a:stretch>
        </p:blipFill>
        <p:spPr>
          <a:xfrm>
            <a:off x="4654296" y="814216"/>
            <a:ext cx="6903720" cy="5229567"/>
          </a:xfrm>
          <a:prstGeom prst="rect">
            <a:avLst/>
          </a:prstGeom>
        </p:spPr>
      </p:pic>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20</a:t>
            </a:fld>
            <a:endParaRPr lang="en-US"/>
          </a:p>
        </p:txBody>
      </p:sp>
    </p:spTree>
    <p:extLst>
      <p:ext uri="{BB962C8B-B14F-4D97-AF65-F5344CB8AC3E}">
        <p14:creationId xmlns:p14="http://schemas.microsoft.com/office/powerpoint/2010/main" val="162752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244111" y="1328546"/>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089904" y="1227695"/>
            <a:ext cx="5118286" cy="783985"/>
          </a:xfrm>
        </p:spPr>
        <p:txBody>
          <a:bodyPr vert="horz" lIns="91440" tIns="45720" rIns="91440" bIns="45720" rtlCol="0" anchor="ctr">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UMB Self-Study </a:t>
            </a: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21</a:t>
            </a:fld>
            <a:endParaRPr lang="en-US"/>
          </a:p>
        </p:txBody>
      </p:sp>
      <p:sp>
        <p:nvSpPr>
          <p:cNvPr id="7" name="TextBox 6">
            <a:extLst>
              <a:ext uri="{FF2B5EF4-FFF2-40B4-BE49-F238E27FC236}">
                <a16:creationId xmlns:a16="http://schemas.microsoft.com/office/drawing/2014/main" id="{B9BA4F37-A7EA-A0FC-7406-4915785EB94D}"/>
              </a:ext>
            </a:extLst>
          </p:cNvPr>
          <p:cNvSpPr txBox="1"/>
          <p:nvPr/>
        </p:nvSpPr>
        <p:spPr>
          <a:xfrm>
            <a:off x="570308" y="2021856"/>
            <a:ext cx="10302722" cy="646331"/>
          </a:xfrm>
          <a:prstGeom prst="rect">
            <a:avLst/>
          </a:prstGeom>
          <a:noFill/>
        </p:spPr>
        <p:txBody>
          <a:bodyPr wrap="square" rtlCol="0">
            <a:spAutoFit/>
          </a:bodyPr>
          <a:lstStyle/>
          <a:p>
            <a:r>
              <a:rPr lang="en-US"/>
              <a:t>UMB Self-Study: An intensive, collaborative Self-Study report </a:t>
            </a:r>
            <a:r>
              <a:rPr lang="en-US" i="0">
                <a:solidFill>
                  <a:srgbClr val="111111"/>
                </a:solidFill>
                <a:effectLst/>
                <a:latin typeface="Roboto" panose="02000000000000000000" pitchFamily="2" charset="0"/>
              </a:rPr>
              <a:t>providing an opportunity to reflect on the unit’s mission, the services provided, strengths and challenges, opportunities, and future</a:t>
            </a:r>
            <a:r>
              <a:rPr lang="en-US" b="0" i="0">
                <a:solidFill>
                  <a:srgbClr val="111111"/>
                </a:solidFill>
                <a:effectLst/>
                <a:latin typeface="Roboto" panose="02000000000000000000" pitchFamily="2" charset="0"/>
              </a:rPr>
              <a:t> priorities.</a:t>
            </a:r>
            <a:endParaRPr lang="en-US"/>
          </a:p>
        </p:txBody>
      </p:sp>
      <p:pic>
        <p:nvPicPr>
          <p:cNvPr id="5" name="Picture 4">
            <a:extLst>
              <a:ext uri="{FF2B5EF4-FFF2-40B4-BE49-F238E27FC236}">
                <a16:creationId xmlns:a16="http://schemas.microsoft.com/office/drawing/2014/main" id="{9ED6F7A0-92B5-48C7-8D94-CC6B65D37548}"/>
              </a:ext>
            </a:extLst>
          </p:cNvPr>
          <p:cNvPicPr>
            <a:picLocks noChangeAspect="1"/>
          </p:cNvPicPr>
          <p:nvPr/>
        </p:nvPicPr>
        <p:blipFill>
          <a:blip r:embed="rId3"/>
          <a:stretch>
            <a:fillRect/>
          </a:stretch>
        </p:blipFill>
        <p:spPr>
          <a:xfrm>
            <a:off x="244051" y="3046195"/>
            <a:ext cx="11210925" cy="2581275"/>
          </a:xfrm>
          <a:prstGeom prst="rect">
            <a:avLst/>
          </a:prstGeom>
        </p:spPr>
      </p:pic>
    </p:spTree>
    <p:extLst>
      <p:ext uri="{BB962C8B-B14F-4D97-AF65-F5344CB8AC3E}">
        <p14:creationId xmlns:p14="http://schemas.microsoft.com/office/powerpoint/2010/main" val="209302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01F14-0A92-64B6-4303-21D8FDAFF47B}"/>
              </a:ext>
            </a:extLst>
          </p:cNvPr>
          <p:cNvSpPr>
            <a:spLocks noGrp="1"/>
          </p:cNvSpPr>
          <p:nvPr>
            <p:ph type="title"/>
          </p:nvPr>
        </p:nvSpPr>
        <p:spPr>
          <a:xfrm>
            <a:off x="826396" y="586855"/>
            <a:ext cx="4230100" cy="3387497"/>
          </a:xfrm>
        </p:spPr>
        <p:txBody>
          <a:bodyPr vert="horz" lIns="91440" tIns="45720" rIns="91440" bIns="45720" rtlCol="0" anchor="b">
            <a:normAutofit/>
          </a:bodyPr>
          <a:lstStyle/>
          <a:p>
            <a:pPr defTabSz="914400">
              <a:lnSpc>
                <a:spcPct val="90000"/>
              </a:lnSpc>
            </a:pPr>
            <a:r>
              <a:rPr lang="en-US" sz="4000" kern="1200">
                <a:solidFill>
                  <a:srgbClr val="FFFFFF"/>
                </a:solidFill>
                <a:latin typeface="+mj-lt"/>
                <a:ea typeface="+mj-ea"/>
                <a:cs typeface="+mj-cs"/>
              </a:rPr>
              <a:t>Periodic Unit Self-Review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(Five-Six Year Intervals)</a:t>
            </a:r>
          </a:p>
        </p:txBody>
      </p:sp>
      <p:sp>
        <p:nvSpPr>
          <p:cNvPr id="3" name="TextBox 2">
            <a:extLst>
              <a:ext uri="{FF2B5EF4-FFF2-40B4-BE49-F238E27FC236}">
                <a16:creationId xmlns:a16="http://schemas.microsoft.com/office/drawing/2014/main" id="{D836608F-2E47-2288-0833-07C844A357D2}"/>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a:lnSpc>
                <a:spcPct val="90000"/>
              </a:lnSpc>
              <a:spcAft>
                <a:spcPts val="600"/>
              </a:spcAft>
            </a:pPr>
            <a:r>
              <a:rPr lang="en-US" sz="2000"/>
              <a:t>To effectively assess the Unit's performance, the self-study shall focus on the following key areas and descriptions: </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Unit mission, goals, history, and context within UMB;</a:t>
            </a:r>
          </a:p>
          <a:p>
            <a:pPr marL="285750" indent="-228600">
              <a:lnSpc>
                <a:spcPct val="90000"/>
              </a:lnSpc>
              <a:spcAft>
                <a:spcPts val="600"/>
              </a:spcAft>
              <a:buFont typeface="Arial" panose="020B0604020202020204" pitchFamily="34" charset="0"/>
              <a:buChar char="•"/>
            </a:pPr>
            <a:r>
              <a:rPr lang="en-US" sz="2000"/>
              <a:t>Human Resources and staffing;</a:t>
            </a:r>
          </a:p>
          <a:p>
            <a:pPr marL="285750" indent="-228600">
              <a:lnSpc>
                <a:spcPct val="90000"/>
              </a:lnSpc>
              <a:spcAft>
                <a:spcPts val="600"/>
              </a:spcAft>
              <a:buFont typeface="Arial" panose="020B0604020202020204" pitchFamily="34" charset="0"/>
              <a:buChar char="•"/>
            </a:pPr>
            <a:r>
              <a:rPr lang="en-US" sz="2000"/>
              <a:t>Resources (other);</a:t>
            </a:r>
          </a:p>
          <a:p>
            <a:pPr marL="285750" indent="-228600">
              <a:lnSpc>
                <a:spcPct val="90000"/>
              </a:lnSpc>
              <a:spcAft>
                <a:spcPts val="600"/>
              </a:spcAft>
              <a:buFont typeface="Arial" panose="020B0604020202020204" pitchFamily="34" charset="0"/>
              <a:buChar char="•"/>
            </a:pPr>
            <a:r>
              <a:rPr lang="en-US" sz="2000"/>
              <a:t>Key performance indicators (KPIs) that align to and support mission attainment;</a:t>
            </a:r>
          </a:p>
          <a:p>
            <a:pPr marL="285750" indent="-228600">
              <a:lnSpc>
                <a:spcPct val="90000"/>
              </a:lnSpc>
              <a:spcAft>
                <a:spcPts val="600"/>
              </a:spcAft>
              <a:buFont typeface="Arial" panose="020B0604020202020204" pitchFamily="34" charset="0"/>
              <a:buChar char="•"/>
            </a:pPr>
            <a:r>
              <a:rPr lang="en-US" sz="2000"/>
              <a:t>Evaluation and assessment activities;</a:t>
            </a:r>
          </a:p>
          <a:p>
            <a:pPr marL="285750" indent="-228600">
              <a:lnSpc>
                <a:spcPct val="90000"/>
              </a:lnSpc>
              <a:spcAft>
                <a:spcPts val="600"/>
              </a:spcAft>
              <a:buFont typeface="Arial" panose="020B0604020202020204" pitchFamily="34" charset="0"/>
              <a:buChar char="•"/>
            </a:pPr>
            <a:r>
              <a:rPr lang="en-US" sz="2000"/>
              <a:t>Stakeholders served and their feedback;</a:t>
            </a:r>
          </a:p>
          <a:p>
            <a:pPr marL="285750" indent="-228600">
              <a:lnSpc>
                <a:spcPct val="90000"/>
              </a:lnSpc>
              <a:spcAft>
                <a:spcPts val="600"/>
              </a:spcAft>
              <a:buFont typeface="Arial" panose="020B0604020202020204" pitchFamily="34" charset="0"/>
              <a:buChar char="•"/>
            </a:pPr>
            <a:r>
              <a:rPr lang="en-US" sz="2000"/>
              <a:t>Strengths, weaknesses, opportunities, threats (SWOT); and</a:t>
            </a:r>
          </a:p>
          <a:p>
            <a:pPr marL="285750" indent="-228600">
              <a:lnSpc>
                <a:spcPct val="90000"/>
              </a:lnSpc>
              <a:spcAft>
                <a:spcPts val="600"/>
              </a:spcAft>
              <a:buFont typeface="Arial" panose="020B0604020202020204" pitchFamily="34" charset="0"/>
              <a:buChar char="•"/>
            </a:pPr>
            <a:r>
              <a:rPr lang="en-US" sz="2000"/>
              <a:t>Future directions and priorities.</a:t>
            </a:r>
          </a:p>
          <a:p>
            <a:pPr indent="-228600">
              <a:lnSpc>
                <a:spcPct val="90000"/>
              </a:lnSpc>
              <a:spcAft>
                <a:spcPts val="600"/>
              </a:spcAft>
              <a:buFont typeface="Arial" panose="020B0604020202020204" pitchFamily="34" charset="0"/>
              <a:buChar char="•"/>
            </a:pPr>
            <a:endParaRPr lang="en-US" sz="2000"/>
          </a:p>
        </p:txBody>
      </p:sp>
      <p:sp>
        <p:nvSpPr>
          <p:cNvPr id="4" name="Slide Number Placeholder 3">
            <a:extLst>
              <a:ext uri="{FF2B5EF4-FFF2-40B4-BE49-F238E27FC236}">
                <a16:creationId xmlns:a16="http://schemas.microsoft.com/office/drawing/2014/main" id="{F2F17E5F-96E6-6C04-6A45-BEBAEA00674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A643096-AA42-4AC9-B6E7-2EBEAF28CCE0}" type="slidenum">
              <a:rPr lang="en-US" sz="1100">
                <a:solidFill>
                  <a:schemeClr val="tx1">
                    <a:lumMod val="50000"/>
                    <a:lumOff val="50000"/>
                  </a:schemeClr>
                </a:solidFill>
              </a:rPr>
              <a:pPr>
                <a:spcAft>
                  <a:spcPts val="600"/>
                </a:spcAft>
              </a:pPr>
              <a:t>22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16339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D65F08-C1E9-46A4-0E05-984B2176AED9}"/>
              </a:ext>
            </a:extLst>
          </p:cNvPr>
          <p:cNvSpPr>
            <a:spLocks noGrp="1"/>
          </p:cNvSpPr>
          <p:nvPr>
            <p:ph type="title"/>
          </p:nvPr>
        </p:nvSpPr>
        <p:spPr>
          <a:xfrm>
            <a:off x="674120" y="436760"/>
            <a:ext cx="3419856" cy="1463040"/>
          </a:xfrm>
        </p:spPr>
        <p:txBody>
          <a:bodyPr anchor="ctr">
            <a:normAutofit/>
          </a:bodyPr>
          <a:lstStyle/>
          <a:p>
            <a:r>
              <a:rPr lang="en-US" sz="2800" b="1"/>
              <a:t>Module</a:t>
            </a:r>
          </a:p>
          <a:p>
            <a:endParaRPr lang="en-US" sz="4800" b="1"/>
          </a:p>
          <a:p>
            <a:endParaRPr lang="en-US" sz="4800"/>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F647309-F3DE-8F54-FB93-9ABC3D5DC24B}"/>
              </a:ext>
            </a:extLst>
          </p:cNvPr>
          <p:cNvSpPr>
            <a:spLocks noGrp="1"/>
          </p:cNvSpPr>
          <p:nvPr>
            <p:ph idx="1"/>
          </p:nvPr>
        </p:nvSpPr>
        <p:spPr>
          <a:xfrm>
            <a:off x="6131028" y="384295"/>
            <a:ext cx="5118286" cy="783985"/>
          </a:xfrm>
        </p:spPr>
        <p:txBody>
          <a:bodyPr vert="horz" lIns="91440" tIns="45720" rIns="91440" bIns="45720" rtlCol="0" anchor="ctr">
            <a:normAutofit/>
          </a:bodyPr>
          <a:lstStyle/>
          <a:p>
            <a:pPr marL="0" indent="0" defTabSz="914400">
              <a:spcBef>
                <a:spcPts val="1000"/>
              </a:spcBef>
              <a:buNone/>
            </a:pP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UMB</a:t>
            </a:r>
            <a:r>
              <a:rPr lang="en-US" sz="2200" b="1">
                <a:latin typeface="Calibri" panose="020F0502020204030204" pitchFamily="34" charset="0"/>
                <a:cs typeface="Calibri" panose="020F0502020204030204" pitchFamily="34" charset="0"/>
              </a:rPr>
              <a:t> Required</a:t>
            </a:r>
            <a:r>
              <a:rPr kumimoji="0" lang="en-US" sz="2200" b="1" i="0" u="none" strike="noStrike" kern="1200" spc="0" normalizeH="0" baseline="0" noProof="0">
                <a:ln>
                  <a:noFill/>
                </a:ln>
                <a:effectLst/>
                <a:uLnTx/>
                <a:uFillTx/>
                <a:latin typeface="Calibri" panose="020F0502020204030204" pitchFamily="34" charset="0"/>
                <a:cs typeface="Calibri" panose="020F0502020204030204" pitchFamily="34" charset="0"/>
              </a:rPr>
              <a:t> Self-Study </a:t>
            </a:r>
            <a:endParaRPr lang="en-US" sz="2200" b="1">
              <a:latin typeface="Calibri" panose="020F0502020204030204" pitchFamily="34" charset="0"/>
              <a:cs typeface="Calibri" panose="020F0502020204030204" pitchFamily="34" charset="0"/>
            </a:endParaRPr>
          </a:p>
          <a:p>
            <a:pPr defTabSz="914400">
              <a:spcBef>
                <a:spcPts val="1000"/>
              </a:spcBef>
            </a:pPr>
            <a:endParaRPr lang="en-US" sz="2200" b="1" kern="1200"/>
          </a:p>
        </p:txBody>
      </p:sp>
      <p:sp>
        <p:nvSpPr>
          <p:cNvPr id="4" name="Slide Number Placeholder 3">
            <a:extLst>
              <a:ext uri="{FF2B5EF4-FFF2-40B4-BE49-F238E27FC236}">
                <a16:creationId xmlns:a16="http://schemas.microsoft.com/office/drawing/2014/main" id="{928AA7AB-E6E1-32D0-B6D3-548BA572C7B4}"/>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AA643096-AA42-4AC9-B6E7-2EBEAF28CCE0}" type="slidenum">
              <a:rPr lang="en-US"/>
              <a:pPr>
                <a:spcAft>
                  <a:spcPts val="600"/>
                </a:spcAft>
              </a:pPr>
              <a:t>23</a:t>
            </a:fld>
            <a:endParaRPr lang="en-US"/>
          </a:p>
        </p:txBody>
      </p:sp>
      <p:sp>
        <p:nvSpPr>
          <p:cNvPr id="7" name="TextBox 6">
            <a:extLst>
              <a:ext uri="{FF2B5EF4-FFF2-40B4-BE49-F238E27FC236}">
                <a16:creationId xmlns:a16="http://schemas.microsoft.com/office/drawing/2014/main" id="{B9BA4F37-A7EA-A0FC-7406-4915785EB94D}"/>
              </a:ext>
            </a:extLst>
          </p:cNvPr>
          <p:cNvSpPr txBox="1"/>
          <p:nvPr/>
        </p:nvSpPr>
        <p:spPr>
          <a:xfrm>
            <a:off x="860019" y="2060066"/>
            <a:ext cx="3048059" cy="2308324"/>
          </a:xfrm>
          <a:prstGeom prst="rect">
            <a:avLst/>
          </a:prstGeom>
          <a:noFill/>
        </p:spPr>
        <p:txBody>
          <a:bodyPr wrap="square" rtlCol="0">
            <a:spAutoFit/>
          </a:bodyPr>
          <a:lstStyle/>
          <a:p>
            <a:r>
              <a:rPr lang="en-US"/>
              <a:t>UMB Self-Study: A Unit-Intensive Self-Study report </a:t>
            </a:r>
            <a:r>
              <a:rPr lang="en-US" i="0">
                <a:solidFill>
                  <a:srgbClr val="111111"/>
                </a:solidFill>
                <a:effectLst/>
                <a:latin typeface="Roboto" panose="02000000000000000000" pitchFamily="2" charset="0"/>
              </a:rPr>
              <a:t>providing an opportunity to reflect on the unit’s mission, the services provided, strengths and challenges, opportunities, and future plans</a:t>
            </a:r>
            <a:r>
              <a:rPr lang="en-US" b="0" i="0">
                <a:solidFill>
                  <a:srgbClr val="111111"/>
                </a:solidFill>
                <a:effectLst/>
                <a:latin typeface="Roboto" panose="02000000000000000000" pitchFamily="2" charset="0"/>
              </a:rPr>
              <a:t>. </a:t>
            </a:r>
            <a:endParaRPr lang="en-US"/>
          </a:p>
        </p:txBody>
      </p:sp>
      <p:pic>
        <p:nvPicPr>
          <p:cNvPr id="3" name="Picture 2">
            <a:extLst>
              <a:ext uri="{FF2B5EF4-FFF2-40B4-BE49-F238E27FC236}">
                <a16:creationId xmlns:a16="http://schemas.microsoft.com/office/drawing/2014/main" id="{E1FF7ADB-A27B-51AD-EE05-D04B4B51659C}"/>
              </a:ext>
            </a:extLst>
          </p:cNvPr>
          <p:cNvPicPr>
            <a:picLocks noChangeAspect="1"/>
          </p:cNvPicPr>
          <p:nvPr/>
        </p:nvPicPr>
        <p:blipFill>
          <a:blip r:embed="rId3"/>
          <a:stretch>
            <a:fillRect/>
          </a:stretch>
        </p:blipFill>
        <p:spPr>
          <a:xfrm>
            <a:off x="5602636" y="674389"/>
            <a:ext cx="5362575" cy="5305425"/>
          </a:xfrm>
          <a:prstGeom prst="rect">
            <a:avLst/>
          </a:prstGeom>
        </p:spPr>
      </p:pic>
    </p:spTree>
    <p:extLst>
      <p:ext uri="{BB962C8B-B14F-4D97-AF65-F5344CB8AC3E}">
        <p14:creationId xmlns:p14="http://schemas.microsoft.com/office/powerpoint/2010/main" val="414990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DA258-1AF8-8EC8-CEDD-D594545C5698}"/>
              </a:ext>
            </a:extLst>
          </p:cNvPr>
          <p:cNvSpPr>
            <a:spLocks noGrp="1"/>
          </p:cNvSpPr>
          <p:nvPr>
            <p:ph type="title"/>
          </p:nvPr>
        </p:nvSpPr>
        <p:spPr>
          <a:xfrm>
            <a:off x="6657715" y="467271"/>
            <a:ext cx="4195674" cy="2052522"/>
          </a:xfrm>
        </p:spPr>
        <p:txBody>
          <a:bodyPr anchor="b">
            <a:normAutofit fontScale="90000"/>
          </a:bodyPr>
          <a:lstStyle/>
          <a:p>
            <a:r>
              <a:rPr lang="en-US" sz="5200"/>
              <a:t>Ad-PAIR System Advantages</a:t>
            </a:r>
          </a:p>
        </p:txBody>
      </p:sp>
      <p:sp>
        <p:nvSpPr>
          <p:cNvPr id="19" name="Oval 1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lendar on table">
            <a:extLst>
              <a:ext uri="{FF2B5EF4-FFF2-40B4-BE49-F238E27FC236}">
                <a16:creationId xmlns:a16="http://schemas.microsoft.com/office/drawing/2014/main" id="{2699F3B9-C646-F7A1-B090-B50827C729C1}"/>
              </a:ext>
            </a:extLst>
          </p:cNvPr>
          <p:cNvPicPr>
            <a:picLocks noChangeAspect="1"/>
          </p:cNvPicPr>
          <p:nvPr/>
        </p:nvPicPr>
        <p:blipFill rotWithShape="1">
          <a:blip r:embed="rId3"/>
          <a:srcRect r="33249"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C3590F1-B1A2-F835-11AA-43DD5863AC47}"/>
              </a:ext>
            </a:extLst>
          </p:cNvPr>
          <p:cNvSpPr>
            <a:spLocks noGrp="1"/>
          </p:cNvSpPr>
          <p:nvPr>
            <p:ph idx="1"/>
          </p:nvPr>
        </p:nvSpPr>
        <p:spPr>
          <a:xfrm>
            <a:off x="6657715" y="2990818"/>
            <a:ext cx="4195673" cy="2913872"/>
          </a:xfrm>
        </p:spPr>
        <p:txBody>
          <a:bodyPr anchor="t">
            <a:normAutofit/>
          </a:bodyPr>
          <a:lstStyle/>
          <a:p>
            <a:r>
              <a:rPr lang="en-US" sz="2000">
                <a:solidFill>
                  <a:schemeClr val="tx1">
                    <a:alpha val="80000"/>
                  </a:schemeClr>
                </a:solidFill>
              </a:rPr>
              <a:t>Integrates with the SPIMS for Strategic Planning</a:t>
            </a:r>
          </a:p>
          <a:p>
            <a:r>
              <a:rPr lang="en-US" sz="2000">
                <a:solidFill>
                  <a:schemeClr val="tx1">
                    <a:alpha val="80000"/>
                  </a:schemeClr>
                </a:solidFill>
              </a:rPr>
              <a:t>Supports Enterprise Risk Management</a:t>
            </a:r>
          </a:p>
          <a:p>
            <a:r>
              <a:rPr lang="en-US" sz="2000">
                <a:solidFill>
                  <a:schemeClr val="tx1">
                    <a:alpha val="80000"/>
                  </a:schemeClr>
                </a:solidFill>
              </a:rPr>
              <a:t>Integrates with ILO tracking when applicable</a:t>
            </a:r>
          </a:p>
          <a:p>
            <a:r>
              <a:rPr lang="en-US" sz="2000">
                <a:solidFill>
                  <a:schemeClr val="tx1">
                    <a:alpha val="80000"/>
                  </a:schemeClr>
                </a:solidFill>
              </a:rPr>
              <a:t>Tracks related budget requests</a:t>
            </a:r>
          </a:p>
        </p:txBody>
      </p:sp>
      <p:sp>
        <p:nvSpPr>
          <p:cNvPr id="2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ED1BCB60-B4A2-83F3-1A59-56D4CB5F3AFC}"/>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a:solidFill>
                  <a:schemeClr val="tx1">
                    <a:alpha val="60000"/>
                  </a:schemeClr>
                </a:solidFill>
              </a:rPr>
              <a:pPr>
                <a:spcAft>
                  <a:spcPts val="600"/>
                </a:spcAft>
              </a:pPr>
              <a:t>24</a:t>
            </a:fld>
            <a:endParaRPr lang="en-US">
              <a:solidFill>
                <a:schemeClr val="tx1">
                  <a:alpha val="60000"/>
                </a:schemeClr>
              </a:solidFill>
            </a:endParaRPr>
          </a:p>
        </p:txBody>
      </p:sp>
      <p:cxnSp>
        <p:nvCxnSpPr>
          <p:cNvPr id="2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392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4A29-546F-F23F-6ADA-8A8C0310FB01}"/>
              </a:ext>
            </a:extLst>
          </p:cNvPr>
          <p:cNvSpPr>
            <a:spLocks noGrp="1"/>
          </p:cNvSpPr>
          <p:nvPr>
            <p:ph type="title"/>
          </p:nvPr>
        </p:nvSpPr>
        <p:spPr/>
        <p:txBody>
          <a:bodyPr anchor="t">
            <a:normAutofit/>
          </a:bodyPr>
          <a:lstStyle/>
          <a:p>
            <a:r>
              <a:rPr lang="en-US" sz="3200"/>
              <a:t>Ad-PAIR Summary Facts</a:t>
            </a:r>
          </a:p>
        </p:txBody>
      </p:sp>
      <p:sp>
        <p:nvSpPr>
          <p:cNvPr id="3" name="Content Placeholder 2">
            <a:extLst>
              <a:ext uri="{FF2B5EF4-FFF2-40B4-BE49-F238E27FC236}">
                <a16:creationId xmlns:a16="http://schemas.microsoft.com/office/drawing/2014/main" id="{5C8225A3-D7CF-8B7B-7626-B2049F798E6F}"/>
              </a:ext>
            </a:extLst>
          </p:cNvPr>
          <p:cNvSpPr>
            <a:spLocks noGrp="1"/>
          </p:cNvSpPr>
          <p:nvPr>
            <p:ph idx="1"/>
          </p:nvPr>
        </p:nvSpPr>
        <p:spPr>
          <a:xfrm>
            <a:off x="0" y="1027906"/>
            <a:ext cx="10515600" cy="4351338"/>
          </a:xfrm>
        </p:spPr>
        <p:txBody>
          <a:bodyPr>
            <a:normAutofit/>
          </a:bodyPr>
          <a:lstStyle/>
          <a:p>
            <a:pPr>
              <a:lnSpc>
                <a:spcPct val="90000"/>
              </a:lnSpc>
            </a:pPr>
            <a:r>
              <a:rPr lang="en-US" sz="1900"/>
              <a:t>Purpose</a:t>
            </a:r>
          </a:p>
          <a:p>
            <a:pPr lvl="1">
              <a:lnSpc>
                <a:spcPct val="90000"/>
              </a:lnSpc>
            </a:pPr>
            <a:r>
              <a:rPr lang="en-US" sz="1900"/>
              <a:t>Evidence for Accreditation Purposes</a:t>
            </a:r>
          </a:p>
          <a:p>
            <a:pPr lvl="1">
              <a:lnSpc>
                <a:spcPct val="90000"/>
              </a:lnSpc>
            </a:pPr>
            <a:r>
              <a:rPr lang="en-US" sz="1900"/>
              <a:t>Standardizes reporting across all seven schools</a:t>
            </a:r>
          </a:p>
          <a:p>
            <a:pPr lvl="1">
              <a:lnSpc>
                <a:spcPct val="90000"/>
              </a:lnSpc>
            </a:pPr>
            <a:r>
              <a:rPr lang="en-US" sz="1900"/>
              <a:t>Supports decision-making and UMB’s continuous improvement</a:t>
            </a:r>
          </a:p>
          <a:p>
            <a:pPr>
              <a:lnSpc>
                <a:spcPct val="90000"/>
              </a:lnSpc>
            </a:pPr>
            <a:r>
              <a:rPr lang="en-US" sz="1900"/>
              <a:t>Audience</a:t>
            </a:r>
          </a:p>
          <a:p>
            <a:pPr lvl="1">
              <a:lnSpc>
                <a:spcPct val="90000"/>
              </a:lnSpc>
            </a:pPr>
            <a:r>
              <a:rPr lang="en-US" sz="1900"/>
              <a:t>Pilot: Student Affairs</a:t>
            </a:r>
          </a:p>
          <a:p>
            <a:pPr lvl="1">
              <a:lnSpc>
                <a:spcPct val="90000"/>
              </a:lnSpc>
            </a:pPr>
            <a:r>
              <a:rPr lang="en-US" sz="1900"/>
              <a:t>Phase I: Central Administration, Student-Facing Administrative Units</a:t>
            </a:r>
          </a:p>
          <a:p>
            <a:pPr lvl="1">
              <a:lnSpc>
                <a:spcPct val="90000"/>
              </a:lnSpc>
            </a:pPr>
            <a:r>
              <a:rPr lang="en-US" sz="1900"/>
              <a:t>Phase II: Central Administration Units (Other)</a:t>
            </a:r>
          </a:p>
          <a:p>
            <a:pPr lvl="1">
              <a:lnSpc>
                <a:spcPct val="90000"/>
              </a:lnSpc>
            </a:pPr>
            <a:r>
              <a:rPr lang="en-US" sz="1900"/>
              <a:t>Phase III: School Administrative Units</a:t>
            </a:r>
          </a:p>
          <a:p>
            <a:pPr>
              <a:lnSpc>
                <a:spcPct val="90000"/>
              </a:lnSpc>
            </a:pPr>
            <a:r>
              <a:rPr lang="en-US" sz="2300"/>
              <a:t>Implement Phase I: FY 2025-2026</a:t>
            </a:r>
          </a:p>
          <a:p>
            <a:pPr lvl="1">
              <a:lnSpc>
                <a:spcPct val="90000"/>
              </a:lnSpc>
            </a:pPr>
            <a:endParaRPr lang="en-US" sz="1900"/>
          </a:p>
        </p:txBody>
      </p:sp>
      <p:sp>
        <p:nvSpPr>
          <p:cNvPr id="4" name="Slide Number Placeholder 3">
            <a:extLst>
              <a:ext uri="{FF2B5EF4-FFF2-40B4-BE49-F238E27FC236}">
                <a16:creationId xmlns:a16="http://schemas.microsoft.com/office/drawing/2014/main" id="{0A8420BE-A14E-B917-F7B7-130C9C93C0B7}"/>
              </a:ext>
            </a:extLst>
          </p:cNvPr>
          <p:cNvSpPr>
            <a:spLocks noGrp="1"/>
          </p:cNvSpPr>
          <p:nvPr>
            <p:ph type="sldNum" sz="quarter" idx="12"/>
          </p:nvPr>
        </p:nvSpPr>
        <p:spPr/>
        <p:txBody>
          <a:bodyPr>
            <a:normAutofit/>
          </a:bodyPr>
          <a:lstStyle/>
          <a:p>
            <a:pPr>
              <a:spcAft>
                <a:spcPts val="600"/>
              </a:spcAft>
            </a:pPr>
            <a:fld id="{AA643096-AA42-4AC9-B6E7-2EBEAF28CCE0}" type="slidenum">
              <a:rPr lang="en-US"/>
              <a:pPr>
                <a:spcAft>
                  <a:spcPts val="600"/>
                </a:spcAft>
              </a:pPr>
              <a:t>25</a:t>
            </a:fld>
            <a:endParaRPr lang="en-US"/>
          </a:p>
        </p:txBody>
      </p:sp>
      <p:pic>
        <p:nvPicPr>
          <p:cNvPr id="6" name="Picture 5" descr="Desk with productivity items">
            <a:extLst>
              <a:ext uri="{FF2B5EF4-FFF2-40B4-BE49-F238E27FC236}">
                <a16:creationId xmlns:a16="http://schemas.microsoft.com/office/drawing/2014/main" id="{493AC924-A437-7BE3-74BC-B8B98AD49B22}"/>
              </a:ext>
            </a:extLst>
          </p:cNvPr>
          <p:cNvPicPr>
            <a:picLocks noChangeAspect="1"/>
          </p:cNvPicPr>
          <p:nvPr/>
        </p:nvPicPr>
        <p:blipFill>
          <a:blip r:embed="rId3"/>
          <a:srcRect l="31295" r="16045" b="-2"/>
          <a:stretch/>
        </p:blipFill>
        <p:spPr>
          <a:xfrm>
            <a:off x="7657833" y="770952"/>
            <a:ext cx="4193858" cy="5316095"/>
          </a:xfrm>
          <a:prstGeom prst="rect">
            <a:avLst/>
          </a:prstGeom>
        </p:spPr>
      </p:pic>
    </p:spTree>
    <p:extLst>
      <p:ext uri="{BB962C8B-B14F-4D97-AF65-F5344CB8AC3E}">
        <p14:creationId xmlns:p14="http://schemas.microsoft.com/office/powerpoint/2010/main" val="1535608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D32FF-A05D-BF6F-4AAD-9AF7ACF2C029}"/>
              </a:ext>
            </a:extLst>
          </p:cNvPr>
          <p:cNvSpPr>
            <a:spLocks noGrp="1"/>
          </p:cNvSpPr>
          <p:nvPr>
            <p:ph type="title"/>
          </p:nvPr>
        </p:nvSpPr>
        <p:spPr>
          <a:xfrm>
            <a:off x="1371597" y="348865"/>
            <a:ext cx="10044023" cy="877729"/>
          </a:xfrm>
        </p:spPr>
        <p:txBody>
          <a:bodyPr anchor="ctr">
            <a:normAutofit/>
          </a:bodyPr>
          <a:lstStyle/>
          <a:p>
            <a:pPr>
              <a:lnSpc>
                <a:spcPct val="90000"/>
              </a:lnSpc>
            </a:pPr>
            <a:r>
              <a:rPr lang="en-US" sz="2800">
                <a:solidFill>
                  <a:srgbClr val="FFFFFF"/>
                </a:solidFill>
              </a:rPr>
              <a:t>Student Affairs (Pilot)</a:t>
            </a:r>
            <a:br>
              <a:rPr lang="en-US" sz="2800">
                <a:solidFill>
                  <a:srgbClr val="FFFFFF"/>
                </a:solidFill>
              </a:rPr>
            </a:br>
            <a:r>
              <a:rPr lang="en-US" sz="2800">
                <a:solidFill>
                  <a:srgbClr val="FFFFFF"/>
                </a:solidFill>
              </a:rPr>
              <a:t>Schedule and Due Dates</a:t>
            </a:r>
          </a:p>
        </p:txBody>
      </p:sp>
      <p:sp>
        <p:nvSpPr>
          <p:cNvPr id="4" name="Slide Number Placeholder 3">
            <a:extLst>
              <a:ext uri="{FF2B5EF4-FFF2-40B4-BE49-F238E27FC236}">
                <a16:creationId xmlns:a16="http://schemas.microsoft.com/office/drawing/2014/main" id="{B2DFCD92-9DCD-B563-06D9-5D18FFD2238C}"/>
              </a:ext>
            </a:extLst>
          </p:cNvPr>
          <p:cNvSpPr>
            <a:spLocks noGrp="1"/>
          </p:cNvSpPr>
          <p:nvPr>
            <p:ph type="sldNum" sz="quarter" idx="12"/>
          </p:nvPr>
        </p:nvSpPr>
        <p:spPr>
          <a:xfrm>
            <a:off x="11704320" y="6455664"/>
            <a:ext cx="448056" cy="365125"/>
          </a:xfrm>
        </p:spPr>
        <p:txBody>
          <a:bodyPr>
            <a:normAutofit/>
          </a:bodyPr>
          <a:lstStyle/>
          <a:p>
            <a:pPr>
              <a:spcAft>
                <a:spcPts val="600"/>
              </a:spcAft>
            </a:pPr>
            <a:fld id="{AA643096-AA42-4AC9-B6E7-2EBEAF28CCE0}" type="slidenum">
              <a:rPr lang="en-US" sz="1100">
                <a:solidFill>
                  <a:schemeClr val="tx1">
                    <a:lumMod val="50000"/>
                    <a:lumOff val="50000"/>
                  </a:schemeClr>
                </a:solidFill>
              </a:rPr>
              <a:pPr>
                <a:spcAft>
                  <a:spcPts val="600"/>
                </a:spcAft>
              </a:pPr>
              <a:t>26</a:t>
            </a:fld>
            <a:endParaRPr lang="en-US"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85E056C0-6548-4849-D775-9ACD179526A4}"/>
              </a:ext>
            </a:extLst>
          </p:cNvPr>
          <p:cNvGraphicFramePr>
            <a:graphicFrameLocks noGrp="1"/>
          </p:cNvGraphicFramePr>
          <p:nvPr>
            <p:ph idx="1"/>
            <p:extLst>
              <p:ext uri="{D42A27DB-BD31-4B8C-83A1-F6EECF244321}">
                <p14:modId xmlns:p14="http://schemas.microsoft.com/office/powerpoint/2010/main" val="1399322643"/>
              </p:ext>
            </p:extLst>
          </p:nvPr>
        </p:nvGraphicFramePr>
        <p:xfrm>
          <a:off x="649562" y="1604663"/>
          <a:ext cx="10892876" cy="4504458"/>
        </p:xfrm>
        <a:graphic>
          <a:graphicData uri="http://schemas.openxmlformats.org/drawingml/2006/table">
            <a:tbl>
              <a:tblPr firstRow="1" bandRow="1"/>
              <a:tblGrid>
                <a:gridCol w="2426404">
                  <a:extLst>
                    <a:ext uri="{9D8B030D-6E8A-4147-A177-3AD203B41FA5}">
                      <a16:colId xmlns:a16="http://schemas.microsoft.com/office/drawing/2014/main" val="48263617"/>
                    </a:ext>
                  </a:extLst>
                </a:gridCol>
                <a:gridCol w="8466472">
                  <a:extLst>
                    <a:ext uri="{9D8B030D-6E8A-4147-A177-3AD203B41FA5}">
                      <a16:colId xmlns:a16="http://schemas.microsoft.com/office/drawing/2014/main" val="3623793193"/>
                    </a:ext>
                  </a:extLst>
                </a:gridCol>
              </a:tblGrid>
              <a:tr h="400286">
                <a:tc>
                  <a:txBody>
                    <a:bodyPr/>
                    <a:lstStyle/>
                    <a:p>
                      <a:pPr algn="ctr" rtl="0" fontAlgn="t"/>
                      <a:r>
                        <a:rPr lang="en-US" sz="2200" b="0" i="1" u="sng" strike="noStrike">
                          <a:solidFill>
                            <a:srgbClr val="000000"/>
                          </a:solidFill>
                          <a:effectLst/>
                          <a:latin typeface="Calibri" panose="020F0502020204030204" pitchFamily="34" charset="0"/>
                        </a:rPr>
                        <a:t>2024-2025</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US" sz="2200" b="0" i="1" u="sng" strike="noStrike">
                          <a:solidFill>
                            <a:srgbClr val="000000"/>
                          </a:solidFill>
                          <a:effectLst/>
                          <a:latin typeface="Calibri" panose="020F0502020204030204" pitchFamily="34" charset="0"/>
                        </a:rPr>
                        <a:t>Activity/Deadline</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959159"/>
                  </a:ext>
                </a:extLst>
              </a:tr>
              <a:tr h="400286">
                <a:tc>
                  <a:txBody>
                    <a:bodyPr/>
                    <a:lstStyle/>
                    <a:p>
                      <a:pPr algn="l" rtl="0" fontAlgn="t"/>
                      <a:r>
                        <a:rPr lang="en-US" sz="2200" b="0" i="0" u="none" strike="noStrike">
                          <a:solidFill>
                            <a:srgbClr val="000000"/>
                          </a:solidFill>
                          <a:effectLst/>
                          <a:latin typeface="Calibri" panose="020F0502020204030204" pitchFamily="34" charset="0"/>
                        </a:rPr>
                        <a:t>11/1/2024 (upon receipt of Guidance)</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0000"/>
                          </a:solidFill>
                          <a:effectLst/>
                          <a:latin typeface="Calibri" panose="020F0502020204030204" pitchFamily="34" charset="0"/>
                        </a:rPr>
                        <a:t>Contributors/Approver confirms access to Ad-PAIR</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8340166"/>
                  </a:ext>
                </a:extLst>
              </a:tr>
              <a:tr h="738160">
                <a:tc>
                  <a:txBody>
                    <a:bodyPr/>
                    <a:lstStyle/>
                    <a:p>
                      <a:pPr algn="l" rtl="0" fontAlgn="t"/>
                      <a:r>
                        <a:rPr lang="en-US" sz="2200" b="0" i="0" u="none" strike="noStrike">
                          <a:solidFill>
                            <a:srgbClr val="000000"/>
                          </a:solidFill>
                          <a:effectLst/>
                          <a:latin typeface="Calibri" panose="020F0502020204030204" pitchFamily="34" charset="0"/>
                        </a:rPr>
                        <a:t>11/1/2024*</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0000"/>
                          </a:solidFill>
                          <a:effectLst/>
                          <a:latin typeface="Calibri" panose="020F0502020204030204" pitchFamily="34" charset="0"/>
                        </a:rPr>
                        <a:t>Ad-PAIR Opens for updating Unit Details, Priorities (thru 6/30/25), and External Review, if applicable </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0576769"/>
                  </a:ext>
                </a:extLst>
              </a:tr>
              <a:tr h="400286">
                <a:tc>
                  <a:txBody>
                    <a:bodyPr/>
                    <a:lstStyle/>
                    <a:p>
                      <a:pPr algn="ctr" rtl="0" fontAlgn="t"/>
                      <a:r>
                        <a:rPr lang="en-US" sz="2200" b="1" i="0" u="none" strike="noStrike">
                          <a:solidFill>
                            <a:srgbClr val="C00000"/>
                          </a:solidFill>
                          <a:effectLst/>
                          <a:latin typeface="Calibri" panose="020F0502020204030204" pitchFamily="34" charset="0"/>
                        </a:rPr>
                        <a:t>12 months before due date</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0000"/>
                          </a:solidFill>
                          <a:effectLst/>
                          <a:latin typeface="Calibri" panose="020F0502020204030204" pitchFamily="34" charset="0"/>
                        </a:rPr>
                        <a:t>Download UMB Self-Study Guidelines, if scheduled</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296125"/>
                  </a:ext>
                </a:extLst>
              </a:tr>
              <a:tr h="400286">
                <a:tc>
                  <a:txBody>
                    <a:bodyPr/>
                    <a:lstStyle/>
                    <a:p>
                      <a:pPr algn="l" rtl="0" fontAlgn="t"/>
                      <a:r>
                        <a:rPr lang="en-US" sz="2200" b="0" i="0" u="none" strike="noStrike">
                          <a:solidFill>
                            <a:srgbClr val="000000"/>
                          </a:solidFill>
                          <a:effectLst/>
                          <a:latin typeface="Calibri" panose="020F0502020204030204" pitchFamily="34" charset="0"/>
                        </a:rPr>
                        <a:t>12/15/2024</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0000"/>
                          </a:solidFill>
                          <a:effectLst/>
                          <a:latin typeface="Calibri" panose="020F0502020204030204" pitchFamily="34" charset="0"/>
                        </a:rPr>
                        <a:t>Ad-PAIR Closes for Unit Details, Priorities-setting, et al.</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889821"/>
                  </a:ext>
                </a:extLst>
              </a:tr>
              <a:tr h="400286">
                <a:tc>
                  <a:txBody>
                    <a:bodyPr/>
                    <a:lstStyle/>
                    <a:p>
                      <a:pPr algn="l" rtl="0" fontAlgn="t"/>
                      <a:r>
                        <a:rPr lang="en-US" sz="2200" b="0" i="0" u="none" strike="noStrike">
                          <a:solidFill>
                            <a:srgbClr val="000000"/>
                          </a:solidFill>
                          <a:effectLst/>
                          <a:latin typeface="Calibri" panose="020F0502020204030204" pitchFamily="34" charset="0"/>
                        </a:rPr>
                        <a:t>12/17/2024</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0000"/>
                          </a:solidFill>
                          <a:effectLst/>
                          <a:latin typeface="Calibri" panose="020F0502020204030204" pitchFamily="34" charset="0"/>
                        </a:rPr>
                        <a:t>Proposed Feedback Session</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5336451"/>
                  </a:ext>
                </a:extLst>
              </a:tr>
              <a:tr h="400286">
                <a:tc>
                  <a:txBody>
                    <a:bodyPr/>
                    <a:lstStyle/>
                    <a:p>
                      <a:pPr algn="l" rtl="0" fontAlgn="t"/>
                      <a:r>
                        <a:rPr lang="en-US" sz="2200" b="0" i="0" u="none" strike="noStrike">
                          <a:solidFill>
                            <a:srgbClr val="0070C0"/>
                          </a:solidFill>
                          <a:effectLst/>
                          <a:latin typeface="Calibri" panose="020F0502020204030204" pitchFamily="34" charset="0"/>
                        </a:rPr>
                        <a:t>04/15/2025</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70C0"/>
                          </a:solidFill>
                          <a:effectLst/>
                          <a:latin typeface="Calibri" panose="020F0502020204030204" pitchFamily="34" charset="0"/>
                        </a:rPr>
                        <a:t>Ad-PAIR Opens for 2025-2026 Priority Setting (New Priorities Only)**</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321125"/>
                  </a:ext>
                </a:extLst>
              </a:tr>
              <a:tr h="400286">
                <a:tc>
                  <a:txBody>
                    <a:bodyPr/>
                    <a:lstStyle/>
                    <a:p>
                      <a:pPr algn="l" rtl="0" fontAlgn="t"/>
                      <a:r>
                        <a:rPr lang="en-US" sz="2200" b="0" i="0" u="none" strike="noStrike">
                          <a:solidFill>
                            <a:srgbClr val="0070C0"/>
                          </a:solidFill>
                          <a:effectLst/>
                          <a:latin typeface="Calibri" panose="020F0502020204030204" pitchFamily="34" charset="0"/>
                        </a:rPr>
                        <a:t>07/01/2025</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70C0"/>
                          </a:solidFill>
                          <a:effectLst/>
                          <a:latin typeface="Calibri" panose="020F0502020204030204" pitchFamily="34" charset="0"/>
                        </a:rPr>
                        <a:t>Ad-PAIR Opens for Year-End Progress Reporting</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48686"/>
                  </a:ext>
                </a:extLst>
              </a:tr>
              <a:tr h="400286">
                <a:tc>
                  <a:txBody>
                    <a:bodyPr/>
                    <a:lstStyle/>
                    <a:p>
                      <a:pPr algn="l" rtl="0" fontAlgn="t"/>
                      <a:r>
                        <a:rPr lang="en-US" sz="2200" b="0" i="0" u="none" strike="noStrike">
                          <a:solidFill>
                            <a:srgbClr val="0070C0"/>
                          </a:solidFill>
                          <a:effectLst/>
                          <a:latin typeface="Calibri" panose="020F0502020204030204" pitchFamily="34" charset="0"/>
                        </a:rPr>
                        <a:t>07/31/2025</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r>
                        <a:rPr lang="en-US" sz="2200" b="0" i="0" u="none" strike="noStrike">
                          <a:solidFill>
                            <a:srgbClr val="0070C0"/>
                          </a:solidFill>
                          <a:effectLst/>
                          <a:latin typeface="Calibri" panose="020F0502020204030204" pitchFamily="34" charset="0"/>
                        </a:rPr>
                        <a:t>Ad-PAIR Closes for Year-End Progress Reporting</a:t>
                      </a:r>
                    </a:p>
                  </a:txBody>
                  <a:tcPr marL="11731" marR="11731" marT="117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2892647"/>
                  </a:ext>
                </a:extLst>
              </a:tr>
            </a:tbl>
          </a:graphicData>
        </a:graphic>
      </p:graphicFrame>
      <p:sp>
        <p:nvSpPr>
          <p:cNvPr id="8" name="TextBox 7">
            <a:extLst>
              <a:ext uri="{FF2B5EF4-FFF2-40B4-BE49-F238E27FC236}">
                <a16:creationId xmlns:a16="http://schemas.microsoft.com/office/drawing/2014/main" id="{77F03D93-5AE7-51D0-D1C3-D6AA4AD58FB3}"/>
              </a:ext>
            </a:extLst>
          </p:cNvPr>
          <p:cNvSpPr txBox="1"/>
          <p:nvPr/>
        </p:nvSpPr>
        <p:spPr>
          <a:xfrm>
            <a:off x="6943621" y="6215311"/>
            <a:ext cx="4097271" cy="400110"/>
          </a:xfrm>
          <a:prstGeom prst="rect">
            <a:avLst/>
          </a:prstGeom>
          <a:noFill/>
        </p:spPr>
        <p:txBody>
          <a:bodyPr wrap="square" rtlCol="0">
            <a:spAutoFit/>
          </a:bodyPr>
          <a:lstStyle/>
          <a:p>
            <a:r>
              <a:rPr lang="en-US" sz="2000">
                <a:solidFill>
                  <a:srgbClr val="0070C0"/>
                </a:solidFill>
                <a:latin typeface="Calibri" panose="020F0502020204030204" pitchFamily="34" charset="0"/>
              </a:rPr>
              <a:t>**Also Opens for Phase I Units</a:t>
            </a:r>
          </a:p>
        </p:txBody>
      </p:sp>
      <p:sp>
        <p:nvSpPr>
          <p:cNvPr id="3" name="TextBox 2">
            <a:extLst>
              <a:ext uri="{FF2B5EF4-FFF2-40B4-BE49-F238E27FC236}">
                <a16:creationId xmlns:a16="http://schemas.microsoft.com/office/drawing/2014/main" id="{09D2114F-DA76-6787-5A83-44D63612A5E6}"/>
              </a:ext>
            </a:extLst>
          </p:cNvPr>
          <p:cNvSpPr txBox="1"/>
          <p:nvPr/>
        </p:nvSpPr>
        <p:spPr>
          <a:xfrm>
            <a:off x="649562" y="6230700"/>
            <a:ext cx="4683643" cy="369332"/>
          </a:xfrm>
          <a:prstGeom prst="rect">
            <a:avLst/>
          </a:prstGeom>
          <a:noFill/>
        </p:spPr>
        <p:txBody>
          <a:bodyPr wrap="square" rtlCol="0">
            <a:spAutoFit/>
          </a:bodyPr>
          <a:lstStyle/>
          <a:p>
            <a:r>
              <a:rPr lang="en-US"/>
              <a:t>*Anticipated; will allow 45 days to Complete</a:t>
            </a:r>
          </a:p>
        </p:txBody>
      </p:sp>
    </p:spTree>
    <p:extLst>
      <p:ext uri="{BB962C8B-B14F-4D97-AF65-F5344CB8AC3E}">
        <p14:creationId xmlns:p14="http://schemas.microsoft.com/office/powerpoint/2010/main" val="428271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B4265-E3B0-3436-63E9-DE09A7D54304}"/>
              </a:ext>
            </a:extLst>
          </p:cNvPr>
          <p:cNvSpPr>
            <a:spLocks noGrp="1"/>
          </p:cNvSpPr>
          <p:nvPr>
            <p:ph type="title"/>
          </p:nvPr>
        </p:nvSpPr>
        <p:spPr>
          <a:xfrm>
            <a:off x="838200" y="365125"/>
            <a:ext cx="10515600" cy="1325563"/>
          </a:xfrm>
        </p:spPr>
        <p:txBody>
          <a:bodyPr>
            <a:normAutofit/>
          </a:bodyPr>
          <a:lstStyle/>
          <a:p>
            <a:r>
              <a:rPr lang="en-US" sz="5400"/>
              <a:t>Ad-PAIR Next Steps</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2D173C8-C877-FCCA-6E45-5C08C4E5A20A}"/>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smtClean="0"/>
              <a:pPr>
                <a:spcAft>
                  <a:spcPts val="600"/>
                </a:spcAft>
              </a:pPr>
              <a:t>27</a:t>
            </a:fld>
            <a:endParaRPr lang="en-US"/>
          </a:p>
        </p:txBody>
      </p:sp>
      <p:graphicFrame>
        <p:nvGraphicFramePr>
          <p:cNvPr id="6" name="Content Placeholder 2">
            <a:extLst>
              <a:ext uri="{FF2B5EF4-FFF2-40B4-BE49-F238E27FC236}">
                <a16:creationId xmlns:a16="http://schemas.microsoft.com/office/drawing/2014/main" id="{06D4E6C9-3BA2-3FEE-BA3B-8FB7F0136C3E}"/>
              </a:ext>
            </a:extLst>
          </p:cNvPr>
          <p:cNvGraphicFramePr>
            <a:graphicFrameLocks noGrp="1"/>
          </p:cNvGraphicFramePr>
          <p:nvPr>
            <p:ph idx="1"/>
            <p:extLst>
              <p:ext uri="{D42A27DB-BD31-4B8C-83A1-F6EECF244321}">
                <p14:modId xmlns:p14="http://schemas.microsoft.com/office/powerpoint/2010/main" val="370711673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249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F7D32FF-A05D-BF6F-4AAD-9AF7ACF2C029}"/>
              </a:ext>
            </a:extLst>
          </p:cNvPr>
          <p:cNvSpPr>
            <a:spLocks noGrp="1"/>
          </p:cNvSpPr>
          <p:nvPr>
            <p:ph type="title"/>
          </p:nvPr>
        </p:nvSpPr>
        <p:spPr>
          <a:xfrm>
            <a:off x="2154937" y="548640"/>
            <a:ext cx="2700645" cy="5431536"/>
          </a:xfrm>
        </p:spPr>
        <p:txBody>
          <a:bodyPr>
            <a:normAutofit/>
          </a:bodyPr>
          <a:lstStyle/>
          <a:p>
            <a:r>
              <a:rPr lang="en-US" sz="4000"/>
              <a:t>Institutional Evaluation and Assessment Tracking</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1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D198DC82-6E9D-61CE-2ED0-9EA204C4A3E4}"/>
              </a:ext>
            </a:extLst>
          </p:cNvPr>
          <p:cNvSpPr>
            <a:spLocks noGrp="1"/>
          </p:cNvSpPr>
          <p:nvPr>
            <p:ph idx="1"/>
          </p:nvPr>
        </p:nvSpPr>
        <p:spPr>
          <a:xfrm>
            <a:off x="6122341" y="788291"/>
            <a:ext cx="4668251" cy="5431536"/>
          </a:xfrm>
        </p:spPr>
        <p:txBody>
          <a:bodyPr anchor="ctr">
            <a:normAutofit/>
          </a:bodyPr>
          <a:lstStyle/>
          <a:p>
            <a:pPr marL="0" indent="0">
              <a:buNone/>
            </a:pPr>
            <a:r>
              <a:rPr lang="en-US" sz="2800" b="1"/>
              <a:t>IESPA-Produced Reports</a:t>
            </a:r>
          </a:p>
          <a:p>
            <a:pPr lvl="1"/>
            <a:r>
              <a:rPr lang="en-US" sz="2000"/>
              <a:t>Ad-PAIR Completion Status</a:t>
            </a:r>
          </a:p>
          <a:p>
            <a:pPr lvl="1"/>
            <a:r>
              <a:rPr lang="en-US" sz="2000"/>
              <a:t>Evaluation/ Assessment History</a:t>
            </a:r>
          </a:p>
          <a:p>
            <a:pPr lvl="1"/>
            <a:r>
              <a:rPr lang="en-US" sz="2000"/>
              <a:t>Goal Status / Type</a:t>
            </a:r>
          </a:p>
          <a:p>
            <a:pPr lvl="1"/>
            <a:r>
              <a:rPr lang="en-US" sz="2000"/>
              <a:t>KPI(s) monitored</a:t>
            </a:r>
          </a:p>
          <a:p>
            <a:pPr marL="0" indent="0">
              <a:buNone/>
            </a:pPr>
            <a:endParaRPr lang="en-US" sz="2300"/>
          </a:p>
        </p:txBody>
      </p:sp>
      <p:sp>
        <p:nvSpPr>
          <p:cNvPr id="4" name="Slide Number Placeholder 3">
            <a:extLst>
              <a:ext uri="{FF2B5EF4-FFF2-40B4-BE49-F238E27FC236}">
                <a16:creationId xmlns:a16="http://schemas.microsoft.com/office/drawing/2014/main" id="{B2DFCD92-9DCD-B563-06D9-5D18FFD2238C}"/>
              </a:ext>
            </a:extLst>
          </p:cNvPr>
          <p:cNvSpPr>
            <a:spLocks noGrp="1"/>
          </p:cNvSpPr>
          <p:nvPr>
            <p:ph type="sldNum" sz="quarter" idx="12"/>
          </p:nvPr>
        </p:nvSpPr>
        <p:spPr>
          <a:xfrm>
            <a:off x="7981950" y="6356351"/>
            <a:ext cx="2057400" cy="365125"/>
          </a:xfrm>
        </p:spPr>
        <p:txBody>
          <a:bodyPr>
            <a:normAutofit/>
          </a:bodyPr>
          <a:lstStyle/>
          <a:p>
            <a:pPr>
              <a:spcAft>
                <a:spcPts val="600"/>
              </a:spcAft>
            </a:pPr>
            <a:fld id="{AA643096-AA42-4AC9-B6E7-2EBEAF28CCE0}" type="slidenum">
              <a:rPr lang="en-US" smtClean="0"/>
              <a:pPr>
                <a:spcAft>
                  <a:spcPts val="600"/>
                </a:spcAft>
              </a:pPr>
              <a:t>28</a:t>
            </a:fld>
            <a:endParaRPr lang="en-US"/>
          </a:p>
        </p:txBody>
      </p:sp>
    </p:spTree>
    <p:extLst>
      <p:ext uri="{BB962C8B-B14F-4D97-AF65-F5344CB8AC3E}">
        <p14:creationId xmlns:p14="http://schemas.microsoft.com/office/powerpoint/2010/main" val="5613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42902" y="1058739"/>
            <a:ext cx="6711696" cy="1569660"/>
          </a:xfrm>
          <a:prstGeom prst="rect">
            <a:avLst/>
          </a:prstGeom>
          <a:noFill/>
        </p:spPr>
        <p:txBody>
          <a:bodyPr wrap="square" rtlCol="0" anchor="ctr">
            <a:spAutoFit/>
          </a:bodyPr>
          <a:lstStyle/>
          <a:p>
            <a:pPr algn="ctr"/>
            <a:r>
              <a:rPr lang="en-US" sz="2400"/>
              <a:t>For Addition Information: </a:t>
            </a:r>
          </a:p>
          <a:p>
            <a:pPr algn="ctr"/>
            <a:endParaRPr lang="en-US" sz="2400"/>
          </a:p>
          <a:p>
            <a:pPr algn="ctr"/>
            <a:r>
              <a:rPr lang="en-US" sz="2400"/>
              <a:t>Review: the Institutional Effectiveness, Strategic Planning, and Assessment website at </a:t>
            </a:r>
          </a:p>
        </p:txBody>
      </p:sp>
      <p:sp>
        <p:nvSpPr>
          <p:cNvPr id="3" name="TextBox 2"/>
          <p:cNvSpPr txBox="1"/>
          <p:nvPr/>
        </p:nvSpPr>
        <p:spPr>
          <a:xfrm>
            <a:off x="2647129" y="2628399"/>
            <a:ext cx="6611112" cy="1569660"/>
          </a:xfrm>
          <a:prstGeom prst="rect">
            <a:avLst/>
          </a:prstGeom>
          <a:noFill/>
        </p:spPr>
        <p:txBody>
          <a:bodyPr wrap="square" rtlCol="0">
            <a:spAutoFit/>
          </a:bodyPr>
          <a:lstStyle/>
          <a:p>
            <a:pPr algn="ctr"/>
            <a:r>
              <a:rPr lang="en-US" sz="2400">
                <a:solidFill>
                  <a:srgbClr val="0070C0"/>
                </a:solidFill>
                <a:hlinkClick r:id="rId3"/>
              </a:rPr>
              <a:t>www.umaryland.edu/iespa</a:t>
            </a:r>
            <a:endParaRPr lang="en-US" sz="2400">
              <a:solidFill>
                <a:srgbClr val="0070C0"/>
              </a:solidFill>
            </a:endParaRPr>
          </a:p>
          <a:p>
            <a:pPr algn="ctr"/>
            <a:endParaRPr lang="en-US" sz="2400">
              <a:solidFill>
                <a:srgbClr val="0070C0"/>
              </a:solidFill>
            </a:endParaRPr>
          </a:p>
          <a:p>
            <a:pPr algn="ctr"/>
            <a:r>
              <a:rPr lang="en-US" sz="2400">
                <a:solidFill>
                  <a:srgbClr val="0070C0"/>
                </a:solidFill>
              </a:rPr>
              <a:t>OR</a:t>
            </a:r>
          </a:p>
          <a:p>
            <a:pPr algn="ctr"/>
            <a:r>
              <a:rPr lang="en-US" sz="2400">
                <a:solidFill>
                  <a:srgbClr val="0070C0"/>
                </a:solidFill>
              </a:rPr>
              <a:t>Email: UMBAssessment@umaryland.edu</a:t>
            </a:r>
          </a:p>
        </p:txBody>
      </p:sp>
      <p:sp>
        <p:nvSpPr>
          <p:cNvPr id="4" name="TextBox 3"/>
          <p:cNvSpPr txBox="1"/>
          <p:nvPr/>
        </p:nvSpPr>
        <p:spPr>
          <a:xfrm>
            <a:off x="2647129" y="4442031"/>
            <a:ext cx="7007469" cy="1477328"/>
          </a:xfrm>
          <a:prstGeom prst="rect">
            <a:avLst/>
          </a:prstGeom>
          <a:noFill/>
        </p:spPr>
        <p:txBody>
          <a:bodyPr wrap="square" rtlCol="0">
            <a:spAutoFit/>
          </a:bodyPr>
          <a:lstStyle/>
          <a:p>
            <a:pPr algn="ctr"/>
            <a:r>
              <a:rPr lang="en-US" sz="1800"/>
              <a:t>Contacts:</a:t>
            </a:r>
          </a:p>
          <a:p>
            <a:pPr algn="ctr"/>
            <a:r>
              <a:rPr lang="en-US" sz="1800"/>
              <a:t> Karen Matthews </a:t>
            </a:r>
            <a:r>
              <a:rPr lang="en-US" sz="1800">
                <a:hlinkClick r:id="rId4"/>
              </a:rPr>
              <a:t>karen.matthews@umaryland.edu</a:t>
            </a:r>
            <a:endParaRPr lang="en-US" sz="1800"/>
          </a:p>
          <a:p>
            <a:pPr algn="ctr"/>
            <a:r>
              <a:rPr lang="en-US" sz="1800"/>
              <a:t>Greg Spengler </a:t>
            </a:r>
            <a:r>
              <a:rPr lang="en-US" sz="1800">
                <a:hlinkClick r:id="rId5"/>
              </a:rPr>
              <a:t>gspengler@umaryland.edu</a:t>
            </a:r>
            <a:endParaRPr lang="en-US" sz="1800"/>
          </a:p>
          <a:p>
            <a:pPr algn="ctr"/>
            <a:r>
              <a:rPr lang="en-US"/>
              <a:t>Lauren Crum </a:t>
            </a:r>
            <a:r>
              <a:rPr lang="en-US">
                <a:hlinkClick r:id="rId6"/>
              </a:rPr>
              <a:t>lcrum@umaryland.edu</a:t>
            </a:r>
            <a:r>
              <a:rPr lang="en-US"/>
              <a:t> </a:t>
            </a:r>
            <a:endParaRPr lang="en-US" sz="1800"/>
          </a:p>
          <a:p>
            <a:pPr algn="ctr"/>
            <a:r>
              <a:rPr lang="en-US"/>
              <a:t>Victoria Meadows (Risks questions) </a:t>
            </a:r>
            <a:r>
              <a:rPr lang="en-US">
                <a:hlinkClick r:id="rId7"/>
              </a:rPr>
              <a:t>Victoria.meadows@umaryland.edu</a:t>
            </a:r>
            <a:r>
              <a:rPr lang="en-US"/>
              <a:t> </a:t>
            </a:r>
            <a:endParaRPr lang="en-US" sz="1800"/>
          </a:p>
        </p:txBody>
      </p:sp>
      <p:sp>
        <p:nvSpPr>
          <p:cNvPr id="5" name="Slide Number Placeholder 4"/>
          <p:cNvSpPr>
            <a:spLocks noGrp="1"/>
          </p:cNvSpPr>
          <p:nvPr>
            <p:ph type="sldNum" sz="quarter" idx="12"/>
          </p:nvPr>
        </p:nvSpPr>
        <p:spPr/>
        <p:txBody>
          <a:bodyPr/>
          <a:lstStyle/>
          <a:p>
            <a:fld id="{6C833517-50B5-4F2C-A370-308AFB7767D3}" type="slidenum">
              <a:rPr lang="en-US" smtClean="0"/>
              <a:pPr/>
              <a:t>29</a:t>
            </a:fld>
            <a:endParaRPr lang="en-US"/>
          </a:p>
        </p:txBody>
      </p:sp>
    </p:spTree>
    <p:extLst>
      <p:ext uri="{BB962C8B-B14F-4D97-AF65-F5344CB8AC3E}">
        <p14:creationId xmlns:p14="http://schemas.microsoft.com/office/powerpoint/2010/main" val="100962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F43A2-14F4-8145-0A5C-956E1B9CF4EC}"/>
              </a:ext>
            </a:extLst>
          </p:cNvPr>
          <p:cNvSpPr>
            <a:spLocks noGrp="1"/>
          </p:cNvSpPr>
          <p:nvPr>
            <p:ph type="title"/>
          </p:nvPr>
        </p:nvSpPr>
        <p:spPr>
          <a:xfrm>
            <a:off x="1045028" y="1372905"/>
            <a:ext cx="3892732" cy="4305519"/>
          </a:xfrm>
        </p:spPr>
        <p:txBody>
          <a:bodyPr anchor="ctr">
            <a:normAutofit/>
          </a:bodyPr>
          <a:lstStyle/>
          <a:p>
            <a:pPr algn="ctr"/>
            <a:r>
              <a:rPr lang="en-US" sz="4600" b="1"/>
              <a:t>Institutional Effectiveness </a:t>
            </a:r>
            <a:br>
              <a:rPr lang="en-US" sz="4600" b="1"/>
            </a:br>
            <a:r>
              <a:rPr lang="en-US" sz="4600" b="1"/>
              <a:t>&amp; </a:t>
            </a:r>
            <a:br>
              <a:rPr lang="en-US" sz="4600" b="1"/>
            </a:br>
            <a:r>
              <a:rPr lang="en-US" sz="4600" b="1"/>
              <a:t>Assessment</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94234D-6B29-C2AC-6C7A-17E999932165}"/>
              </a:ext>
            </a:extLst>
          </p:cNvPr>
          <p:cNvSpPr>
            <a:spLocks noGrp="1"/>
          </p:cNvSpPr>
          <p:nvPr>
            <p:ph idx="1"/>
          </p:nvPr>
        </p:nvSpPr>
        <p:spPr>
          <a:xfrm>
            <a:off x="6096000" y="1104523"/>
            <a:ext cx="5284206" cy="4573901"/>
          </a:xfrm>
        </p:spPr>
        <p:txBody>
          <a:bodyPr anchor="ctr">
            <a:normAutofit/>
          </a:bodyPr>
          <a:lstStyle/>
          <a:p>
            <a:pPr>
              <a:buFont typeface="Wingdings" panose="05000000000000000000" pitchFamily="2" charset="2"/>
              <a:buChar char="Ø"/>
            </a:pPr>
            <a:r>
              <a:rPr lang="en-US" sz="2000"/>
              <a:t>The Office of Institutional Effectiveness, Strategic Planning, &amp; Assessment (IESPA) </a:t>
            </a:r>
          </a:p>
          <a:p>
            <a:pPr lvl="1">
              <a:buFont typeface="Wingdings" panose="05000000000000000000" pitchFamily="2" charset="2"/>
              <a:buChar char="Ø"/>
            </a:pPr>
            <a:r>
              <a:rPr lang="en-US" sz="2000"/>
              <a:t>Main Functions</a:t>
            </a:r>
            <a:endParaRPr lang="en-US" sz="2000">
              <a:cs typeface="Calibri"/>
            </a:endParaRPr>
          </a:p>
          <a:p>
            <a:pPr lvl="2">
              <a:buFont typeface="Wingdings" panose="05000000000000000000" pitchFamily="2" charset="2"/>
              <a:buChar char="Ø"/>
            </a:pPr>
            <a:r>
              <a:rPr lang="en-US" sz="1400"/>
              <a:t>Institutional Research</a:t>
            </a:r>
            <a:endParaRPr lang="en-US" sz="1400">
              <a:cs typeface="Calibri"/>
            </a:endParaRPr>
          </a:p>
          <a:p>
            <a:pPr lvl="2">
              <a:buFont typeface="Wingdings" panose="05000000000000000000" pitchFamily="2" charset="2"/>
              <a:buChar char="Ø"/>
            </a:pPr>
            <a:r>
              <a:rPr lang="en-US" sz="1400"/>
              <a:t>Institutional Reporting</a:t>
            </a:r>
            <a:endParaRPr lang="en-US" sz="1400">
              <a:cs typeface="Calibri"/>
            </a:endParaRPr>
          </a:p>
          <a:p>
            <a:pPr lvl="2">
              <a:buFont typeface="Wingdings" panose="05000000000000000000" pitchFamily="2" charset="2"/>
              <a:buChar char="Ø"/>
            </a:pPr>
            <a:r>
              <a:rPr lang="en-US" sz="1400"/>
              <a:t>Institutional Assessment</a:t>
            </a:r>
            <a:endParaRPr lang="en-US" sz="1400">
              <a:cs typeface="Calibri"/>
            </a:endParaRPr>
          </a:p>
          <a:p>
            <a:pPr lvl="2">
              <a:buFont typeface="Wingdings" panose="05000000000000000000" pitchFamily="2" charset="2"/>
              <a:buChar char="Ø"/>
            </a:pPr>
            <a:r>
              <a:rPr lang="en-US" sz="1400"/>
              <a:t>Accreditation Liaison (Middle States Commission on Higher Education [MSCHE])</a:t>
            </a:r>
          </a:p>
          <a:p>
            <a:pPr>
              <a:buFont typeface="Wingdings" panose="05000000000000000000" pitchFamily="2" charset="2"/>
              <a:buChar char="Ø"/>
            </a:pPr>
            <a:r>
              <a:rPr lang="en-US" sz="2000"/>
              <a:t>Initiatives/ Processes/ Systems Managed</a:t>
            </a:r>
            <a:endParaRPr lang="en-US" sz="2000">
              <a:cs typeface="Calibri"/>
            </a:endParaRPr>
          </a:p>
          <a:p>
            <a:pPr lvl="1">
              <a:buFont typeface="Wingdings" panose="05000000000000000000" pitchFamily="2" charset="2"/>
              <a:buChar char="Ø"/>
            </a:pPr>
            <a:r>
              <a:rPr lang="en-US" sz="1600"/>
              <a:t>Strategic Planning (SPIMS)</a:t>
            </a:r>
            <a:endParaRPr lang="en-US" sz="1600">
              <a:cs typeface="Calibri"/>
            </a:endParaRPr>
          </a:p>
          <a:p>
            <a:pPr lvl="1">
              <a:buFont typeface="Wingdings" panose="05000000000000000000" pitchFamily="2" charset="2"/>
              <a:buChar char="Ø"/>
            </a:pPr>
            <a:r>
              <a:rPr lang="en-US" sz="1600"/>
              <a:t>Academic Program Assessment and Improvement Reporting (APAIR)</a:t>
            </a:r>
            <a:endParaRPr lang="en-US" sz="1600">
              <a:cs typeface="Calibri"/>
            </a:endParaRPr>
          </a:p>
          <a:p>
            <a:pPr lvl="2">
              <a:buFont typeface="Wingdings" panose="05000000000000000000" pitchFamily="2" charset="2"/>
              <a:buChar char="Ø"/>
            </a:pPr>
            <a:r>
              <a:rPr lang="en-US" sz="1600"/>
              <a:t>Institutional Learning Outcomes (ILOs) </a:t>
            </a:r>
            <a:endParaRPr lang="en-US" sz="1600">
              <a:cs typeface="Calibri"/>
            </a:endParaRPr>
          </a:p>
          <a:p>
            <a:pPr lvl="1">
              <a:buFont typeface="Wingdings" panose="05000000000000000000" pitchFamily="2" charset="2"/>
              <a:buChar char="Ø"/>
            </a:pPr>
            <a:r>
              <a:rPr lang="en-US" sz="2000" b="1">
                <a:solidFill>
                  <a:srgbClr val="C00000"/>
                </a:solidFill>
              </a:rPr>
              <a:t>Ad</a:t>
            </a:r>
            <a:r>
              <a:rPr lang="en-US" sz="2000"/>
              <a:t>ministrative Program Assessment and Improvement Report (Ad-PAIR)</a:t>
            </a:r>
            <a:endParaRPr lang="en-US" sz="2000">
              <a:cs typeface="Calibri"/>
            </a:endParaRPr>
          </a:p>
          <a:p>
            <a:pPr marL="0" indent="0">
              <a:buNone/>
            </a:pPr>
            <a:endParaRPr lang="en-US" sz="2000"/>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3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31228B-5176-F5D4-A84F-4211AB2E2905}"/>
              </a:ext>
            </a:extLst>
          </p:cNvPr>
          <p:cNvSpPr>
            <a:spLocks noGrp="1"/>
          </p:cNvSpPr>
          <p:nvPr>
            <p:ph type="ctrTitle"/>
          </p:nvPr>
        </p:nvSpPr>
        <p:spPr>
          <a:xfrm>
            <a:off x="1524003" y="1999615"/>
            <a:ext cx="9144000" cy="2764028"/>
          </a:xfrm>
        </p:spPr>
        <p:txBody>
          <a:bodyPr anchor="ctr">
            <a:normAutofit fontScale="90000"/>
          </a:bodyPr>
          <a:lstStyle/>
          <a:p>
            <a:r>
              <a:rPr lang="en-US" sz="7200"/>
              <a:t>	</a:t>
            </a:r>
            <a:r>
              <a:rPr lang="en-US" b="1"/>
              <a:t>Academic Program Assessment &amp; Improvement Report</a:t>
            </a:r>
            <a:br>
              <a:rPr lang="en-US" b="1"/>
            </a:br>
            <a:br>
              <a:rPr lang="en-US" b="1"/>
            </a:br>
            <a:r>
              <a:rPr lang="en-US" sz="6700" b="1">
                <a:solidFill>
                  <a:srgbClr val="C00000"/>
                </a:solidFill>
              </a:rPr>
              <a:t>(APAIR)</a:t>
            </a:r>
            <a:br>
              <a:rPr lang="en-US" sz="6700" b="1">
                <a:solidFill>
                  <a:srgbClr val="C00000"/>
                </a:solidFill>
              </a:rPr>
            </a:br>
            <a:endParaRPr lang="en-US" sz="3100" b="1">
              <a:latin typeface="+mn-lt"/>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2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F43A2-14F4-8145-0A5C-956E1B9CF4EC}"/>
              </a:ext>
            </a:extLst>
          </p:cNvPr>
          <p:cNvSpPr>
            <a:spLocks noGrp="1"/>
          </p:cNvSpPr>
          <p:nvPr>
            <p:ph type="title"/>
          </p:nvPr>
        </p:nvSpPr>
        <p:spPr>
          <a:xfrm>
            <a:off x="1045028" y="1372905"/>
            <a:ext cx="3892732" cy="4305519"/>
          </a:xfrm>
        </p:spPr>
        <p:txBody>
          <a:bodyPr anchor="ctr">
            <a:normAutofit/>
          </a:bodyPr>
          <a:lstStyle/>
          <a:p>
            <a:r>
              <a:rPr lang="en-US" sz="4600"/>
              <a:t>The APAIR and Its Role in Reaccreditation and Continuous Improvement</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94234D-6B29-C2AC-6C7A-17E999932165}"/>
              </a:ext>
            </a:extLst>
          </p:cNvPr>
          <p:cNvSpPr>
            <a:spLocks noGrp="1"/>
          </p:cNvSpPr>
          <p:nvPr>
            <p:ph idx="1"/>
          </p:nvPr>
        </p:nvSpPr>
        <p:spPr>
          <a:xfrm>
            <a:off x="6078357" y="728292"/>
            <a:ext cx="5224272" cy="4305519"/>
          </a:xfrm>
        </p:spPr>
        <p:txBody>
          <a:bodyPr anchor="ctr">
            <a:normAutofit lnSpcReduction="10000"/>
          </a:bodyPr>
          <a:lstStyle/>
          <a:p>
            <a:pPr>
              <a:buFont typeface="Wingdings" panose="05000000000000000000" pitchFamily="2" charset="2"/>
              <a:buChar char="Ø"/>
            </a:pPr>
            <a:r>
              <a:rPr lang="en-US" sz="2000"/>
              <a:t>Compliance with MSCHE Standard V - </a:t>
            </a:r>
            <a:r>
              <a:rPr lang="en-US" sz="2000" u="sng"/>
              <a:t>Educational Effectiveness Assessment </a:t>
            </a:r>
            <a:r>
              <a:rPr lang="en-US" sz="2000" i="1"/>
              <a:t>“…the institution’s students have accomplished educational goals consistent with their program of study, degree level, the institution’s mission, and appropriate expectations for institutions of higher education.”</a:t>
            </a:r>
            <a:endParaRPr lang="en-US" sz="2000" i="1">
              <a:cs typeface="Calibri"/>
            </a:endParaRPr>
          </a:p>
          <a:p>
            <a:pPr lvl="1">
              <a:buFont typeface="Wingdings" panose="05000000000000000000" pitchFamily="2" charset="2"/>
              <a:buChar char="Ø"/>
            </a:pPr>
            <a:r>
              <a:rPr lang="en-US" sz="2000"/>
              <a:t>Demonstrate UMB’s best efforts at standardizing program evaluation and assessment reporting.</a:t>
            </a:r>
          </a:p>
          <a:p>
            <a:pPr lvl="1">
              <a:lnSpc>
                <a:spcPct val="100000"/>
              </a:lnSpc>
              <a:buFont typeface="Wingdings" panose="05000000000000000000" pitchFamily="2" charset="2"/>
              <a:buChar char="Ø"/>
            </a:pPr>
            <a:r>
              <a:rPr lang="en-US" sz="2000"/>
              <a:t>Document assessment activities at the school/academic program levels</a:t>
            </a:r>
          </a:p>
          <a:p>
            <a:pPr>
              <a:buFont typeface="Wingdings" panose="05000000000000000000" pitchFamily="2" charset="2"/>
              <a:buChar char="Ø"/>
            </a:pPr>
            <a:r>
              <a:rPr lang="en-US" sz="2000"/>
              <a:t>Promote strategic and operational planning</a:t>
            </a:r>
          </a:p>
          <a:p>
            <a:pPr>
              <a:buFont typeface="Wingdings" panose="05000000000000000000" pitchFamily="2" charset="2"/>
              <a:buChar char="Ø"/>
            </a:pPr>
            <a:r>
              <a:rPr lang="en-US" sz="2000"/>
              <a:t>Continuously improve</a:t>
            </a:r>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90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 name="Rectangle 24">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3C7E3-47BC-0B20-CFF6-4852651D43A4}"/>
              </a:ext>
            </a:extLst>
          </p:cNvPr>
          <p:cNvSpPr>
            <a:spLocks noGrp="1"/>
          </p:cNvSpPr>
          <p:nvPr>
            <p:ph type="title"/>
          </p:nvPr>
        </p:nvSpPr>
        <p:spPr>
          <a:xfrm>
            <a:off x="761802" y="342306"/>
            <a:ext cx="4703816" cy="2121408"/>
          </a:xfrm>
        </p:spPr>
        <p:txBody>
          <a:bodyPr anchor="ctr">
            <a:normAutofit/>
          </a:bodyPr>
          <a:lstStyle/>
          <a:p>
            <a:r>
              <a:rPr lang="en-US" sz="4000"/>
              <a:t>APAIRs Status</a:t>
            </a:r>
          </a:p>
        </p:txBody>
      </p:sp>
      <p:sp>
        <p:nvSpPr>
          <p:cNvPr id="3" name="Content Placeholder 2">
            <a:extLst>
              <a:ext uri="{FF2B5EF4-FFF2-40B4-BE49-F238E27FC236}">
                <a16:creationId xmlns:a16="http://schemas.microsoft.com/office/drawing/2014/main" id="{F5A62FEF-3EC3-FC94-B8EE-8C4261291D9D}"/>
              </a:ext>
            </a:extLst>
          </p:cNvPr>
          <p:cNvSpPr>
            <a:spLocks noGrp="1"/>
          </p:cNvSpPr>
          <p:nvPr>
            <p:ph idx="1"/>
          </p:nvPr>
        </p:nvSpPr>
        <p:spPr>
          <a:xfrm>
            <a:off x="280829" y="2175683"/>
            <a:ext cx="5973577" cy="3208023"/>
          </a:xfrm>
        </p:spPr>
        <p:txBody>
          <a:bodyPr anchor="ctr">
            <a:normAutofit/>
          </a:bodyPr>
          <a:lstStyle/>
          <a:p>
            <a:pPr lvl="1">
              <a:lnSpc>
                <a:spcPct val="90000"/>
              </a:lnSpc>
              <a:buFont typeface="Wingdings" panose="05000000000000000000" pitchFamily="2" charset="2"/>
              <a:buChar char="ü"/>
            </a:pPr>
            <a:r>
              <a:rPr lang="en-US" sz="3000"/>
              <a:t>101 (Degree and Certificate Offerings)</a:t>
            </a:r>
          </a:p>
          <a:p>
            <a:pPr lvl="2">
              <a:lnSpc>
                <a:spcPct val="90000"/>
              </a:lnSpc>
              <a:buFont typeface="Wingdings" panose="05000000000000000000" pitchFamily="2" charset="2"/>
              <a:buChar char="ü"/>
            </a:pPr>
            <a:r>
              <a:rPr lang="en-US" sz="2600"/>
              <a:t>65: </a:t>
            </a:r>
            <a:r>
              <a:rPr lang="en-US" sz="2600" b="1">
                <a:solidFill>
                  <a:srgbClr val="C00000"/>
                </a:solidFill>
              </a:rPr>
              <a:t>Approved &amp; IESPA-Reviewed</a:t>
            </a:r>
          </a:p>
          <a:p>
            <a:pPr lvl="2">
              <a:lnSpc>
                <a:spcPct val="90000"/>
              </a:lnSpc>
              <a:buFont typeface="Wingdings" panose="05000000000000000000" pitchFamily="2" charset="2"/>
              <a:buChar char="ü"/>
            </a:pPr>
            <a:r>
              <a:rPr lang="en-US" sz="2600"/>
              <a:t>  3: Programs Discontinued</a:t>
            </a:r>
          </a:p>
          <a:p>
            <a:pPr lvl="2">
              <a:lnSpc>
                <a:spcPct val="90000"/>
              </a:lnSpc>
              <a:buFont typeface="Wingdings" panose="05000000000000000000" pitchFamily="2" charset="2"/>
              <a:buChar char="ü"/>
            </a:pPr>
            <a:r>
              <a:rPr lang="en-US" sz="2600"/>
              <a:t>  2: APAIR Not Initiated*</a:t>
            </a:r>
          </a:p>
          <a:p>
            <a:pPr lvl="2">
              <a:lnSpc>
                <a:spcPct val="90000"/>
              </a:lnSpc>
            </a:pPr>
            <a:endParaRPr lang="en-US" sz="2000"/>
          </a:p>
        </p:txBody>
      </p:sp>
      <p:sp>
        <p:nvSpPr>
          <p:cNvPr id="4" name="Slide Number Placeholder 3">
            <a:extLst>
              <a:ext uri="{FF2B5EF4-FFF2-40B4-BE49-F238E27FC236}">
                <a16:creationId xmlns:a16="http://schemas.microsoft.com/office/drawing/2014/main" id="{1C69F588-8276-B531-E42B-51058BD0F1B1}"/>
              </a:ext>
            </a:extLst>
          </p:cNvPr>
          <p:cNvSpPr>
            <a:spLocks noGrp="1"/>
          </p:cNvSpPr>
          <p:nvPr>
            <p:ph type="sldNum" sz="quarter" idx="12"/>
          </p:nvPr>
        </p:nvSpPr>
        <p:spPr>
          <a:xfrm>
            <a:off x="8686800" y="6356350"/>
            <a:ext cx="3199388" cy="365125"/>
          </a:xfrm>
        </p:spPr>
        <p:txBody>
          <a:bodyPr>
            <a:normAutofit/>
          </a:bodyPr>
          <a:lstStyle/>
          <a:p>
            <a:pPr>
              <a:spcAft>
                <a:spcPts val="600"/>
              </a:spcAft>
            </a:pPr>
            <a:fld id="{AA643096-AA42-4AC9-B6E7-2EBEAF28CCE0}" type="slidenum">
              <a:rPr lang="en-US">
                <a:solidFill>
                  <a:schemeClr val="tx1"/>
                </a:solidFill>
              </a:rPr>
              <a:pPr>
                <a:spcAft>
                  <a:spcPts val="600"/>
                </a:spcAft>
              </a:pPr>
              <a:t>6</a:t>
            </a:fld>
            <a:endParaRPr lang="en-US">
              <a:solidFill>
                <a:schemeClr val="tx1"/>
              </a:solidFill>
            </a:endParaRPr>
          </a:p>
        </p:txBody>
      </p:sp>
      <p:sp>
        <p:nvSpPr>
          <p:cNvPr id="8" name="TextBox 7">
            <a:extLst>
              <a:ext uri="{FF2B5EF4-FFF2-40B4-BE49-F238E27FC236}">
                <a16:creationId xmlns:a16="http://schemas.microsoft.com/office/drawing/2014/main" id="{84132797-678A-19C8-471C-D6D42CC74C82}"/>
              </a:ext>
            </a:extLst>
          </p:cNvPr>
          <p:cNvSpPr txBox="1"/>
          <p:nvPr/>
        </p:nvSpPr>
        <p:spPr>
          <a:xfrm>
            <a:off x="7392831" y="928318"/>
            <a:ext cx="3321269" cy="707886"/>
          </a:xfrm>
          <a:prstGeom prst="rect">
            <a:avLst/>
          </a:prstGeom>
          <a:noFill/>
        </p:spPr>
        <p:txBody>
          <a:bodyPr wrap="square" rtlCol="0">
            <a:spAutoFit/>
          </a:bodyPr>
          <a:lstStyle/>
          <a:p>
            <a:pPr algn="ctr"/>
            <a:r>
              <a:rPr lang="en-US" sz="4000">
                <a:solidFill>
                  <a:srgbClr val="C00000"/>
                </a:solidFill>
              </a:rPr>
              <a:t>2024-2025</a:t>
            </a:r>
          </a:p>
        </p:txBody>
      </p:sp>
      <p:sp>
        <p:nvSpPr>
          <p:cNvPr id="5" name="Content Placeholder 2">
            <a:extLst>
              <a:ext uri="{FF2B5EF4-FFF2-40B4-BE49-F238E27FC236}">
                <a16:creationId xmlns:a16="http://schemas.microsoft.com/office/drawing/2014/main" id="{AD7C80BA-814A-E700-A3C0-45EA1AB5CBF3}"/>
              </a:ext>
            </a:extLst>
          </p:cNvPr>
          <p:cNvSpPr txBox="1">
            <a:spLocks/>
          </p:cNvSpPr>
          <p:nvPr/>
        </p:nvSpPr>
        <p:spPr>
          <a:xfrm>
            <a:off x="5969281" y="2727687"/>
            <a:ext cx="5973577" cy="245107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buFont typeface="Wingdings" panose="05000000000000000000" pitchFamily="2" charset="2"/>
              <a:buChar char="ü"/>
            </a:pPr>
            <a:r>
              <a:rPr lang="en-US" sz="3000"/>
              <a:t>101 (Degree and Certificate Offerings)</a:t>
            </a:r>
          </a:p>
          <a:p>
            <a:pPr lvl="2">
              <a:lnSpc>
                <a:spcPct val="90000"/>
              </a:lnSpc>
              <a:buFont typeface="Wingdings" panose="05000000000000000000" pitchFamily="2" charset="2"/>
              <a:buChar char="ü"/>
            </a:pPr>
            <a:r>
              <a:rPr lang="en-US" sz="2600"/>
              <a:t>54: </a:t>
            </a:r>
            <a:r>
              <a:rPr lang="en-US" sz="2600" b="1">
                <a:solidFill>
                  <a:srgbClr val="C00000"/>
                </a:solidFill>
              </a:rPr>
              <a:t>Approved &amp; IESPA-Reviewed</a:t>
            </a:r>
          </a:p>
          <a:p>
            <a:pPr lvl="2">
              <a:lnSpc>
                <a:spcPct val="90000"/>
              </a:lnSpc>
              <a:buFont typeface="Wingdings" panose="05000000000000000000" pitchFamily="2" charset="2"/>
              <a:buChar char="q"/>
            </a:pPr>
            <a:endParaRPr lang="en-US" sz="2000"/>
          </a:p>
        </p:txBody>
      </p:sp>
      <p:sp>
        <p:nvSpPr>
          <p:cNvPr id="6" name="TextBox 5">
            <a:extLst>
              <a:ext uri="{FF2B5EF4-FFF2-40B4-BE49-F238E27FC236}">
                <a16:creationId xmlns:a16="http://schemas.microsoft.com/office/drawing/2014/main" id="{C3BDB2C3-90C9-EC6C-C573-B091AEC2760A}"/>
              </a:ext>
            </a:extLst>
          </p:cNvPr>
          <p:cNvSpPr txBox="1"/>
          <p:nvPr/>
        </p:nvSpPr>
        <p:spPr>
          <a:xfrm>
            <a:off x="6535236" y="2723827"/>
            <a:ext cx="1258432" cy="369332"/>
          </a:xfrm>
          <a:prstGeom prst="rect">
            <a:avLst/>
          </a:prstGeom>
          <a:noFill/>
        </p:spPr>
        <p:txBody>
          <a:bodyPr wrap="square" rtlCol="0">
            <a:spAutoFit/>
          </a:bodyPr>
          <a:lstStyle/>
          <a:p>
            <a:r>
              <a:rPr lang="en-US" b="1" i="1" u="sng"/>
              <a:t>2023-2024</a:t>
            </a:r>
          </a:p>
        </p:txBody>
      </p:sp>
    </p:spTree>
    <p:extLst>
      <p:ext uri="{BB962C8B-B14F-4D97-AF65-F5344CB8AC3E}">
        <p14:creationId xmlns:p14="http://schemas.microsoft.com/office/powerpoint/2010/main" val="364755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4A29-546F-F23F-6ADA-8A8C0310FB01}"/>
              </a:ext>
            </a:extLst>
          </p:cNvPr>
          <p:cNvSpPr>
            <a:spLocks noGrp="1"/>
          </p:cNvSpPr>
          <p:nvPr>
            <p:ph type="title"/>
          </p:nvPr>
        </p:nvSpPr>
        <p:spPr>
          <a:xfrm>
            <a:off x="1112184" y="871147"/>
            <a:ext cx="4426918" cy="651278"/>
          </a:xfrm>
        </p:spPr>
        <p:txBody>
          <a:bodyPr anchor="t">
            <a:normAutofit/>
          </a:bodyPr>
          <a:lstStyle/>
          <a:p>
            <a:r>
              <a:rPr lang="en-US" sz="3200"/>
              <a:t>APAIR Summary Facts</a:t>
            </a:r>
          </a:p>
        </p:txBody>
      </p:sp>
      <p:cxnSp>
        <p:nvCxnSpPr>
          <p:cNvPr id="17" name="Straight Connector 1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8225A3-D7CF-8B7B-7626-B2049F798E6F}"/>
              </a:ext>
            </a:extLst>
          </p:cNvPr>
          <p:cNvSpPr>
            <a:spLocks noGrp="1"/>
          </p:cNvSpPr>
          <p:nvPr>
            <p:ph idx="1"/>
          </p:nvPr>
        </p:nvSpPr>
        <p:spPr>
          <a:xfrm>
            <a:off x="1135467" y="1415851"/>
            <a:ext cx="4960534" cy="3868106"/>
          </a:xfrm>
        </p:spPr>
        <p:txBody>
          <a:bodyPr>
            <a:normAutofit fontScale="92500" lnSpcReduction="20000"/>
          </a:bodyPr>
          <a:lstStyle/>
          <a:p>
            <a:pPr>
              <a:lnSpc>
                <a:spcPct val="90000"/>
              </a:lnSpc>
            </a:pPr>
            <a:r>
              <a:rPr lang="en-US" sz="1900"/>
              <a:t>Purpose</a:t>
            </a:r>
          </a:p>
          <a:p>
            <a:pPr lvl="1">
              <a:lnSpc>
                <a:spcPct val="90000"/>
              </a:lnSpc>
            </a:pPr>
            <a:r>
              <a:rPr lang="en-US" sz="1900"/>
              <a:t>Evidence for Accreditation Purposes</a:t>
            </a:r>
          </a:p>
          <a:p>
            <a:pPr lvl="1">
              <a:lnSpc>
                <a:spcPct val="90000"/>
              </a:lnSpc>
            </a:pPr>
            <a:r>
              <a:rPr lang="en-US" sz="1900"/>
              <a:t>Standardized reporting across all seven schools</a:t>
            </a:r>
          </a:p>
          <a:p>
            <a:pPr lvl="1">
              <a:lnSpc>
                <a:spcPct val="90000"/>
              </a:lnSpc>
            </a:pPr>
            <a:r>
              <a:rPr lang="en-US" sz="1900"/>
              <a:t>Supports decision-making and continuous improvement efforts</a:t>
            </a:r>
          </a:p>
          <a:p>
            <a:pPr>
              <a:lnSpc>
                <a:spcPct val="90000"/>
              </a:lnSpc>
            </a:pPr>
            <a:r>
              <a:rPr lang="en-US" sz="1900"/>
              <a:t>Audience</a:t>
            </a:r>
          </a:p>
          <a:p>
            <a:pPr lvl="1">
              <a:lnSpc>
                <a:spcPct val="90000"/>
              </a:lnSpc>
            </a:pPr>
            <a:r>
              <a:rPr lang="en-US" sz="1900"/>
              <a:t>Required reporting for all Approved UMB Academic (degree and certificate) Offerings</a:t>
            </a:r>
          </a:p>
          <a:p>
            <a:pPr>
              <a:lnSpc>
                <a:spcPct val="90000"/>
              </a:lnSpc>
            </a:pPr>
            <a:r>
              <a:rPr lang="en-US" sz="2300"/>
              <a:t>Components / Modules</a:t>
            </a:r>
          </a:p>
          <a:p>
            <a:pPr lvl="1">
              <a:lnSpc>
                <a:spcPct val="90000"/>
              </a:lnSpc>
            </a:pPr>
            <a:r>
              <a:rPr lang="en-US" sz="1900"/>
              <a:t>Unit Details</a:t>
            </a:r>
          </a:p>
          <a:p>
            <a:pPr lvl="1">
              <a:lnSpc>
                <a:spcPct val="90000"/>
              </a:lnSpc>
            </a:pPr>
            <a:r>
              <a:rPr lang="en-US" sz="1900"/>
              <a:t>Priorities Creation</a:t>
            </a:r>
          </a:p>
          <a:p>
            <a:pPr lvl="1">
              <a:lnSpc>
                <a:spcPct val="90000"/>
              </a:lnSpc>
            </a:pPr>
            <a:r>
              <a:rPr lang="en-US" sz="1900"/>
              <a:t>ILOs Performance</a:t>
            </a:r>
          </a:p>
          <a:p>
            <a:pPr lvl="1">
              <a:lnSpc>
                <a:spcPct val="90000"/>
              </a:lnSpc>
            </a:pPr>
            <a:r>
              <a:rPr lang="en-US" sz="1900"/>
              <a:t>External Review</a:t>
            </a:r>
          </a:p>
          <a:p>
            <a:pPr>
              <a:lnSpc>
                <a:spcPct val="90000"/>
              </a:lnSpc>
            </a:pPr>
            <a:r>
              <a:rPr lang="en-US" sz="2300"/>
              <a:t>Implemented* July 2023-24 </a:t>
            </a:r>
          </a:p>
          <a:p>
            <a:pPr lvl="1">
              <a:lnSpc>
                <a:spcPct val="90000"/>
              </a:lnSpc>
            </a:pPr>
            <a:endParaRPr lang="en-US" sz="1900"/>
          </a:p>
        </p:txBody>
      </p:sp>
      <p:pic>
        <p:nvPicPr>
          <p:cNvPr id="6" name="Picture 5" descr="Desk with productivity items">
            <a:extLst>
              <a:ext uri="{FF2B5EF4-FFF2-40B4-BE49-F238E27FC236}">
                <a16:creationId xmlns:a16="http://schemas.microsoft.com/office/drawing/2014/main" id="{493AC924-A437-7BE3-74BC-B8B98AD49B22}"/>
              </a:ext>
            </a:extLst>
          </p:cNvPr>
          <p:cNvPicPr>
            <a:picLocks noChangeAspect="1"/>
          </p:cNvPicPr>
          <p:nvPr/>
        </p:nvPicPr>
        <p:blipFill>
          <a:blip r:embed="rId4"/>
          <a:srcRect l="31295" r="16045" b="-2"/>
          <a:stretch/>
        </p:blipFill>
        <p:spPr>
          <a:xfrm>
            <a:off x="6652899" y="771753"/>
            <a:ext cx="4193858" cy="5316095"/>
          </a:xfrm>
          <a:prstGeom prst="rect">
            <a:avLst/>
          </a:prstGeom>
        </p:spPr>
      </p:pic>
      <p:sp>
        <p:nvSpPr>
          <p:cNvPr id="4" name="Slide Number Placeholder 3">
            <a:extLst>
              <a:ext uri="{FF2B5EF4-FFF2-40B4-BE49-F238E27FC236}">
                <a16:creationId xmlns:a16="http://schemas.microsoft.com/office/drawing/2014/main" id="{0A8420BE-A14E-B917-F7B7-130C9C93C0B7}"/>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a:pPr>
                <a:spcAft>
                  <a:spcPts val="600"/>
                </a:spcAft>
              </a:pPr>
              <a:t>7</a:t>
            </a:fld>
            <a:endParaRPr lang="en-US"/>
          </a:p>
        </p:txBody>
      </p:sp>
      <p:sp>
        <p:nvSpPr>
          <p:cNvPr id="5" name="TextBox 4">
            <a:extLst>
              <a:ext uri="{FF2B5EF4-FFF2-40B4-BE49-F238E27FC236}">
                <a16:creationId xmlns:a16="http://schemas.microsoft.com/office/drawing/2014/main" id="{791BDAB7-56E2-9CDA-27E7-139872E66609}"/>
              </a:ext>
            </a:extLst>
          </p:cNvPr>
          <p:cNvSpPr txBox="1"/>
          <p:nvPr/>
        </p:nvSpPr>
        <p:spPr>
          <a:xfrm>
            <a:off x="861462" y="5712737"/>
            <a:ext cx="4960534" cy="307777"/>
          </a:xfrm>
          <a:prstGeom prst="rect">
            <a:avLst/>
          </a:prstGeom>
          <a:noFill/>
        </p:spPr>
        <p:txBody>
          <a:bodyPr wrap="square" rtlCol="0">
            <a:spAutoFit/>
          </a:bodyPr>
          <a:lstStyle/>
          <a:p>
            <a:r>
              <a:rPr lang="en-US" sz="1400" i="1"/>
              <a:t>*In home-grown system</a:t>
            </a:r>
          </a:p>
        </p:txBody>
      </p:sp>
    </p:spTree>
    <p:extLst>
      <p:ext uri="{BB962C8B-B14F-4D97-AF65-F5344CB8AC3E}">
        <p14:creationId xmlns:p14="http://schemas.microsoft.com/office/powerpoint/2010/main" val="259265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623DF7C-0193-BB40-3827-31727F054CB7}"/>
              </a:ext>
            </a:extLst>
          </p:cNvPr>
          <p:cNvSpPr>
            <a:spLocks noGrp="1"/>
          </p:cNvSpPr>
          <p:nvPr>
            <p:ph type="title"/>
          </p:nvPr>
        </p:nvSpPr>
        <p:spPr>
          <a:xfrm>
            <a:off x="706351" y="548640"/>
            <a:ext cx="3735757" cy="5431536"/>
          </a:xfrm>
        </p:spPr>
        <p:txBody>
          <a:bodyPr>
            <a:normAutofit/>
          </a:bodyPr>
          <a:lstStyle/>
          <a:p>
            <a:r>
              <a:rPr lang="en-US" sz="3800"/>
              <a:t>APAIR Accomplishments and Next Steps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F394BB4-0EDB-E73B-73FA-C330C466898B}"/>
              </a:ext>
            </a:extLst>
          </p:cNvPr>
          <p:cNvSpPr>
            <a:spLocks noGrp="1"/>
          </p:cNvSpPr>
          <p:nvPr>
            <p:ph idx="1"/>
          </p:nvPr>
        </p:nvSpPr>
        <p:spPr>
          <a:xfrm>
            <a:off x="5126418" y="552091"/>
            <a:ext cx="6224335" cy="5431536"/>
          </a:xfrm>
        </p:spPr>
        <p:txBody>
          <a:bodyPr anchor="ctr">
            <a:normAutofit/>
          </a:bodyPr>
          <a:lstStyle/>
          <a:p>
            <a:r>
              <a:rPr lang="en-US" sz="2200"/>
              <a:t> Successful implementation of APAIR</a:t>
            </a:r>
          </a:p>
          <a:p>
            <a:pPr lvl="1"/>
            <a:r>
              <a:rPr lang="en-US" sz="2200"/>
              <a:t>Usefulness of the APAIR downstream</a:t>
            </a:r>
          </a:p>
          <a:p>
            <a:pPr lvl="1"/>
            <a:r>
              <a:rPr lang="en-US" sz="2200"/>
              <a:t>Improves collaboration</a:t>
            </a:r>
          </a:p>
          <a:p>
            <a:r>
              <a:rPr lang="en-US" sz="2200"/>
              <a:t>Continue efforts to improve institutional reporting and APAIR’s value to its users.</a:t>
            </a:r>
          </a:p>
          <a:p>
            <a:r>
              <a:rPr lang="en-US" sz="2200"/>
              <a:t>Provide necessary evidence to update stakeholders (students, faculty, staff, community, government, parents).</a:t>
            </a:r>
          </a:p>
          <a:p>
            <a:r>
              <a:rPr lang="en-US" sz="2200"/>
              <a:t>Pilot the implementation of Ad-PAIR, an institutional counterpart for </a:t>
            </a:r>
            <a:r>
              <a:rPr lang="en-US" sz="2200">
                <a:solidFill>
                  <a:srgbClr val="C00000"/>
                </a:solidFill>
              </a:rPr>
              <a:t>Administrative</a:t>
            </a:r>
            <a:r>
              <a:rPr lang="en-US" sz="2200"/>
              <a:t> Units within UMB.</a:t>
            </a:r>
          </a:p>
        </p:txBody>
      </p:sp>
      <p:sp>
        <p:nvSpPr>
          <p:cNvPr id="4" name="Slide Number Placeholder 3">
            <a:extLst>
              <a:ext uri="{FF2B5EF4-FFF2-40B4-BE49-F238E27FC236}">
                <a16:creationId xmlns:a16="http://schemas.microsoft.com/office/drawing/2014/main" id="{8A8FF3C2-F75D-B593-B9AB-72CA55418856}"/>
              </a:ext>
            </a:extLst>
          </p:cNvPr>
          <p:cNvSpPr>
            <a:spLocks noGrp="1"/>
          </p:cNvSpPr>
          <p:nvPr>
            <p:ph type="sldNum" sz="quarter" idx="12"/>
          </p:nvPr>
        </p:nvSpPr>
        <p:spPr>
          <a:xfrm>
            <a:off x="8610600" y="6356350"/>
            <a:ext cx="2743200" cy="365125"/>
          </a:xfrm>
        </p:spPr>
        <p:txBody>
          <a:bodyPr>
            <a:normAutofit/>
          </a:bodyPr>
          <a:lstStyle/>
          <a:p>
            <a:pPr>
              <a:spcAft>
                <a:spcPts val="600"/>
              </a:spcAft>
            </a:pPr>
            <a:fld id="{AA643096-AA42-4AC9-B6E7-2EBEAF28CCE0}" type="slidenum">
              <a:rPr lang="en-US" smtClean="0"/>
              <a:pPr>
                <a:spcAft>
                  <a:spcPts val="600"/>
                </a:spcAft>
              </a:pPr>
              <a:t>8</a:t>
            </a:fld>
            <a:endParaRPr lang="en-US"/>
          </a:p>
        </p:txBody>
      </p:sp>
    </p:spTree>
    <p:extLst>
      <p:ext uri="{BB962C8B-B14F-4D97-AF65-F5344CB8AC3E}">
        <p14:creationId xmlns:p14="http://schemas.microsoft.com/office/powerpoint/2010/main" val="191043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31228B-5176-F5D4-A84F-4211AB2E2905}"/>
              </a:ext>
            </a:extLst>
          </p:cNvPr>
          <p:cNvSpPr>
            <a:spLocks noGrp="1"/>
          </p:cNvSpPr>
          <p:nvPr>
            <p:ph type="ctrTitle"/>
          </p:nvPr>
        </p:nvSpPr>
        <p:spPr>
          <a:xfrm>
            <a:off x="1524003" y="1999615"/>
            <a:ext cx="9144000" cy="2764028"/>
          </a:xfrm>
        </p:spPr>
        <p:txBody>
          <a:bodyPr anchor="ctr">
            <a:normAutofit fontScale="90000"/>
          </a:bodyPr>
          <a:lstStyle/>
          <a:p>
            <a:r>
              <a:rPr lang="en-US" sz="7200"/>
              <a:t>	</a:t>
            </a:r>
            <a:r>
              <a:rPr lang="en-US" b="1">
                <a:solidFill>
                  <a:srgbClr val="C00000"/>
                </a:solidFill>
              </a:rPr>
              <a:t>Administrative</a:t>
            </a:r>
            <a:r>
              <a:rPr lang="en-US" b="1"/>
              <a:t> Program Assessment &amp; Improvement Report</a:t>
            </a:r>
            <a:br>
              <a:rPr lang="en-US" b="1"/>
            </a:br>
            <a:br>
              <a:rPr lang="en-US" b="1"/>
            </a:br>
            <a:r>
              <a:rPr lang="en-US" sz="6700" b="1">
                <a:solidFill>
                  <a:srgbClr val="C00000"/>
                </a:solidFill>
              </a:rPr>
              <a:t>(Ad-PAIR)</a:t>
            </a:r>
            <a:br>
              <a:rPr lang="en-US" sz="6700" b="1">
                <a:solidFill>
                  <a:srgbClr val="C00000"/>
                </a:solidFill>
              </a:rPr>
            </a:br>
            <a:endParaRPr lang="en-US" sz="3100" b="1">
              <a:latin typeface="+mn-lt"/>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39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2212</Words>
  <Application>Microsoft Office PowerPoint</Application>
  <PresentationFormat>Widescreen</PresentationFormat>
  <Paragraphs>276</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Roboto</vt:lpstr>
      <vt:lpstr>Segoe UI</vt:lpstr>
      <vt:lpstr>Wingdings</vt:lpstr>
      <vt:lpstr>Office Theme</vt:lpstr>
      <vt:lpstr>Office Theme</vt:lpstr>
      <vt:lpstr>Office Theme</vt:lpstr>
      <vt:lpstr>Ad-PAIR Overview Student Affairs Pilot Review</vt:lpstr>
      <vt:lpstr>Meeting Objectives</vt:lpstr>
      <vt:lpstr>Institutional Effectiveness  &amp;  Assessment</vt:lpstr>
      <vt:lpstr> Academic Program Assessment &amp; Improvement Report  (APAIR) </vt:lpstr>
      <vt:lpstr>The APAIR and Its Role in Reaccreditation and Continuous Improvement</vt:lpstr>
      <vt:lpstr>APAIRs Status</vt:lpstr>
      <vt:lpstr>APAIR Summary Facts</vt:lpstr>
      <vt:lpstr>APAIR Accomplishments and Next Steps</vt:lpstr>
      <vt:lpstr> Administrative Program Assessment &amp; Improvement Report  (Ad-PAIR) </vt:lpstr>
      <vt:lpstr>The Ad-PAIR and Its Role in Reaccreditation and Continuous Improvement</vt:lpstr>
      <vt:lpstr>Why develop the Ad-PAIR?</vt:lpstr>
      <vt:lpstr>PowerPoint Presentation</vt:lpstr>
      <vt:lpstr>Module – ADD Unit Detail </vt:lpstr>
      <vt:lpstr>Module  </vt:lpstr>
      <vt:lpstr>Module  </vt:lpstr>
      <vt:lpstr>Module  </vt:lpstr>
      <vt:lpstr>Module  </vt:lpstr>
      <vt:lpstr>Module  </vt:lpstr>
      <vt:lpstr>Module  </vt:lpstr>
      <vt:lpstr>Module </vt:lpstr>
      <vt:lpstr>Module  </vt:lpstr>
      <vt:lpstr>Periodic Unit Self-Review  (Five-Six Year Intervals)</vt:lpstr>
      <vt:lpstr>Module  </vt:lpstr>
      <vt:lpstr>Ad-PAIR System Advantages</vt:lpstr>
      <vt:lpstr>Ad-PAIR Summary Facts</vt:lpstr>
      <vt:lpstr>Student Affairs (Pilot) Schedule and Due Dates</vt:lpstr>
      <vt:lpstr>Ad-PAIR Next Steps</vt:lpstr>
      <vt:lpstr>Institutional Evaluation and Assessment Tracking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Assessment Group</dc:title>
  <dc:creator>Matthews, Karen</dc:creator>
  <cp:lastModifiedBy>Spengler, Gregory C.</cp:lastModifiedBy>
  <cp:revision>3</cp:revision>
  <cp:lastPrinted>2024-11-01T16:27:42Z</cp:lastPrinted>
  <dcterms:created xsi:type="dcterms:W3CDTF">2023-11-06T22:23:13Z</dcterms:created>
  <dcterms:modified xsi:type="dcterms:W3CDTF">2024-11-08T19:46:31Z</dcterms:modified>
</cp:coreProperties>
</file>