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9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5" r:id="rId3"/>
    <p:sldId id="308" r:id="rId4"/>
    <p:sldId id="316" r:id="rId5"/>
    <p:sldId id="321" r:id="rId6"/>
    <p:sldId id="269" r:id="rId7"/>
    <p:sldId id="298" r:id="rId8"/>
    <p:sldId id="311" r:id="rId9"/>
    <p:sldId id="296" r:id="rId10"/>
    <p:sldId id="320" r:id="rId11"/>
    <p:sldId id="305" r:id="rId12"/>
    <p:sldId id="310" r:id="rId13"/>
    <p:sldId id="260" r:id="rId14"/>
    <p:sldId id="307" r:id="rId15"/>
    <p:sldId id="287" r:id="rId16"/>
    <p:sldId id="299" r:id="rId17"/>
    <p:sldId id="309" r:id="rId18"/>
    <p:sldId id="300" r:id="rId19"/>
    <p:sldId id="313" r:id="rId20"/>
    <p:sldId id="314" r:id="rId21"/>
    <p:sldId id="315" r:id="rId22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2719" autoAdjust="0"/>
  </p:normalViewPr>
  <p:slideViewPr>
    <p:cSldViewPr>
      <p:cViewPr>
        <p:scale>
          <a:sx n="89" d="100"/>
          <a:sy n="89" d="100"/>
        </p:scale>
        <p:origin x="-1114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93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3763" cy="4626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05" tIns="46302" rIns="92605" bIns="46302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1"/>
            <a:ext cx="3013763" cy="4626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05" tIns="46302" rIns="92605" bIns="46302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339"/>
            <a:ext cx="3013763" cy="4626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05" tIns="46302" rIns="92605" bIns="46302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867339"/>
            <a:ext cx="3013763" cy="4626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05" tIns="46302" rIns="92605" bIns="46302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7C230036-1481-4834-AFCF-F71414E19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376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5" tIns="46302" rIns="92605" bIns="4630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1"/>
            <a:ext cx="301376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5" tIns="46302" rIns="92605" bIns="4630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3738"/>
            <a:ext cx="4624388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95116"/>
            <a:ext cx="5100215" cy="424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5" tIns="46302" rIns="92605" bIns="46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339"/>
            <a:ext cx="301376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5" tIns="46302" rIns="92605" bIns="4630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867339"/>
            <a:ext cx="301376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5" tIns="46302" rIns="92605" bIns="4630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503933-EC4C-4783-B1CD-50C57688D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3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A2426-41E8-4A1B-82A8-0A926B422141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24388" cy="34702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WELCOME AND INTRODUCTION</a:t>
            </a:r>
          </a:p>
          <a:p>
            <a:endParaRPr lang="en-US" b="1" dirty="0" smtClean="0"/>
          </a:p>
          <a:p>
            <a:r>
              <a:rPr lang="en-US" b="1" dirty="0" smtClean="0"/>
              <a:t>See Title Page in Word for first page of the Presentation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04889-DC2C-44A5-AF5D-2FF7C1EC3437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24388" cy="34702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0F49E-2CCF-41D4-8F98-3D1BD28D99BF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24388" cy="34702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3738"/>
            <a:ext cx="4624388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3933-EC4C-4783-B1CD-50C57688DD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360BE-1966-43B5-9F2B-338814249C89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24388" cy="34702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19A57-7F8A-4034-9106-2CA02007655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24388" cy="347027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6202D-B6BD-408E-8797-06B0D507A5D6}" type="slidenum">
              <a:rPr lang="en-US"/>
              <a:pPr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24388" cy="34702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215" y="2130431"/>
            <a:ext cx="78967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4617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0F322D-90FC-4081-9294-3B7F9C198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.umaryland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SO%20Cube%20slide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UMB%20General%20Controls%20Checklist%202-2014%20shaded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CFE%202010%20Report%20to%20the%20Nations.pptx" TargetMode="External"/><Relationship Id="rId2" Type="http://schemas.openxmlformats.org/officeDocument/2006/relationships/hyperlink" Target="http://www.foxnews.com/us/2012/11/05/officials-gambling-addicted-nun-stole-100k-from-ny-church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a.state.md.us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usmd.edu/usm/IA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f.umaryland.edu/umpolicies/usmpolicyInfo.cfm?polid=336" TargetMode="External"/><Relationship Id="rId5" Type="http://schemas.openxmlformats.org/officeDocument/2006/relationships/hyperlink" Target="http://cf.umaryland.edu/umpolicies/usmpolicyInfo.cfm?polid=335" TargetMode="External"/><Relationship Id="rId4" Type="http://schemas.openxmlformats.org/officeDocument/2006/relationships/hyperlink" Target="http://www.umaryland.ethicspoi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baltimore.cbslocal.com/global/video/popup/pop_playerLaunch.asp?clipId1=5802489&amp;flvUri=&amp;partnerclipid=&amp;at1=News&amp;vt1=v&amp;h1=Baltimore%20Woman%20Accused%20Of%20Stealing%20Thousands%20From%20United%20Way&amp;d1=133966&amp;redirUrl=http://video.baltimore.cbslocal.com&amp;activePane=info&amp;LaunchPageAdTag=homepage&amp;clipFormat=f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uuen1pwJd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sn.foxsports.com/collegefootball/team/missouri-tigers-football/8613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erman_message2-pkg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4999" y="1981200"/>
            <a:ext cx="6248401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i="1" dirty="0"/>
              <a:t> </a:t>
            </a:r>
            <a:r>
              <a:rPr lang="en-US" sz="4000" i="1" dirty="0"/>
              <a:t>INTERNAL CONTROL</a:t>
            </a:r>
            <a:br>
              <a:rPr lang="en-US" sz="4000" i="1" dirty="0"/>
            </a:br>
            <a:r>
              <a:rPr lang="en-US" sz="4000" i="1" dirty="0" smtClean="0"/>
              <a:t>at UMB</a:t>
            </a:r>
            <a:endParaRPr 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657600"/>
            <a:ext cx="5181600" cy="274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000" b="1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latin typeface="+mj-lt"/>
              </a:rPr>
              <a:t>Presented by: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Management Advisory Services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endParaRPr lang="en-US" sz="1900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1900" b="1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latin typeface="+mj-lt"/>
                <a:hlinkClick r:id="rId3"/>
              </a:rPr>
              <a:t>www.mas.umaryland.edu</a:t>
            </a:r>
            <a:endParaRPr lang="en-US" sz="1600" b="1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1600" b="1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Internal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510539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6200" dirty="0"/>
              <a:t>Information and Communication – systems established to make people aware of organizational objectives, risks, policies, procedures, required control activities, expectations; mechanisms for reporting problems; training.</a:t>
            </a:r>
          </a:p>
          <a:p>
            <a:pPr lvl="1">
              <a:buNone/>
            </a:pPr>
            <a:endParaRPr lang="en-US" sz="6200" dirty="0"/>
          </a:p>
          <a:p>
            <a:pPr lvl="1"/>
            <a:r>
              <a:rPr lang="en-US" sz="6200" dirty="0"/>
              <a:t>Monitoring – to evaluate effectiveness of the process and modify as needed; ongoing; internal and external.</a:t>
            </a:r>
          </a:p>
          <a:p>
            <a:endParaRPr lang="en-US" dirty="0" smtClean="0">
              <a:hlinkClick r:id="rId2" action="ppaction://hlinkfile" tooltip="COSO Cube"/>
            </a:endParaRPr>
          </a:p>
          <a:p>
            <a:endParaRPr lang="en-US" dirty="0">
              <a:hlinkClick r:id="rId2" action="ppaction://hlinkfile" tooltip="COSO Cube"/>
            </a:endParaRPr>
          </a:p>
          <a:p>
            <a:r>
              <a:rPr lang="en-US" sz="5100" dirty="0" smtClean="0">
                <a:hlinkClick r:id="rId2" action="ppaction://hlinkfile" tooltip="COSO Cube"/>
              </a:rPr>
              <a:t>COSO Cube</a:t>
            </a:r>
            <a:endParaRPr lang="en-US" sz="5100" dirty="0"/>
          </a:p>
        </p:txBody>
      </p:sp>
      <p:sp>
        <p:nvSpPr>
          <p:cNvPr id="4" name="Rectangle 3"/>
          <p:cNvSpPr/>
          <p:nvPr/>
        </p:nvSpPr>
        <p:spPr>
          <a:xfrm>
            <a:off x="8751973" y="6365522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C76FB30-0505-451A-9029-81DAFB696A11}" type="slidenum"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What is Internal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Activities - The policies and procedures that help ensure directives are carried out and objectives are achieved.  Includes:</a:t>
            </a:r>
          </a:p>
          <a:p>
            <a:pPr lvl="1"/>
            <a:r>
              <a:rPr lang="en-US" dirty="0" smtClean="0"/>
              <a:t>Approvals</a:t>
            </a:r>
          </a:p>
          <a:p>
            <a:pPr lvl="1"/>
            <a:r>
              <a:rPr lang="en-US" dirty="0" smtClean="0"/>
              <a:t>Authorizations</a:t>
            </a:r>
          </a:p>
          <a:p>
            <a:pPr lvl="1"/>
            <a:r>
              <a:rPr lang="en-US" dirty="0" smtClean="0"/>
              <a:t>Verifications</a:t>
            </a:r>
          </a:p>
          <a:p>
            <a:pPr lvl="1"/>
            <a:r>
              <a:rPr lang="en-US" dirty="0" smtClean="0"/>
              <a:t>Reconciliations</a:t>
            </a:r>
          </a:p>
          <a:p>
            <a:pPr lvl="1"/>
            <a:r>
              <a:rPr lang="en-US" dirty="0" smtClean="0"/>
              <a:t>Separation of Duties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 action="ppaction://hlinkfile"/>
              </a:rPr>
              <a:t>Checklist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11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5"/>
            <a:ext cx="8229600" cy="49529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Former University of Maryland, University College Employee Pleads Guilty to Theft</a:t>
            </a:r>
            <a:r>
              <a:rPr lang="en-US" dirty="0" smtClean="0"/>
              <a:t> 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…used her state issued corporate purchasing card to buy over $10,000 in electronics and computer equipment which she either put to personal use, gave to friends, or pawned.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Baltimore employee stole $55,000 by forging time sheets, reports says</a:t>
            </a:r>
          </a:p>
          <a:p>
            <a:pPr lvl="1">
              <a:buNone/>
            </a:pPr>
            <a:r>
              <a:rPr lang="en-US" b="1" dirty="0" smtClean="0"/>
              <a:t>Received nearly 1,000 hours of overtime in 4 years, inspector general says</a:t>
            </a:r>
          </a:p>
          <a:p>
            <a:pPr lvl="1"/>
            <a:r>
              <a:rPr lang="en-US" dirty="0" smtClean="0"/>
              <a:t>…she began fudging compensatory leave time and overtime in the computer payroll system…the accused employee had held "a position of trust" </a:t>
            </a:r>
          </a:p>
          <a:p>
            <a:pPr lvl="1"/>
            <a:r>
              <a:rPr lang="en-US" dirty="0" smtClean="0"/>
              <a:t>The employee used her boss' password for the pay system... The supervisor had given the employee her password "in the event that she was unavailable to perform her duties."</a:t>
            </a:r>
          </a:p>
          <a:p>
            <a:pPr lvl="1"/>
            <a:r>
              <a:rPr lang="en-US" dirty="0" smtClean="0"/>
              <a:t>"No City employee should have the ability to enter and sign off on his/her own hours/leave time in [the system] without approval by a separate supervisory level staff" [City Inspector General]</a:t>
            </a:r>
            <a:endParaRPr lang="en-US" b="1" dirty="0" smtClean="0"/>
          </a:p>
        </p:txBody>
      </p:sp>
      <p:pic>
        <p:nvPicPr>
          <p:cNvPr id="4" name="Picture 2" descr="C:\Documents and Settings\mevans\My Documents\My Pictures\OAGbanner6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5105400" cy="666750"/>
          </a:xfrm>
          <a:prstGeom prst="rect">
            <a:avLst/>
          </a:prstGeom>
          <a:noFill/>
        </p:spPr>
      </p:pic>
      <p:pic>
        <p:nvPicPr>
          <p:cNvPr id="7" name="Picture 6" descr="46894276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971800"/>
            <a:ext cx="44958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54150" y="63246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Who is Responsible?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848600" cy="5257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defRPr/>
            </a:pPr>
            <a:r>
              <a:rPr lang="en-US" dirty="0" smtClean="0">
                <a:latin typeface="+mj-lt"/>
              </a:rPr>
              <a:t>Campus leaders (President, VPs, Deans, Directors, Department Chairs, Faculty, PIs, Administrators) are ultimately responsible for establishing, implementing, and monitoring a proper system of internal controls. </a:t>
            </a:r>
          </a:p>
          <a:p>
            <a:pPr lvl="1">
              <a:buClr>
                <a:srgbClr val="C00000"/>
              </a:buClr>
              <a:buNone/>
              <a:defRPr/>
            </a:pPr>
            <a:r>
              <a:rPr lang="en-US" sz="3500" b="1" dirty="0" smtClean="0">
                <a:latin typeface="+mj-lt"/>
              </a:rPr>
              <a:t>The tone is set at the top!</a:t>
            </a:r>
          </a:p>
          <a:p>
            <a:pPr>
              <a:buClr>
                <a:srgbClr val="C00000"/>
              </a:buClr>
              <a:buNone/>
              <a:defRPr/>
            </a:pPr>
            <a:endParaRPr lang="en-US" b="1" dirty="0" smtClean="0">
              <a:latin typeface="+mj-lt"/>
            </a:endParaRPr>
          </a:p>
          <a:p>
            <a:pPr>
              <a:buClr>
                <a:srgbClr val="C00000"/>
              </a:buClr>
              <a:defRPr/>
            </a:pPr>
            <a:r>
              <a:rPr lang="en-US" dirty="0" smtClean="0">
                <a:latin typeface="+mj-lt"/>
              </a:rPr>
              <a:t>Employees also play a role.</a:t>
            </a:r>
          </a:p>
          <a:p>
            <a:pPr lvl="1">
              <a:buClr>
                <a:srgbClr val="C00000"/>
              </a:buClr>
              <a:defRPr/>
            </a:pPr>
            <a:r>
              <a:rPr lang="en-US" dirty="0" smtClean="0">
                <a:latin typeface="+mj-lt"/>
              </a:rPr>
              <a:t>Adhering to policies and procedures</a:t>
            </a:r>
          </a:p>
          <a:p>
            <a:pPr lvl="1">
              <a:buClr>
                <a:srgbClr val="C00000"/>
              </a:buClr>
              <a:defRPr/>
            </a:pPr>
            <a:r>
              <a:rPr lang="en-US" dirty="0" smtClean="0">
                <a:latin typeface="+mj-lt"/>
              </a:rPr>
              <a:t>Notifying supervisors of operational problems</a:t>
            </a:r>
          </a:p>
          <a:p>
            <a:pPr lvl="1">
              <a:buClr>
                <a:srgbClr val="C00000"/>
              </a:buClr>
              <a:defRPr/>
            </a:pPr>
            <a:r>
              <a:rPr lang="en-US" dirty="0" smtClean="0">
                <a:latin typeface="+mj-lt"/>
              </a:rPr>
              <a:t>Identifying deviations from established standards</a:t>
            </a:r>
          </a:p>
          <a:p>
            <a:pPr lvl="1">
              <a:buClr>
                <a:srgbClr val="C00000"/>
              </a:buClr>
              <a:defRPr/>
            </a:pPr>
            <a:r>
              <a:rPr lang="en-US" dirty="0" smtClean="0">
                <a:latin typeface="+mj-lt"/>
              </a:rPr>
              <a:t>Reporting violations of policy or law</a:t>
            </a:r>
          </a:p>
          <a:p>
            <a:pPr lvl="1">
              <a:buClr>
                <a:srgbClr val="C00000"/>
              </a:buClr>
              <a:buNone/>
              <a:defRPr/>
            </a:pPr>
            <a:endParaRPr lang="en-US" dirty="0" smtClean="0">
              <a:latin typeface="+mj-lt"/>
            </a:endParaRPr>
          </a:p>
          <a:p>
            <a:pPr>
              <a:buClr>
                <a:srgbClr val="C00000"/>
              </a:buClr>
              <a:defRPr/>
            </a:pPr>
            <a:r>
              <a:rPr lang="en-US" dirty="0" smtClean="0">
                <a:latin typeface="+mj-lt"/>
              </a:rPr>
              <a:t>In short - Everyone!</a:t>
            </a:r>
            <a:endParaRPr lang="en-US" b="1" dirty="0" smtClean="0">
              <a:latin typeface="Arial" charset="0"/>
            </a:endParaRPr>
          </a:p>
          <a:p>
            <a:pPr>
              <a:buClr>
                <a:srgbClr val="FFFF00"/>
              </a:buClr>
              <a:buFont typeface="Monotype Sort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13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1"/>
      <p:bldP spid="614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Why are Internal Controls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8"/>
            <a:ext cx="8229600" cy="42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Provide management with reasonable assurance that objectives are achieved.</a:t>
            </a:r>
          </a:p>
          <a:p>
            <a:pPr lvl="1"/>
            <a:r>
              <a:rPr lang="en-US" dirty="0" smtClean="0"/>
              <a:t>Makes good business sense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Lead to improved audit results</a:t>
            </a:r>
          </a:p>
          <a:p>
            <a:pPr lvl="1"/>
            <a:r>
              <a:rPr lang="en-US" dirty="0" smtClean="0"/>
              <a:t>Legislative, Internal, and External Audits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Prevent Occupational Fraud</a:t>
            </a:r>
          </a:p>
          <a:p>
            <a:pPr lvl="1"/>
            <a:r>
              <a:rPr lang="en-US" dirty="0" smtClean="0"/>
              <a:t>The use of ones occupation to intentionally misuse an employers assets and resources for your own personal 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14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effectLst/>
              </a:rPr>
              <a:t>Occupational Fraud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53A9A999-13C7-4241-8BDB-DC3C2AD0C1FF}" type="slidenum">
              <a:rPr lang="en-US" sz="1600" smtClean="0"/>
              <a:pPr>
                <a:defRPr/>
              </a:pPr>
              <a:t>15</a:t>
            </a:fld>
            <a:endParaRPr lang="en-US" sz="1600" dirty="0"/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2667000" y="2590800"/>
            <a:ext cx="3352800" cy="3124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276600" y="1905001"/>
            <a:ext cx="2438400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Opportunity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09600" y="5334001"/>
            <a:ext cx="2133600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Pressure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6172200" y="5334001"/>
            <a:ext cx="2971800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Rationalization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4099" grpId="0" animBg="1"/>
      <p:bldP spid="89094" grpId="0"/>
      <p:bldP spid="89095" grpId="0"/>
      <p:bldP spid="890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Why are Internal Controls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Components of Occupational Fraud</a:t>
            </a:r>
          </a:p>
          <a:p>
            <a:pPr lvl="1"/>
            <a:r>
              <a:rPr lang="en-US" dirty="0" smtClean="0"/>
              <a:t>Pressure – That which leads an employee to think about stealing from his/her employer; personal financial problems; gambling addiction; wanting to live beyond his/her means.  </a:t>
            </a:r>
            <a:r>
              <a:rPr lang="en-US" b="1" i="1" dirty="0" smtClean="0"/>
              <a:t>(Can only be controlled by the employee)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Rationalization – The thought process the employee goes through to come to grips with his/her decision to steal; I will pay it back; Others are doing it too; I am entitled because I haven’t received an expected promotion/bonus/salary increase/etc…  </a:t>
            </a:r>
            <a:r>
              <a:rPr lang="en-US" b="1" i="1" dirty="0" smtClean="0"/>
              <a:t>(Can only be controlled by the employee)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Opportunity – Lack of internal controls which give the employee the chance to steal.  </a:t>
            </a:r>
            <a:r>
              <a:rPr lang="en-US" b="1" i="1" dirty="0" smtClean="0"/>
              <a:t>(Must be controlled by the employer)</a:t>
            </a:r>
          </a:p>
          <a:p>
            <a:pPr marL="457200" lvl="1" indent="0">
              <a:buNone/>
            </a:pPr>
            <a:endParaRPr lang="en-US" b="1" i="1" dirty="0" smtClean="0"/>
          </a:p>
          <a:p>
            <a:r>
              <a:rPr lang="en-US" b="1" i="1" dirty="0" smtClean="0">
                <a:hlinkClick r:id="rId2"/>
              </a:rPr>
              <a:t>Nun story</a:t>
            </a:r>
            <a:endParaRPr lang="en-US" b="1" i="1" dirty="0" smtClean="0"/>
          </a:p>
          <a:p>
            <a:pPr marL="0" lvl="1" indent="0">
              <a:buNone/>
            </a:pPr>
            <a:endParaRPr lang="en-US" sz="3400" b="1" dirty="0" smtClean="0">
              <a:hlinkClick r:id="rId3" action="ppaction://hlinkpres?slideindex=1&amp;slidetitle=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3400" b="1" dirty="0" smtClean="0">
                <a:hlinkClick r:id="rId3" action="ppaction://hlinkpres?slideindex=1&amp;slidetitle="/>
              </a:rPr>
              <a:t>Certified Fraud Examiners Report Findings</a:t>
            </a:r>
            <a:endParaRPr lang="en-US" sz="3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16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8005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b="1" dirty="0" smtClean="0"/>
              <a:t>State Employee Convicted of Felony Theft</a:t>
            </a:r>
          </a:p>
          <a:p>
            <a:pPr>
              <a:buFont typeface="Calibri" pitchFamily="34" charset="0"/>
              <a:buChar char="–"/>
            </a:pPr>
            <a:r>
              <a:rPr lang="en-US" sz="2800" dirty="0" smtClean="0"/>
              <a:t>…admitted to stealing $83,739.58 from Division over a 33-month period, ending in October 2009.  The theft scheme started soon after the defendant's management position was expanded to make her the custodian of the working funds.</a:t>
            </a:r>
            <a:endParaRPr lang="en-US" sz="2800" b="1" dirty="0" smtClean="0"/>
          </a:p>
          <a:p>
            <a:pPr>
              <a:buNone/>
            </a:pPr>
            <a:endParaRPr lang="en-US" sz="3300" b="1" dirty="0" smtClean="0"/>
          </a:p>
          <a:p>
            <a:pPr>
              <a:buNone/>
            </a:pPr>
            <a:r>
              <a:rPr lang="en-US" sz="3300" b="1" dirty="0" smtClean="0"/>
              <a:t>Former University of Maryland, Baltimore Employee Pleads Guilty to Stealing More Than $469,000 from the University</a:t>
            </a:r>
          </a:p>
          <a:p>
            <a:pPr>
              <a:buFont typeface="Calibri" pitchFamily="34" charset="0"/>
              <a:buChar char="–"/>
            </a:pPr>
            <a:r>
              <a:rPr lang="en-US" sz="2800" dirty="0" smtClean="0"/>
              <a:t>…used the UMB credit card to make unauthorized personal purchases and payments totaling $332,115. The State determined that during the defendant’s employment with UMB, she processed a total of 620 credit card transactions. More than 200 of those transactions were definitely fraudulent and unrelated to any reasonable business expense of UMB.</a:t>
            </a:r>
          </a:p>
        </p:txBody>
      </p:sp>
      <p:pic>
        <p:nvPicPr>
          <p:cNvPr id="1026" name="Picture 2" descr="C:\Documents and Settings\mevans\My Documents\My Pictures\OAGbanner6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533400"/>
            <a:ext cx="6191251" cy="666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754150" y="63246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17</a:t>
            </a:r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What Can You Do?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 appropriate tone in your area</a:t>
            </a:r>
          </a:p>
          <a:p>
            <a:r>
              <a:rPr lang="en-US" dirty="0" smtClean="0"/>
              <a:t>Review operations and make necessary changes</a:t>
            </a:r>
          </a:p>
          <a:p>
            <a:r>
              <a:rPr lang="en-US" dirty="0" smtClean="0"/>
              <a:t>Don’t accept “because we’ve always done it that way”</a:t>
            </a:r>
          </a:p>
          <a:p>
            <a:r>
              <a:rPr lang="en-US" dirty="0" smtClean="0"/>
              <a:t>Use the General Control Checklist</a:t>
            </a:r>
          </a:p>
          <a:p>
            <a:r>
              <a:rPr lang="en-US" dirty="0" smtClean="0"/>
              <a:t>Minimize opportunity by:</a:t>
            </a:r>
          </a:p>
          <a:p>
            <a:pPr lvl="1"/>
            <a:r>
              <a:rPr lang="en-US" dirty="0" smtClean="0"/>
              <a:t>Using central billing functions instead of doing your own billing</a:t>
            </a:r>
          </a:p>
          <a:p>
            <a:pPr lvl="1"/>
            <a:r>
              <a:rPr lang="en-US" dirty="0" smtClean="0"/>
              <a:t>Not collecting cash receipts (cash, checks, money orders)</a:t>
            </a:r>
          </a:p>
          <a:p>
            <a:pPr lvl="1"/>
            <a:r>
              <a:rPr lang="en-US" dirty="0" smtClean="0"/>
              <a:t>Reviewing documents before signing them</a:t>
            </a:r>
          </a:p>
          <a:p>
            <a:pPr lvl="1"/>
            <a:r>
              <a:rPr lang="en-US" dirty="0" smtClean="0"/>
              <a:t>Asking questions and getting good answers</a:t>
            </a:r>
          </a:p>
          <a:p>
            <a:pPr lvl="1"/>
            <a:r>
              <a:rPr lang="en-US" dirty="0" smtClean="0"/>
              <a:t>Smell test…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18</a:t>
            </a:fld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What Are Others Doing?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Enterprise Risk Management (ERM) process</a:t>
            </a:r>
          </a:p>
          <a:p>
            <a:pPr lvl="1"/>
            <a:r>
              <a:rPr lang="en-US" dirty="0" smtClean="0"/>
              <a:t>Identifying critical risks to achieving our objectives and related controls for the campus as a whole (i.e., the enterprise) instead of on an individual department/school basis (i.e., silos).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Internal Control, Equipment Inventory, P-card, </a:t>
            </a:r>
            <a:r>
              <a:rPr lang="en-US" dirty="0" err="1" smtClean="0"/>
              <a:t>eUMB</a:t>
            </a:r>
            <a:r>
              <a:rPr lang="en-US" dirty="0" smtClean="0"/>
              <a:t>, Research Administration</a:t>
            </a:r>
          </a:p>
          <a:p>
            <a:r>
              <a:rPr lang="en-US" dirty="0" smtClean="0"/>
              <a:t>Updating policies</a:t>
            </a:r>
          </a:p>
          <a:p>
            <a:pPr lvl="1"/>
            <a:r>
              <a:rPr lang="en-US" dirty="0" smtClean="0"/>
              <a:t>Campus policies are being reviewed and updated</a:t>
            </a:r>
          </a:p>
          <a:p>
            <a:r>
              <a:rPr lang="en-US" dirty="0" smtClean="0"/>
              <a:t>Audits and Reviews</a:t>
            </a:r>
          </a:p>
          <a:p>
            <a:pPr lvl="1"/>
            <a:r>
              <a:rPr lang="en-US" dirty="0" smtClean="0"/>
              <a:t>USM Internal Auditors</a:t>
            </a:r>
          </a:p>
          <a:p>
            <a:pPr lvl="1"/>
            <a:r>
              <a:rPr lang="en-US" dirty="0" smtClean="0"/>
              <a:t>P-card Compliance Reviews</a:t>
            </a:r>
          </a:p>
          <a:p>
            <a:pPr lvl="1"/>
            <a:r>
              <a:rPr lang="en-US" dirty="0" smtClean="0"/>
              <a:t>Audit Status Updates by MAS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19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Session Objectives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internal control?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Components</a:t>
            </a:r>
          </a:p>
          <a:p>
            <a:r>
              <a:rPr lang="en-US" dirty="0" smtClean="0"/>
              <a:t>Who is responsible?</a:t>
            </a:r>
          </a:p>
          <a:p>
            <a:r>
              <a:rPr lang="en-US" dirty="0" smtClean="0"/>
              <a:t>Why are internal controls important?</a:t>
            </a:r>
          </a:p>
          <a:p>
            <a:r>
              <a:rPr lang="en-US" dirty="0" smtClean="0"/>
              <a:t>What can you do?</a:t>
            </a:r>
          </a:p>
          <a:p>
            <a:r>
              <a:rPr lang="en-US" dirty="0" smtClean="0"/>
              <a:t>What are others doing?</a:t>
            </a:r>
          </a:p>
          <a:p>
            <a:r>
              <a:rPr lang="en-US" dirty="0" smtClean="0"/>
              <a:t>Where can you get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2</a:t>
            </a:fld>
            <a:endParaRPr lang="en-US" sz="1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Where Can You Get Help?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MAS</a:t>
            </a:r>
          </a:p>
          <a:p>
            <a:r>
              <a:rPr lang="en-US" dirty="0" smtClean="0"/>
              <a:t>Financial Services</a:t>
            </a:r>
          </a:p>
          <a:p>
            <a:r>
              <a:rPr lang="en-US" dirty="0" smtClean="0"/>
              <a:t>SPAC</a:t>
            </a:r>
          </a:p>
          <a:p>
            <a:r>
              <a:rPr lang="en-US" dirty="0" smtClean="0"/>
              <a:t>ORD</a:t>
            </a:r>
          </a:p>
          <a:p>
            <a:r>
              <a:rPr lang="en-US" dirty="0" smtClean="0"/>
              <a:t>Procurement</a:t>
            </a:r>
          </a:p>
          <a:p>
            <a:r>
              <a:rPr lang="en-US" dirty="0" smtClean="0"/>
              <a:t>Deans Office</a:t>
            </a:r>
          </a:p>
          <a:p>
            <a:r>
              <a:rPr lang="en-US" dirty="0" smtClean="0"/>
              <a:t>Administrators</a:t>
            </a:r>
          </a:p>
          <a:p>
            <a:r>
              <a:rPr lang="en-US" dirty="0" smtClean="0"/>
              <a:t>RAC</a:t>
            </a:r>
          </a:p>
          <a:p>
            <a:r>
              <a:rPr lang="en-US" dirty="0" smtClean="0"/>
              <a:t>HR Partners</a:t>
            </a:r>
          </a:p>
          <a:p>
            <a:r>
              <a:rPr lang="en-US" dirty="0" smtClean="0"/>
              <a:t>Financial &amp; Business Operations (FBO)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20</a:t>
            </a:fld>
            <a:endParaRPr lang="en-US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Reporting Fraud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Report suspected fraud or any “red flags” to your department head or Management Advisory Services</a:t>
            </a: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Fraud Hotlines – 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sz="2200" dirty="0" smtClean="0"/>
              <a:t> </a:t>
            </a:r>
            <a:r>
              <a:rPr lang="en-US" dirty="0" smtClean="0"/>
              <a:t>UM Hotline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	</a:t>
            </a:r>
            <a:r>
              <a:rPr lang="en-US" u="sng" dirty="0" smtClean="0">
                <a:hlinkClick r:id="rId4"/>
              </a:rPr>
              <a:t>www.umaryland.ethicspoint.com</a:t>
            </a:r>
            <a:r>
              <a:rPr lang="en-US" u="sng" dirty="0" smtClean="0"/>
              <a:t> </a:t>
            </a:r>
            <a:r>
              <a:rPr lang="en-US" dirty="0" smtClean="0"/>
              <a:t>or 1-866-594-5220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	See policy at: </a:t>
            </a:r>
            <a:r>
              <a:rPr lang="en-US" dirty="0" smtClean="0">
                <a:hlinkClick r:id="rId5"/>
              </a:rPr>
              <a:t>http://cf.umaryland.edu/umpolicies/usmpolicyInfo.cfm?polid=335</a:t>
            </a:r>
            <a:endParaRPr lang="en-US" dirty="0" smtClean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	and procedure at: </a:t>
            </a:r>
            <a:r>
              <a:rPr lang="en-US" dirty="0" smtClean="0">
                <a:hlinkClick r:id="rId6"/>
              </a:rPr>
              <a:t>http://cf.umaryland.edu/umpolicies/usmpolicyInfo.cfm?polid=336</a:t>
            </a:r>
            <a:endParaRPr lang="en-US" dirty="0" smtClean="0"/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/>
              <a:t>USM Internal Audit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hlinkClick r:id="rId7"/>
              </a:rPr>
              <a:t>http://www.usmd.edu/usm/IAO/</a:t>
            </a:r>
            <a:r>
              <a:rPr lang="en-US" dirty="0" smtClean="0"/>
              <a:t> or 1-877-330-2320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/>
              <a:t>Office of Legislative Audits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hlinkClick r:id="rId8"/>
              </a:rPr>
              <a:t>http://www.ola.state.md.us/</a:t>
            </a:r>
            <a:r>
              <a:rPr lang="en-US" dirty="0" smtClean="0"/>
              <a:t> or 1-877-372-8311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21</a:t>
            </a:fld>
            <a:endParaRPr lang="en-US" sz="1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2595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Examples of what can happen without adequate internal controls</a:t>
            </a:r>
            <a:endParaRPr lang="en-US" sz="4300" b="1" dirty="0" smtClean="0">
              <a:effectLst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5"/>
            <a:ext cx="8229600" cy="4297363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b="1" u="sng" dirty="0" smtClean="0">
                <a:hlinkClick r:id="rId3"/>
              </a:rPr>
              <a:t>Baltimore Woman Accused Of Stealing Thousands From United Way</a:t>
            </a:r>
            <a:endParaRPr lang="en-US" sz="2800" b="1" u="sng" dirty="0" smtClean="0"/>
          </a:p>
          <a:p>
            <a:pPr lvl="1">
              <a:buNone/>
              <a:defRPr/>
            </a:pPr>
            <a:endParaRPr lang="en-US" sz="2800" b="1" u="sng" dirty="0" smtClean="0"/>
          </a:p>
          <a:p>
            <a:pPr lvl="1">
              <a:buNone/>
              <a:defRPr/>
            </a:pPr>
            <a:endParaRPr lang="en-US" sz="2800" b="1" u="sng" dirty="0" smtClean="0"/>
          </a:p>
          <a:p>
            <a:pPr lvl="1">
              <a:defRPr/>
            </a:pPr>
            <a:r>
              <a:rPr lang="en-US" b="1" u="sng" dirty="0" err="1" smtClean="0">
                <a:hlinkClick r:id="rId4"/>
              </a:rPr>
              <a:t>GaTech</a:t>
            </a:r>
            <a:r>
              <a:rPr lang="en-US" b="1" u="sng" dirty="0" smtClean="0">
                <a:hlinkClick r:id="rId4"/>
              </a:rPr>
              <a:t> </a:t>
            </a:r>
            <a:r>
              <a:rPr lang="en-US" b="1" u="sng" dirty="0" err="1" smtClean="0">
                <a:hlinkClick r:id="rId4"/>
              </a:rPr>
              <a:t>PCard</a:t>
            </a:r>
            <a:r>
              <a:rPr lang="en-US" b="1" u="sng" dirty="0" smtClean="0">
                <a:hlinkClick r:id="rId4"/>
              </a:rPr>
              <a:t> Fraud Video</a:t>
            </a:r>
            <a:endParaRPr lang="en-US" b="1" u="sng" dirty="0" smtClean="0"/>
          </a:p>
          <a:p>
            <a:pPr lvl="1">
              <a:buNone/>
              <a:defRPr/>
            </a:pPr>
            <a:endParaRPr lang="en-US" sz="28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1776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can happen without adequate internal controls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324600" cy="513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3352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of the charges included a $2,000 tip on a $4,400 bill at a nightclub billed as the "only Vegas strip club on the Strip."</a:t>
            </a:r>
            <a:endParaRPr lang="en-US" sz="14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962400" y="33528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67400" y="1866662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smtClean="0">
                <a:hlinkClick r:id="rId3" action="ppaction://hlinkfile"/>
              </a:rPr>
              <a:t>Missouri</a:t>
            </a:r>
            <a:r>
              <a:rPr lang="en-US" sz="1400" dirty="0" smtClean="0"/>
              <a:t> athletics department is tightening employee use of school-issued credit cards after an audit found a series of improper purchases, including bills for more than $7,600 from a Las Vegas strip club.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4038600" y="21336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67400" y="44958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…also flagged nearly $3,000 in charges … two charges of $1,489.54 each at the Vince Young Steakhouse in Austin, Texas, in January 2011; there is a $2,500 transaction limit. Those charges were for a team meal, … an average dinner cost of nearly $100 per person.</a:t>
            </a:r>
            <a:endParaRPr lang="en-US" sz="14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876800" y="4572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56741" y="63246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8C76FB30-0505-451A-9029-81DAFB696A11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0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UMB’s Tone at the Top</a:t>
            </a:r>
            <a:endParaRPr lang="en-US" dirty="0"/>
          </a:p>
        </p:txBody>
      </p:sp>
      <p:graphicFrame>
        <p:nvGraphicFramePr>
          <p:cNvPr id="4" name="Content Placeholder 3">
            <a:hlinkClick r:id="rId3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88803"/>
              </p:ext>
            </p:extLst>
          </p:nvPr>
        </p:nvGraphicFramePr>
        <p:xfrm>
          <a:off x="1295400" y="2057400"/>
          <a:ext cx="3124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ackage" r:id="rId4" imgW="1270535" imgH="481263" progId="Package">
                  <p:embed/>
                </p:oleObj>
              </mc:Choice>
              <mc:Fallback>
                <p:oleObj name="Package" r:id="rId4" imgW="1270535" imgH="481263" progId="Pack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6487"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3124200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14624"/>
            <a:ext cx="1828799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56742" y="63246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8C76FB30-0505-451A-9029-81DAFB696A11}" type="slidenum"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effectLst/>
              </a:rPr>
              <a:t>What Is Internal Control?</a:t>
            </a:r>
            <a:endParaRPr lang="en-US" dirty="0" smtClean="0"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indent="0">
              <a:buClr>
                <a:srgbClr val="FFFF00"/>
              </a:buClr>
              <a:buNone/>
              <a:defRPr/>
            </a:pPr>
            <a:r>
              <a:rPr lang="en-US" b="1" dirty="0" smtClean="0">
                <a:latin typeface="+mj-lt"/>
              </a:rPr>
              <a:t>Internal control is a process, effected by an entity’s management and other personnel, designed to provide reasonable assurance regarding the achievement of objectives in the following categories:</a:t>
            </a:r>
          </a:p>
          <a:p>
            <a:pPr lvl="1">
              <a:defRPr/>
            </a:pPr>
            <a:r>
              <a:rPr lang="en-US" sz="2800" b="1" dirty="0" smtClean="0">
                <a:latin typeface="+mj-lt"/>
              </a:rPr>
              <a:t>Effectiveness and efficiency of operations;</a:t>
            </a:r>
          </a:p>
          <a:p>
            <a:pPr lvl="1">
              <a:defRPr/>
            </a:pPr>
            <a:r>
              <a:rPr lang="en-US" sz="2800" b="1" dirty="0" smtClean="0">
                <a:latin typeface="+mj-lt"/>
              </a:rPr>
              <a:t>Reliability of financial reporting; and</a:t>
            </a:r>
          </a:p>
          <a:p>
            <a:pPr lvl="1">
              <a:defRPr/>
            </a:pPr>
            <a:r>
              <a:rPr lang="en-US" sz="2800" b="1" dirty="0" smtClean="0">
                <a:latin typeface="+mj-lt"/>
              </a:rPr>
              <a:t>Compliance with applicable laws and regulations.</a:t>
            </a:r>
          </a:p>
          <a:p>
            <a:pPr lvl="1">
              <a:buClr>
                <a:srgbClr val="FFFF00"/>
              </a:buClr>
              <a:buFont typeface="Monotype Sorts" pitchFamily="2" charset="2"/>
              <a:buNone/>
              <a:defRPr/>
            </a:pPr>
            <a:endParaRPr lang="en-US" b="1" dirty="0" smtClean="0">
              <a:latin typeface="+mj-lt"/>
            </a:endParaRPr>
          </a:p>
          <a:p>
            <a:pPr>
              <a:lnSpc>
                <a:spcPct val="60000"/>
              </a:lnSpc>
              <a:buFont typeface="Monotype Sorts" pitchFamily="2" charset="2"/>
              <a:buNone/>
              <a:defRPr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60000"/>
              </a:lnSpc>
              <a:buFont typeface="Monotype Sorts" pitchFamily="2" charset="2"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Source: COSO Internal Control Integrated Framework</a:t>
            </a:r>
            <a:endParaRPr lang="en-US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6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What Is Internal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Definition (continued):</a:t>
            </a:r>
          </a:p>
          <a:p>
            <a:pPr lvl="1"/>
            <a:r>
              <a:rPr lang="en-US" dirty="0" smtClean="0"/>
              <a:t>It is a process – ongoing, changing, a means to an end – not an end in itself.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It is effected by people functioning at all levels of an organization – not just policy and procedure manuals.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It provides management with reasonable assurance – not an absolute guarantee – that objectives are being achieved.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It focuses on achievement of objectives in several overlapping categories.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7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Internal Control?</a:t>
            </a:r>
            <a:endParaRPr lang="en-US" dirty="0"/>
          </a:p>
        </p:txBody>
      </p:sp>
      <p:pic>
        <p:nvPicPr>
          <p:cNvPr id="1028" name="Picture 4" descr="C:\Documents and Settings\mevans\My Documents\My Pictures\internal-control pyramid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761" y="1600204"/>
            <a:ext cx="4654489" cy="45259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856742" y="63246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What is Internal Control?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sz="6800" dirty="0" smtClean="0"/>
              <a:t>Components</a:t>
            </a:r>
            <a:r>
              <a:rPr lang="en-US" sz="6000" dirty="0" smtClean="0"/>
              <a:t>:</a:t>
            </a:r>
          </a:p>
          <a:p>
            <a:pPr lvl="1"/>
            <a:r>
              <a:rPr lang="en-US" sz="6200" dirty="0" smtClean="0"/>
              <a:t>Control Environment – foundation; integrity; ethical values; competence; accountability; the atmosphere in which you work.</a:t>
            </a:r>
          </a:p>
          <a:p>
            <a:pPr lvl="1">
              <a:buNone/>
            </a:pPr>
            <a:endParaRPr lang="en-US" sz="6200" dirty="0" smtClean="0"/>
          </a:p>
          <a:p>
            <a:pPr lvl="1"/>
            <a:r>
              <a:rPr lang="en-US" sz="6200" dirty="0" smtClean="0"/>
              <a:t>Risk Assessment – set objectives; be aware of risks; establish integrated methods to analyze and manage risks across the organization; ERM project.</a:t>
            </a:r>
          </a:p>
          <a:p>
            <a:pPr lvl="1">
              <a:buNone/>
            </a:pPr>
            <a:endParaRPr lang="en-US" sz="6200" dirty="0" smtClean="0"/>
          </a:p>
          <a:p>
            <a:pPr lvl="1"/>
            <a:r>
              <a:rPr lang="en-US" sz="6200" dirty="0" smtClean="0"/>
              <a:t>Control Activities – policies; procedures; segregation of duties; reconciliations; verifications; approval signatures.</a:t>
            </a:r>
          </a:p>
          <a:p>
            <a:pPr lvl="1">
              <a:buNone/>
            </a:pPr>
            <a:endParaRPr lang="en-US" sz="6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8C76FB30-0505-451A-9029-81DAFB696A11}" type="slidenum">
              <a:rPr lang="en-US" sz="1600" smtClean="0"/>
              <a:pPr>
                <a:defRPr/>
              </a:pPr>
              <a:t>9</a:t>
            </a:fld>
            <a:endParaRPr lang="en-US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UM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 Theme1</Template>
  <TotalTime>9343</TotalTime>
  <Words>1100</Words>
  <Application>Microsoft Office PowerPoint</Application>
  <PresentationFormat>On-screen Show (4:3)</PresentationFormat>
  <Paragraphs>198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UM Theme1</vt:lpstr>
      <vt:lpstr>Package</vt:lpstr>
      <vt:lpstr> INTERNAL CONTROL at UMB</vt:lpstr>
      <vt:lpstr>Session Objectives</vt:lpstr>
      <vt:lpstr>Examples of what can happen without adequate internal controls</vt:lpstr>
      <vt:lpstr>Examples of what can happen without adequate internal controls</vt:lpstr>
      <vt:lpstr>UMB’s Tone at the Top</vt:lpstr>
      <vt:lpstr>What Is Internal Control?</vt:lpstr>
      <vt:lpstr>What Is Internal Control?</vt:lpstr>
      <vt:lpstr>What is Internal Control?</vt:lpstr>
      <vt:lpstr>What is Internal Control?</vt:lpstr>
      <vt:lpstr>What is Internal Control?</vt:lpstr>
      <vt:lpstr>What is Internal Control?</vt:lpstr>
      <vt:lpstr>PowerPoint Presentation</vt:lpstr>
      <vt:lpstr>Who is Responsible?</vt:lpstr>
      <vt:lpstr>Why are Internal Controls Important?</vt:lpstr>
      <vt:lpstr>Occupational Fraud</vt:lpstr>
      <vt:lpstr>Why are Internal Controls Important?</vt:lpstr>
      <vt:lpstr>PowerPoint Presentation</vt:lpstr>
      <vt:lpstr>What Can You Do?</vt:lpstr>
      <vt:lpstr>What Are Others Doing?</vt:lpstr>
      <vt:lpstr>Where Can You Get Help?</vt:lpstr>
      <vt:lpstr>Reporting Fraud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UMBC Management Advisory Services</dc:title>
  <dc:creator>Michele L. Evans</dc:creator>
  <cp:lastModifiedBy>Kopchinski, Christy</cp:lastModifiedBy>
  <cp:revision>443</cp:revision>
  <cp:lastPrinted>2014-02-19T22:27:30Z</cp:lastPrinted>
  <dcterms:created xsi:type="dcterms:W3CDTF">1998-12-04T13:47:40Z</dcterms:created>
  <dcterms:modified xsi:type="dcterms:W3CDTF">2015-02-05T20:00:53Z</dcterms:modified>
</cp:coreProperties>
</file>