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  <p:sldMasterId id="2147483654" r:id="rId6"/>
    <p:sldMasterId id="2147483656" r:id="rId7"/>
  </p:sldMasterIdLst>
  <p:notesMasterIdLst>
    <p:notesMasterId r:id="rId12"/>
  </p:notesMasterIdLst>
  <p:sldIdLst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937"/>
    <a:srgbClr val="404042"/>
    <a:srgbClr val="CD0E2D"/>
    <a:srgbClr val="CD0E2C"/>
    <a:srgbClr val="FFD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2026" autoAdjust="0"/>
  </p:normalViewPr>
  <p:slideViewPr>
    <p:cSldViewPr snapToGrid="0" snapToObjects="1">
      <p:cViewPr varScale="1">
        <p:scale>
          <a:sx n="103" d="100"/>
          <a:sy n="103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wan, Beryl" userId="73824229-b7d5-40b4-b993-dca108e599f2" providerId="ADAL" clId="{9C9D13BD-E7A1-4DCB-81DE-BCE45B772485}"/>
    <pc:docChg chg="delSld delMainMaster">
      <pc:chgData name="Gwan, Beryl" userId="73824229-b7d5-40b4-b993-dca108e599f2" providerId="ADAL" clId="{9C9D13BD-E7A1-4DCB-81DE-BCE45B772485}" dt="2024-06-11T18:31:20.058" v="3" actId="2696"/>
      <pc:docMkLst>
        <pc:docMk/>
      </pc:docMkLst>
      <pc:sldChg chg="del">
        <pc:chgData name="Gwan, Beryl" userId="73824229-b7d5-40b4-b993-dca108e599f2" providerId="ADAL" clId="{9C9D13BD-E7A1-4DCB-81DE-BCE45B772485}" dt="2024-06-11T18:30:30.131" v="0" actId="2696"/>
        <pc:sldMkLst>
          <pc:docMk/>
          <pc:sldMk cId="291101857" sldId="256"/>
        </pc:sldMkLst>
      </pc:sldChg>
      <pc:sldChg chg="del">
        <pc:chgData name="Gwan, Beryl" userId="73824229-b7d5-40b4-b993-dca108e599f2" providerId="ADAL" clId="{9C9D13BD-E7A1-4DCB-81DE-BCE45B772485}" dt="2024-06-11T18:30:30.131" v="0" actId="2696"/>
        <pc:sldMkLst>
          <pc:docMk/>
          <pc:sldMk cId="157521021" sldId="257"/>
        </pc:sldMkLst>
      </pc:sldChg>
      <pc:sldChg chg="del">
        <pc:chgData name="Gwan, Beryl" userId="73824229-b7d5-40b4-b993-dca108e599f2" providerId="ADAL" clId="{9C9D13BD-E7A1-4DCB-81DE-BCE45B772485}" dt="2024-06-11T18:30:30.131" v="0" actId="2696"/>
        <pc:sldMkLst>
          <pc:docMk/>
          <pc:sldMk cId="4165227628" sldId="258"/>
        </pc:sldMkLst>
      </pc:sldChg>
      <pc:sldChg chg="del">
        <pc:chgData name="Gwan, Beryl" userId="73824229-b7d5-40b4-b993-dca108e599f2" providerId="ADAL" clId="{9C9D13BD-E7A1-4DCB-81DE-BCE45B772485}" dt="2024-06-11T18:30:30.131" v="0" actId="2696"/>
        <pc:sldMkLst>
          <pc:docMk/>
          <pc:sldMk cId="1456206552" sldId="259"/>
        </pc:sldMkLst>
      </pc:sldChg>
      <pc:sldChg chg="del">
        <pc:chgData name="Gwan, Beryl" userId="73824229-b7d5-40b4-b993-dca108e599f2" providerId="ADAL" clId="{9C9D13BD-E7A1-4DCB-81DE-BCE45B772485}" dt="2024-06-11T18:30:58.814" v="1" actId="2696"/>
        <pc:sldMkLst>
          <pc:docMk/>
          <pc:sldMk cId="3834156777" sldId="262"/>
        </pc:sldMkLst>
      </pc:sldChg>
      <pc:sldChg chg="del">
        <pc:chgData name="Gwan, Beryl" userId="73824229-b7d5-40b4-b993-dca108e599f2" providerId="ADAL" clId="{9C9D13BD-E7A1-4DCB-81DE-BCE45B772485}" dt="2024-06-11T18:30:30.131" v="0" actId="2696"/>
        <pc:sldMkLst>
          <pc:docMk/>
          <pc:sldMk cId="3108451311" sldId="267"/>
        </pc:sldMkLst>
      </pc:sldChg>
      <pc:sldChg chg="del">
        <pc:chgData name="Gwan, Beryl" userId="73824229-b7d5-40b4-b993-dca108e599f2" providerId="ADAL" clId="{9C9D13BD-E7A1-4DCB-81DE-BCE45B772485}" dt="2024-06-11T18:31:20.058" v="3" actId="2696"/>
        <pc:sldMkLst>
          <pc:docMk/>
          <pc:sldMk cId="483908625" sldId="273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2321110136" sldId="275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1952294231" sldId="276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3460304307" sldId="277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2912914225" sldId="278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1672456858" sldId="279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849839547" sldId="280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4238578962" sldId="281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3782216229" sldId="282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2550913827" sldId="283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14448008" sldId="284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3861576419" sldId="285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3034801511" sldId="286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1106874847" sldId="287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2566185808" sldId="288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306171221" sldId="289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1923125003" sldId="290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267798578" sldId="291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2209122543" sldId="292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1022954011" sldId="293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1009008978" sldId="295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868312228" sldId="296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1388232570" sldId="297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789139177" sldId="298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422129333" sldId="299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3666030085" sldId="300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2502820412" sldId="301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3209232041" sldId="302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4107369075" sldId="303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3097799133" sldId="304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3218047694" sldId="305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3794344217" sldId="306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4216773277" sldId="307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884345754" sldId="308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1189141264" sldId="309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3471869146" sldId="310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1188949120" sldId="312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546275009" sldId="313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578300307" sldId="314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2014192537" sldId="315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3602243524" sldId="316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1480549437" sldId="318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4192528211" sldId="319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62322482" sldId="321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214200558" sldId="322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726340222" sldId="323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2183586312" sldId="327"/>
        </pc:sldMkLst>
      </pc:sldChg>
      <pc:sldChg chg="del">
        <pc:chgData name="Gwan, Beryl" userId="73824229-b7d5-40b4-b993-dca108e599f2" providerId="ADAL" clId="{9C9D13BD-E7A1-4DCB-81DE-BCE45B772485}" dt="2024-06-11T18:30:30.131" v="0" actId="2696"/>
        <pc:sldMkLst>
          <pc:docMk/>
          <pc:sldMk cId="3661165750" sldId="330"/>
        </pc:sldMkLst>
      </pc:sldChg>
      <pc:sldChg chg="del">
        <pc:chgData name="Gwan, Beryl" userId="73824229-b7d5-40b4-b993-dca108e599f2" providerId="ADAL" clId="{9C9D13BD-E7A1-4DCB-81DE-BCE45B772485}" dt="2024-06-11T18:30:30.131" v="0" actId="2696"/>
        <pc:sldMkLst>
          <pc:docMk/>
          <pc:sldMk cId="731687461" sldId="331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3302532797" sldId="332"/>
        </pc:sldMkLst>
      </pc:sldChg>
      <pc:sldChg chg="del">
        <pc:chgData name="Gwan, Beryl" userId="73824229-b7d5-40b4-b993-dca108e599f2" providerId="ADAL" clId="{9C9D13BD-E7A1-4DCB-81DE-BCE45B772485}" dt="2024-06-11T18:31:09.264" v="2" actId="2696"/>
        <pc:sldMkLst>
          <pc:docMk/>
          <pc:sldMk cId="1577791895" sldId="333"/>
        </pc:sldMkLst>
      </pc:sldChg>
      <pc:sldChg chg="del">
        <pc:chgData name="Gwan, Beryl" userId="73824229-b7d5-40b4-b993-dca108e599f2" providerId="ADAL" clId="{9C9D13BD-E7A1-4DCB-81DE-BCE45B772485}" dt="2024-06-11T18:30:30.131" v="0" actId="2696"/>
        <pc:sldMkLst>
          <pc:docMk/>
          <pc:sldMk cId="1703271854" sldId="334"/>
        </pc:sldMkLst>
      </pc:sldChg>
      <pc:sldMasterChg chg="del delSldLayout">
        <pc:chgData name="Gwan, Beryl" userId="73824229-b7d5-40b4-b993-dca108e599f2" providerId="ADAL" clId="{9C9D13BD-E7A1-4DCB-81DE-BCE45B772485}" dt="2024-06-11T18:30:30.131" v="0" actId="2696"/>
        <pc:sldMasterMkLst>
          <pc:docMk/>
          <pc:sldMasterMk cId="1692937623" sldId="2147483648"/>
        </pc:sldMasterMkLst>
        <pc:sldLayoutChg chg="del">
          <pc:chgData name="Gwan, Beryl" userId="73824229-b7d5-40b4-b993-dca108e599f2" providerId="ADAL" clId="{9C9D13BD-E7A1-4DCB-81DE-BCE45B772485}" dt="2024-06-11T18:30:30.131" v="0" actId="2696"/>
          <pc:sldLayoutMkLst>
            <pc:docMk/>
            <pc:sldMasterMk cId="1692937623" sldId="2147483648"/>
            <pc:sldLayoutMk cId="2268406396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A90-8A69-47A0-A776-E19DCCF3F252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6CE78-7752-4787-BEB6-5B02719D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1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26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74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3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92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99CB8-6E85-4C94-9009-D6C72B72A7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806767-F44E-CC8D-815F-07C0198DACD5}"/>
              </a:ext>
            </a:extLst>
          </p:cNvPr>
          <p:cNvSpPr/>
          <p:nvPr userDrawn="1"/>
        </p:nvSpPr>
        <p:spPr>
          <a:xfrm>
            <a:off x="5334000" y="3762375"/>
            <a:ext cx="6457950" cy="2828925"/>
          </a:xfrm>
          <a:prstGeom prst="rect">
            <a:avLst/>
          </a:prstGeom>
          <a:solidFill>
            <a:srgbClr val="40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baseline="0" dirty="0">
                <a:latin typeface="Gotham" panose="02000504050000020004" pitchFamily="2" charset="0"/>
              </a:rPr>
              <a:t>W</a:t>
            </a:r>
            <a:r>
              <a:rPr lang="en-US" sz="2800" baseline="0" dirty="0">
                <a:latin typeface="Gotham" panose="02000504050000020004" pitchFamily="2" charset="0"/>
              </a:rPr>
              <a:t>ELL-BEING</a:t>
            </a:r>
            <a:r>
              <a:rPr lang="en-US" sz="2800" dirty="0">
                <a:latin typeface="Gotham" panose="02000504050000020004" pitchFamily="2" charset="0"/>
              </a:rPr>
              <a:t> </a:t>
            </a:r>
            <a:r>
              <a:rPr lang="en-US" sz="28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800" dirty="0">
                <a:latin typeface="Gotham" panose="02000504050000020004" pitchFamily="2" charset="0"/>
              </a:rPr>
              <a:t> SUSTAINABILITY </a:t>
            </a:r>
            <a:endParaRPr lang="en-US" sz="2800" dirty="0">
              <a:solidFill>
                <a:srgbClr val="E31937"/>
              </a:solidFill>
              <a:latin typeface="Gotham" panose="02000504050000020004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Gotham" panose="02000504050000020004" pitchFamily="2" charset="0"/>
              </a:rPr>
              <a:t>I</a:t>
            </a:r>
            <a:r>
              <a:rPr lang="en-US" sz="2800" dirty="0">
                <a:latin typeface="Gotham" panose="02000504050000020004" pitchFamily="2" charset="0"/>
              </a:rPr>
              <a:t>NNOVATION </a:t>
            </a:r>
            <a:r>
              <a:rPr lang="en-US" sz="28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800" kern="1200" dirty="0">
                <a:solidFill>
                  <a:schemeClr val="lt1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2800" dirty="0">
                <a:latin typeface="Gotham" panose="02000504050000020004" pitchFamily="2" charset="0"/>
              </a:rPr>
              <a:t>DISCOVERY </a:t>
            </a:r>
            <a:endParaRPr lang="en-US" sz="2800" dirty="0">
              <a:solidFill>
                <a:srgbClr val="E31937"/>
              </a:solidFill>
              <a:latin typeface="Gotham" panose="02000504050000020004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Gotham" panose="02000504050000020004" pitchFamily="2" charset="0"/>
              </a:rPr>
              <a:t>S</a:t>
            </a:r>
            <a:r>
              <a:rPr lang="en-US" sz="2800" dirty="0">
                <a:latin typeface="Gotham" panose="02000504050000020004" pitchFamily="2" charset="0"/>
              </a:rPr>
              <a:t>ERVICE EXCELLENCE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latin typeface="Gotham" panose="02000504050000020004" pitchFamily="2" charset="0"/>
              </a:rPr>
              <a:t> 	ACCOUNTABILITY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Gotham" panose="02000504050000020004" pitchFamily="2" charset="0"/>
              </a:rPr>
              <a:t>E</a:t>
            </a:r>
            <a:r>
              <a:rPr lang="en-US" sz="2800" dirty="0">
                <a:latin typeface="Gotham" panose="02000504050000020004" pitchFamily="2" charset="0"/>
              </a:rPr>
              <a:t>QUITY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latin typeface="Gotham" panose="02000504050000020004" pitchFamily="2" charset="0"/>
              </a:rPr>
              <a:t> JUSTICE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Gotham" panose="02000504050000020004" pitchFamily="2" charset="0"/>
              </a:rPr>
              <a:t>R</a:t>
            </a:r>
            <a:r>
              <a:rPr lang="en-US" sz="2800" dirty="0">
                <a:latin typeface="Gotham" panose="02000504050000020004" pitchFamily="2" charset="0"/>
              </a:rPr>
              <a:t>ESPECT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latin typeface="Gotham" panose="02000504050000020004" pitchFamily="2" charset="0"/>
              </a:rPr>
              <a:t> INTEGRITY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DCFDA-3C67-D065-C6FB-8EFA2242FAC1}"/>
              </a:ext>
            </a:extLst>
          </p:cNvPr>
          <p:cNvSpPr txBox="1"/>
          <p:nvPr userDrawn="1"/>
        </p:nvSpPr>
        <p:spPr>
          <a:xfrm>
            <a:off x="5334000" y="2693789"/>
            <a:ext cx="6858000" cy="1077218"/>
          </a:xfrm>
          <a:prstGeom prst="rect">
            <a:avLst/>
          </a:prstGeom>
          <a:solidFill>
            <a:srgbClr val="404042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D0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AND FINANCE GUIDING PRINCIPLES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97A52-EF6E-8682-F503-E61C93AB37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5751" y="309615"/>
            <a:ext cx="2358924" cy="13286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032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E07D2-07C8-758E-73DB-5D93F458A7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5DBE50-2477-B6CD-2D00-0427E502EF87}"/>
              </a:ext>
            </a:extLst>
          </p:cNvPr>
          <p:cNvSpPr/>
          <p:nvPr userDrawn="1"/>
        </p:nvSpPr>
        <p:spPr>
          <a:xfrm>
            <a:off x="0" y="6353174"/>
            <a:ext cx="12192000" cy="504825"/>
          </a:xfrm>
          <a:prstGeom prst="rect">
            <a:avLst/>
          </a:prstGeom>
          <a:solidFill>
            <a:srgbClr val="404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baseline="0" dirty="0">
                <a:latin typeface="Gotham" panose="02000504050000020004" pitchFamily="2" charset="0"/>
              </a:rPr>
              <a:t>W</a:t>
            </a:r>
            <a:r>
              <a:rPr lang="en-US" sz="1100" baseline="0" dirty="0">
                <a:latin typeface="Gotham" panose="02000504050000020004" pitchFamily="2" charset="0"/>
              </a:rPr>
              <a:t>ELL-BEING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1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SUSTAINABILITY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I</a:t>
            </a:r>
            <a:r>
              <a:rPr lang="en-US" sz="1100" dirty="0">
                <a:latin typeface="Gotham" panose="02000504050000020004" pitchFamily="2" charset="0"/>
              </a:rPr>
              <a:t>NNOVATION </a:t>
            </a:r>
            <a:r>
              <a:rPr lang="en-US" sz="11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kern="1200" dirty="0">
                <a:solidFill>
                  <a:schemeClr val="lt1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1100" dirty="0">
                <a:latin typeface="Gotham" panose="02000504050000020004" pitchFamily="2" charset="0"/>
              </a:rPr>
              <a:t>DISCOVERY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S</a:t>
            </a:r>
            <a:r>
              <a:rPr lang="en-US" sz="1100" dirty="0">
                <a:latin typeface="Gotham" panose="02000504050000020004" pitchFamily="2" charset="0"/>
              </a:rPr>
              <a:t>ERVICE EXCELLENCE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ACCOUNTABILITY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E</a:t>
            </a:r>
            <a:r>
              <a:rPr lang="en-US" sz="1100" dirty="0">
                <a:latin typeface="Gotham" panose="02000504050000020004" pitchFamily="2" charset="0"/>
              </a:rPr>
              <a:t>QUITY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JUSTICE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 </a:t>
            </a:r>
            <a:r>
              <a:rPr lang="en-US" sz="1400" b="1" dirty="0">
                <a:latin typeface="Gotham" panose="02000504050000020004" pitchFamily="2" charset="0"/>
              </a:rPr>
              <a:t>R</a:t>
            </a:r>
            <a:r>
              <a:rPr lang="en-US" sz="1100" dirty="0">
                <a:latin typeface="Gotham" panose="02000504050000020004" pitchFamily="2" charset="0"/>
              </a:rPr>
              <a:t>ESPECT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INTEGRITY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025457-69A5-635A-0C6A-76CAB31642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5476" y="5169346"/>
            <a:ext cx="2101749" cy="11838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3843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E07D2-07C8-758E-73DB-5D93F458A7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5DBE50-2477-B6CD-2D00-0427E502EF87}"/>
              </a:ext>
            </a:extLst>
          </p:cNvPr>
          <p:cNvSpPr/>
          <p:nvPr userDrawn="1"/>
        </p:nvSpPr>
        <p:spPr>
          <a:xfrm>
            <a:off x="0" y="6353174"/>
            <a:ext cx="12192000" cy="504825"/>
          </a:xfrm>
          <a:prstGeom prst="rect">
            <a:avLst/>
          </a:prstGeom>
          <a:solidFill>
            <a:srgbClr val="CD0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baseline="0" dirty="0">
                <a:latin typeface="Gotham" panose="02000504050000020004" pitchFamily="2" charset="0"/>
              </a:rPr>
              <a:t>W</a:t>
            </a:r>
            <a:r>
              <a:rPr lang="en-US" sz="1100" baseline="0" dirty="0">
                <a:latin typeface="Gotham" panose="02000504050000020004" pitchFamily="2" charset="0"/>
              </a:rPr>
              <a:t>ELL-BEING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1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SUSTAINABILITY 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I</a:t>
            </a:r>
            <a:r>
              <a:rPr lang="en-US" sz="1100" dirty="0">
                <a:latin typeface="Gotham" panose="02000504050000020004" pitchFamily="2" charset="0"/>
              </a:rPr>
              <a:t>NNOVATION </a:t>
            </a:r>
            <a:r>
              <a:rPr lang="en-US" sz="11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kern="1200" dirty="0">
                <a:solidFill>
                  <a:schemeClr val="lt1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1100" dirty="0">
                <a:latin typeface="Gotham" panose="02000504050000020004" pitchFamily="2" charset="0"/>
              </a:rPr>
              <a:t>DISCOVERY 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S</a:t>
            </a:r>
            <a:r>
              <a:rPr lang="en-US" sz="1100" dirty="0">
                <a:latin typeface="Gotham" panose="02000504050000020004" pitchFamily="2" charset="0"/>
              </a:rPr>
              <a:t>ERVICE EXCELLENCE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ACCOUNTABILITY 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| </a:t>
            </a:r>
            <a:r>
              <a:rPr lang="en-US" sz="1400" b="1" dirty="0">
                <a:latin typeface="Gotham" panose="02000504050000020004" pitchFamily="2" charset="0"/>
              </a:rPr>
              <a:t>E</a:t>
            </a:r>
            <a:r>
              <a:rPr lang="en-US" sz="1100" dirty="0">
                <a:latin typeface="Gotham" panose="02000504050000020004" pitchFamily="2" charset="0"/>
              </a:rPr>
              <a:t>QUITY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JUSTICE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| </a:t>
            </a:r>
            <a:r>
              <a:rPr lang="en-US" sz="1400" b="1" dirty="0">
                <a:latin typeface="Gotham" panose="02000504050000020004" pitchFamily="2" charset="0"/>
              </a:rPr>
              <a:t>R</a:t>
            </a:r>
            <a:r>
              <a:rPr lang="en-US" sz="1100" dirty="0">
                <a:latin typeface="Gotham" panose="02000504050000020004" pitchFamily="2" charset="0"/>
              </a:rPr>
              <a:t>ESPECT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INTEGRITY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31B78-E947-57B8-A160-E081300171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5476" y="5169346"/>
            <a:ext cx="2101749" cy="11838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4202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E07D2-07C8-758E-73DB-5D93F458A7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5DBE50-2477-B6CD-2D00-0427E502EF87}"/>
              </a:ext>
            </a:extLst>
          </p:cNvPr>
          <p:cNvSpPr/>
          <p:nvPr userDrawn="1"/>
        </p:nvSpPr>
        <p:spPr>
          <a:xfrm>
            <a:off x="0" y="6353174"/>
            <a:ext cx="12192000" cy="504825"/>
          </a:xfrm>
          <a:prstGeom prst="rect">
            <a:avLst/>
          </a:prstGeom>
          <a:solidFill>
            <a:srgbClr val="FFD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baseline="0" dirty="0">
                <a:solidFill>
                  <a:srgbClr val="404042"/>
                </a:solidFill>
                <a:latin typeface="Gotham" panose="02000504050000020004" pitchFamily="2" charset="0"/>
              </a:rPr>
              <a:t>W</a:t>
            </a:r>
            <a:r>
              <a:rPr lang="en-US" sz="1100" baseline="0" dirty="0">
                <a:solidFill>
                  <a:srgbClr val="404042"/>
                </a:solidFill>
                <a:latin typeface="Gotham" panose="02000504050000020004" pitchFamily="2" charset="0"/>
              </a:rPr>
              <a:t>ELL-BEING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</a:t>
            </a:r>
            <a:r>
              <a:rPr lang="en-US" sz="1100" i="1" kern="1200" dirty="0">
                <a:solidFill>
                  <a:srgbClr val="40404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SUSTAINABILITY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solidFill>
                  <a:srgbClr val="404042"/>
                </a:solidFill>
                <a:latin typeface="Gotham" panose="02000504050000020004" pitchFamily="2" charset="0"/>
              </a:rPr>
              <a:t>I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NNOVATION </a:t>
            </a:r>
            <a:r>
              <a:rPr lang="en-US" sz="1100" i="1" kern="1200" dirty="0">
                <a:solidFill>
                  <a:srgbClr val="40404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kern="1200" dirty="0">
                <a:solidFill>
                  <a:srgbClr val="404042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DISCOVERY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solidFill>
                  <a:srgbClr val="404042"/>
                </a:solidFill>
                <a:latin typeface="Gotham" panose="02000504050000020004" pitchFamily="2" charset="0"/>
              </a:rPr>
              <a:t>S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ERVICE EXCELLENCE </a:t>
            </a:r>
            <a:r>
              <a:rPr lang="en-US" sz="11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ACCOUNTABILITY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solidFill>
                  <a:srgbClr val="404042"/>
                </a:solidFill>
                <a:latin typeface="Gotham" panose="02000504050000020004" pitchFamily="2" charset="0"/>
              </a:rPr>
              <a:t>E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QUITY </a:t>
            </a:r>
            <a:r>
              <a:rPr lang="en-US" sz="11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JUSTICE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 </a:t>
            </a:r>
            <a:r>
              <a:rPr lang="en-US" sz="1400" b="1" dirty="0">
                <a:solidFill>
                  <a:srgbClr val="404042"/>
                </a:solidFill>
                <a:latin typeface="Gotham" panose="02000504050000020004" pitchFamily="2" charset="0"/>
              </a:rPr>
              <a:t>R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ESPECT </a:t>
            </a:r>
            <a:r>
              <a:rPr lang="en-US" sz="11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INTEGRITY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42ED3-39B2-C799-0C97-CFCDB881B6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5476" y="5169346"/>
            <a:ext cx="2101749" cy="11838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0105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524353" y="7141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FY25 Retroactive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297886" y="934514"/>
            <a:ext cx="10646921" cy="5521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The direct retro cut off date for the 24-27 pay period is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Friday, 6/28/24 by close of business (COB) </a:t>
            </a:r>
          </a:p>
          <a:p>
            <a:pPr marL="1371600" lvl="2" indent="-4572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Note that this is different from the usual Tuesday prior to the payday deadline to allow Costing and Compliance enough time to process the anticipated fiscal year end increased volume.</a:t>
            </a:r>
            <a:endParaRPr lang="en-US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DEADLINE for Budget Retros to be posted in FY24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is Tuesday July 2</a:t>
            </a:r>
            <a:r>
              <a:rPr lang="en-US" altLang="en-US" sz="280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nd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,  by 8PM </a:t>
            </a:r>
            <a:r>
              <a:rPr lang="en-US" altLang="en-US" sz="2800" dirty="0">
                <a:latin typeface="Calibri" panose="020F0502020204030204" pitchFamily="34" charset="0"/>
              </a:rPr>
              <a:t>(they must be fully approved in HRMS)</a:t>
            </a:r>
          </a:p>
          <a:p>
            <a:pPr marL="457200" indent="-457200">
              <a:lnSpc>
                <a:spcPct val="90000"/>
              </a:lnSpc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All Direct Retros received on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Wednesday July 3</a:t>
            </a:r>
            <a:r>
              <a:rPr lang="en-US" altLang="en-US" sz="280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rd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</a:rPr>
              <a:t>and forward will be posted to FY25</a:t>
            </a:r>
            <a:endParaRPr lang="en-US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ct val="7500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6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2409778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Calibri" panose="020F0502020204030204" pitchFamily="34" charset="0"/>
              </a:rPr>
              <a:t>Direct Retro Cut Off Dates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634DBE-43BB-016B-67DD-12CCCA5B7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4981"/>
              </p:ext>
            </p:extLst>
          </p:nvPr>
        </p:nvGraphicFramePr>
        <p:xfrm>
          <a:off x="613748" y="1006050"/>
          <a:ext cx="9323353" cy="4214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90">
                  <a:extLst>
                    <a:ext uri="{9D8B030D-6E8A-4147-A177-3AD203B41FA5}">
                      <a16:colId xmlns:a16="http://schemas.microsoft.com/office/drawing/2014/main" val="326886951"/>
                    </a:ext>
                  </a:extLst>
                </a:gridCol>
                <a:gridCol w="1670691">
                  <a:extLst>
                    <a:ext uri="{9D8B030D-6E8A-4147-A177-3AD203B41FA5}">
                      <a16:colId xmlns:a16="http://schemas.microsoft.com/office/drawing/2014/main" val="1523431446"/>
                    </a:ext>
                  </a:extLst>
                </a:gridCol>
                <a:gridCol w="1670691">
                  <a:extLst>
                    <a:ext uri="{9D8B030D-6E8A-4147-A177-3AD203B41FA5}">
                      <a16:colId xmlns:a16="http://schemas.microsoft.com/office/drawing/2014/main" val="1758355382"/>
                    </a:ext>
                  </a:extLst>
                </a:gridCol>
                <a:gridCol w="1670691">
                  <a:extLst>
                    <a:ext uri="{9D8B030D-6E8A-4147-A177-3AD203B41FA5}">
                      <a16:colId xmlns:a16="http://schemas.microsoft.com/office/drawing/2014/main" val="1181155871"/>
                    </a:ext>
                  </a:extLst>
                </a:gridCol>
                <a:gridCol w="1993990">
                  <a:extLst>
                    <a:ext uri="{9D8B030D-6E8A-4147-A177-3AD203B41FA5}">
                      <a16:colId xmlns:a16="http://schemas.microsoft.com/office/drawing/2014/main" val="803130673"/>
                    </a:ext>
                  </a:extLst>
                </a:gridCol>
              </a:tblGrid>
              <a:tr h="1068151">
                <a:tc>
                  <a:txBody>
                    <a:bodyPr/>
                    <a:lstStyle/>
                    <a:p>
                      <a:r>
                        <a:rPr lang="en-US" sz="2800" dirty="0"/>
                        <a:t>When Received by Cost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Pay Period 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Pay Period 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Pay Period Pay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Posted in FY (HRMS and Financials)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431485"/>
                  </a:ext>
                </a:extLst>
              </a:tr>
              <a:tr h="6388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Tuesday, 06/18/24 @ 2pm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06/15/2024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06/21/2024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697246"/>
                  </a:ext>
                </a:extLst>
              </a:tr>
              <a:tr h="63885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Friday, 06/28/2024 @ COB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24-27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06/29/2024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07/05/2024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942161"/>
                  </a:ext>
                </a:extLst>
              </a:tr>
              <a:tr h="8827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Tuesday, 07/02/24 @ 8pm (for Budget Retros)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06/29/2024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07/05/2024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54092"/>
                  </a:ext>
                </a:extLst>
              </a:tr>
              <a:tr h="6485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Wednesday, 07/03/24 and beyond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07/13/2024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07/19/2024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12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1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DR Processing - Reminders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226745"/>
            <a:ext cx="1052576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Physician Services Contracts Exception:</a:t>
            </a:r>
          </a:p>
          <a:p>
            <a:pPr marL="914400" lvl="1" indent="-4572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No Direct Retros moving payroll to or from a PSC account in FY24 will be processed after the FY24 DR deadline on </a:t>
            </a:r>
            <a:r>
              <a:rPr lang="en-US" altLang="en-US" sz="2800">
                <a:latin typeface="Calibri" panose="020F0502020204030204" pitchFamily="34" charset="0"/>
              </a:rPr>
              <a:t>Friday 6/28/2024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marL="457200" indent="-4572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A direct retro and a budget retro cannot be processed in same pay period</a:t>
            </a:r>
          </a:p>
          <a:p>
            <a:pPr marL="0" indent="0" algn="ctr">
              <a:spcBef>
                <a:spcPct val="7500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  <a:latin typeface="Calibri" panose="020F0502020204030204" pitchFamily="34" charset="0"/>
              </a:rPr>
              <a:t>Plan accordingly!!!</a:t>
            </a:r>
          </a:p>
        </p:txBody>
      </p:sp>
    </p:spTree>
    <p:extLst>
      <p:ext uri="{BB962C8B-B14F-4D97-AF65-F5344CB8AC3E}">
        <p14:creationId xmlns:p14="http://schemas.microsoft.com/office/powerpoint/2010/main" val="278965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DR Processing – Reminders Continued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226745"/>
            <a:ext cx="1052576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Please remind your PIs to sign your online direct retros after submission:</a:t>
            </a:r>
          </a:p>
          <a:p>
            <a:pPr marL="914400" lvl="1" indent="-4572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Verify that they have signed the DR</a:t>
            </a:r>
          </a:p>
          <a:p>
            <a:pPr marL="914400" lvl="1" indent="-4572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DRs are not received or processed by SPAC-CC if not approved by PI</a:t>
            </a:r>
          </a:p>
        </p:txBody>
      </p:sp>
    </p:spTree>
    <p:extLst>
      <p:ext uri="{BB962C8B-B14F-4D97-AF65-F5344CB8AC3E}">
        <p14:creationId xmlns:p14="http://schemas.microsoft.com/office/powerpoint/2010/main" val="40368392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e56bf9b9-a292-4631-b206-0fc4dc660361">
      <Terms xmlns="http://schemas.microsoft.com/office/infopath/2007/PartnerControls"/>
    </lcf76f155ced4ddcb4097134ff3c332f>
    <TaxCatchAll xmlns="505d9080-e815-47d5-a07c-b75f74544b01" xsi:nil="true"/>
    <_ip_UnifiedCompliancePolicyProperties xmlns="http://schemas.microsoft.com/sharepoint/v3" xsi:nil="true"/>
    <_Flow_SignoffStatus xmlns="e56bf9b9-a292-4631-b206-0fc4dc6603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F6D032F0BA34EAB2E07E669F6116E" ma:contentTypeVersion="21" ma:contentTypeDescription="Create a new document." ma:contentTypeScope="" ma:versionID="ff10e3ab3954caa5a46e4acfd4bbd814">
  <xsd:schema xmlns:xsd="http://www.w3.org/2001/XMLSchema" xmlns:xs="http://www.w3.org/2001/XMLSchema" xmlns:p="http://schemas.microsoft.com/office/2006/metadata/properties" xmlns:ns1="http://schemas.microsoft.com/sharepoint/v3" xmlns:ns2="e56bf9b9-a292-4631-b206-0fc4dc660361" xmlns:ns3="505d9080-e815-47d5-a07c-b75f74544b01" targetNamespace="http://schemas.microsoft.com/office/2006/metadata/properties" ma:root="true" ma:fieldsID="9ffcea34e222bb230e3dbd7f606e1f87" ns1:_="" ns2:_="" ns3:_="">
    <xsd:import namespace="http://schemas.microsoft.com/sharepoint/v3"/>
    <xsd:import namespace="e56bf9b9-a292-4631-b206-0fc4dc660361"/>
    <xsd:import namespace="505d9080-e815-47d5-a07c-b75f74544b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Flow_SignoffStatu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bf9b9-a292-4631-b206-0fc4dc6603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d37ae30-1c3a-40e1-94c5-05ea5a166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d9080-e815-47d5-a07c-b75f74544b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1391972-935d-43d2-866a-c97070a5c37d}" ma:internalName="TaxCatchAll" ma:showField="CatchAllData" ma:web="505d9080-e815-47d5-a07c-b75f74544b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D57456-E6C7-4765-A26F-285E03AA70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F24D31-31E8-4E3D-854C-A4550D29BC2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aac796e-7952-49e0-be90-9000f2fb1017"/>
    <ds:schemaRef ds:uri="http://www.w3.org/XML/1998/namespace"/>
    <ds:schemaRef ds:uri="http://purl.org/dc/dcmitype/"/>
    <ds:schemaRef ds:uri="http://schemas.microsoft.com/sharepoint/v3"/>
    <ds:schemaRef ds:uri="e56bf9b9-a292-4631-b206-0fc4dc660361"/>
    <ds:schemaRef ds:uri="505d9080-e815-47d5-a07c-b75f74544b01"/>
  </ds:schemaRefs>
</ds:datastoreItem>
</file>

<file path=customXml/itemProps3.xml><?xml version="1.0" encoding="utf-8"?>
<ds:datastoreItem xmlns:ds="http://schemas.openxmlformats.org/officeDocument/2006/customXml" ds:itemID="{C135821D-9259-4CE6-A52A-67F1EF6F5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6bf9b9-a292-4631-b206-0fc4dc660361"/>
    <ds:schemaRef ds:uri="505d9080-e815-47d5-a07c-b75f74544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8496</TotalTime>
  <Words>254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Gotham</vt:lpstr>
      <vt:lpstr>Times New Roman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Rhodes</dc:creator>
  <cp:lastModifiedBy>Gwan, Beryl</cp:lastModifiedBy>
  <cp:revision>43</cp:revision>
  <dcterms:created xsi:type="dcterms:W3CDTF">2022-10-24T15:39:48Z</dcterms:created>
  <dcterms:modified xsi:type="dcterms:W3CDTF">2024-06-11T18:31:29Z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95e5178-20cb-4c9f-b31a-2c16abe10585_Enabled">
    <vt:lpwstr>true</vt:lpwstr>
  </property>
  <property fmtid="{D5CDD505-2E9C-101B-9397-08002B2CF9AE}" pid="3" name="MSIP_Label_a95e5178-20cb-4c9f-b31a-2c16abe10585_SetDate">
    <vt:lpwstr>2022-10-24T15:39:52Z</vt:lpwstr>
  </property>
  <property fmtid="{D5CDD505-2E9C-101B-9397-08002B2CF9AE}" pid="4" name="MSIP_Label_a95e5178-20cb-4c9f-b31a-2c16abe10585_Method">
    <vt:lpwstr>Standard</vt:lpwstr>
  </property>
  <property fmtid="{D5CDD505-2E9C-101B-9397-08002B2CF9AE}" pid="5" name="MSIP_Label_a95e5178-20cb-4c9f-b31a-2c16abe10585_Name">
    <vt:lpwstr>General</vt:lpwstr>
  </property>
  <property fmtid="{D5CDD505-2E9C-101B-9397-08002B2CF9AE}" pid="6" name="MSIP_Label_a95e5178-20cb-4c9f-b31a-2c16abe10585_SiteId">
    <vt:lpwstr>b7d27e93-356b-4ad8-8a70-89c35df207c0</vt:lpwstr>
  </property>
  <property fmtid="{D5CDD505-2E9C-101B-9397-08002B2CF9AE}" pid="7" name="MSIP_Label_a95e5178-20cb-4c9f-b31a-2c16abe10585_ActionId">
    <vt:lpwstr>87760a27-a2de-4b6b-8f03-d2a6db42bc90</vt:lpwstr>
  </property>
  <property fmtid="{D5CDD505-2E9C-101B-9397-08002B2CF9AE}" pid="8" name="MSIP_Label_a95e5178-20cb-4c9f-b31a-2c16abe10585_ContentBits">
    <vt:lpwstr>0</vt:lpwstr>
  </property>
  <property fmtid="{D5CDD505-2E9C-101B-9397-08002B2CF9AE}" pid="9" name="ContentTypeId">
    <vt:lpwstr>0x010100014F6D032F0BA34EAB2E07E669F6116E</vt:lpwstr>
  </property>
  <property fmtid="{D5CDD505-2E9C-101B-9397-08002B2CF9AE}" pid="10" name="MediaServiceImageTags">
    <vt:lpwstr/>
  </property>
</Properties>
</file>