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3.xml" ContentType="application/vnd.openxmlformats-officedocument.presentationml.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258" r:id="rId3"/>
    <p:sldId id="295" r:id="rId4"/>
    <p:sldId id="294" r:id="rId5"/>
    <p:sldId id="293" r:id="rId6"/>
    <p:sldId id="289" r:id="rId7"/>
    <p:sldId id="259" r:id="rId8"/>
    <p:sldId id="261" r:id="rId9"/>
    <p:sldId id="262" r:id="rId10"/>
    <p:sldId id="287" r:id="rId11"/>
    <p:sldId id="263" r:id="rId12"/>
    <p:sldId id="264" r:id="rId13"/>
    <p:sldId id="268" r:id="rId14"/>
    <p:sldId id="269" r:id="rId15"/>
    <p:sldId id="292" r:id="rId16"/>
    <p:sldId id="270" r:id="rId17"/>
    <p:sldId id="290" r:id="rId18"/>
    <p:sldId id="271" r:id="rId19"/>
    <p:sldId id="272" r:id="rId20"/>
    <p:sldId id="273" r:id="rId21"/>
    <p:sldId id="291" r:id="rId22"/>
    <p:sldId id="277" r:id="rId23"/>
    <p:sldId id="275" r:id="rId24"/>
    <p:sldId id="276" r:id="rId25"/>
    <p:sldId id="278" r:id="rId26"/>
    <p:sldId id="280" r:id="rId27"/>
    <p:sldId id="281" r:id="rId28"/>
    <p:sldId id="282" r:id="rId29"/>
    <p:sldId id="283" r:id="rId30"/>
    <p:sldId id="284" r:id="rId31"/>
    <p:sldId id="28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nthia Baur" initials="CB" lastIdx="7" clrIdx="0"/>
  <p:cmAuthor id="2" name="Microsoft Office User" initials="Office"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55"/>
    <p:restoredTop sz="86599"/>
  </p:normalViewPr>
  <p:slideViewPr>
    <p:cSldViewPr snapToGrid="0" snapToObjects="1">
      <p:cViewPr>
        <p:scale>
          <a:sx n="140" d="100"/>
          <a:sy n="140" d="100"/>
        </p:scale>
        <p:origin x="396" y="-77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3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2-10T16:50:30.935"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02T10:42:50.104" idx="5">
    <p:pos x="10" y="10"/>
    <p:text>Suggest this slide go towards the beginning so audience knows the terms we're using</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2-02T10:33:21.918" idx="2">
    <p:pos x="10" y="10"/>
    <p:text>People won't be able to read this slide so can you put it in a handout or list as a reference? What is the key point from this slide?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2-02T10:44:02.037" idx="7">
    <p:pos x="10" y="10"/>
    <p:text>Reference slide?</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5.png"/><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9.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8" Type="http://schemas.openxmlformats.org/officeDocument/2006/relationships/image" Target="../media/image60.svg"/><Relationship Id="rId7" Type="http://schemas.openxmlformats.org/officeDocument/2006/relationships/image" Target="../media/image24.png"/><Relationship Id="rId1" Type="http://schemas.openxmlformats.org/officeDocument/2006/relationships/image" Target="../media/image22.png"/><Relationship Id="rId6" Type="http://schemas.openxmlformats.org/officeDocument/2006/relationships/image" Target="../media/image58.svg"/><Relationship Id="rId5" Type="http://schemas.openxmlformats.org/officeDocument/2006/relationships/image" Target="../media/image23.png"/><Relationship Id="rId4" Type="http://schemas.openxmlformats.org/officeDocument/2006/relationships/image" Target="../media/image56.sv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hyperlink" Target="https://www.allscripts.com/news-insights/blog/blog/2018/09/how-to-increase-adoption-of-machine-learning-in-healthcare" TargetMode="External"/><Relationship Id="rId1" Type="http://schemas.openxmlformats.org/officeDocument/2006/relationships/hyperlink" Target="https://www.allscripts.com/news-insights/blog/blog/2018/05/the-promise-of-artificial-intelligence-in-health-it" TargetMode="External"/><Relationship Id="rId6" Type="http://schemas.openxmlformats.org/officeDocument/2006/relationships/image" Target="../media/image44.svg"/><Relationship Id="rId10" Type="http://schemas.openxmlformats.org/officeDocument/2006/relationships/image" Target="../media/image48.svg"/><Relationship Id="rId9"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5.png"/><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60.svg"/><Relationship Id="rId7" Type="http://schemas.openxmlformats.org/officeDocument/2006/relationships/image" Target="../media/image24.png"/><Relationship Id="rId1" Type="http://schemas.openxmlformats.org/officeDocument/2006/relationships/image" Target="../media/image22.png"/><Relationship Id="rId6" Type="http://schemas.openxmlformats.org/officeDocument/2006/relationships/image" Target="../media/image58.svg"/><Relationship Id="rId5" Type="http://schemas.openxmlformats.org/officeDocument/2006/relationships/image" Target="../media/image23.png"/><Relationship Id="rId4" Type="http://schemas.openxmlformats.org/officeDocument/2006/relationships/image" Target="../media/image5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7" Type="http://schemas.openxmlformats.org/officeDocument/2006/relationships/image" Target="../media/image29.png"/><Relationship Id="rId12" Type="http://schemas.openxmlformats.org/officeDocument/2006/relationships/hyperlink" Target="https://www.allscripts.com/news-insights/blog/blog/2018/09/how-to-increase-adoption-of-machine-learning-in-healthcare" TargetMode="External"/><Relationship Id="rId1" Type="http://schemas.openxmlformats.org/officeDocument/2006/relationships/image" Target="../media/image28.png"/><Relationship Id="rId6" Type="http://schemas.openxmlformats.org/officeDocument/2006/relationships/image" Target="../media/image44.svg"/><Relationship Id="rId11" Type="http://schemas.openxmlformats.org/officeDocument/2006/relationships/hyperlink" Target="https://www.allscripts.com/news-insights/blog/blog/2018/05/the-promise-of-artificial-intelligence-in-health-it" TargetMode="External"/><Relationship Id="rId10" Type="http://schemas.openxmlformats.org/officeDocument/2006/relationships/image" Target="../media/image48.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7C14A-024D-4CDC-ADDF-D2437730363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1381045-F60A-4450-BF46-CBEFF0AB4314}">
      <dgm:prSet/>
      <dgm:spPr/>
      <dgm:t>
        <a:bodyPr/>
        <a:lstStyle/>
        <a:p>
          <a:pPr>
            <a:lnSpc>
              <a:spcPct val="100000"/>
            </a:lnSpc>
            <a:defRPr cap="all"/>
          </a:pPr>
          <a:r>
            <a:rPr lang="en-US" b="0" dirty="0"/>
            <a:t>Identify </a:t>
          </a:r>
          <a:endParaRPr lang="en-US" b="0" dirty="0" smtClean="0"/>
        </a:p>
        <a:p>
          <a:pPr>
            <a:lnSpc>
              <a:spcPct val="100000"/>
            </a:lnSpc>
            <a:defRPr cap="all"/>
          </a:pPr>
          <a:r>
            <a:rPr lang="en-US" b="1" dirty="0" smtClean="0"/>
            <a:t>key </a:t>
          </a:r>
          <a:r>
            <a:rPr lang="en-US" b="1" dirty="0"/>
            <a:t>steps </a:t>
          </a:r>
          <a:r>
            <a:rPr lang="en-US" b="1" dirty="0" smtClean="0"/>
            <a:t> from </a:t>
          </a:r>
          <a:r>
            <a:rPr lang="en-US" b="1" dirty="0"/>
            <a:t>data </a:t>
          </a:r>
          <a:r>
            <a:rPr lang="en-US" b="1" dirty="0" smtClean="0"/>
            <a:t>to </a:t>
          </a:r>
          <a:r>
            <a:rPr lang="en-US" b="1" dirty="0"/>
            <a:t>action</a:t>
          </a:r>
        </a:p>
      </dgm:t>
    </dgm:pt>
    <dgm:pt modelId="{6E084116-993D-4507-8B77-11184A1F8B5C}" type="parTrans" cxnId="{E9450CD1-70E6-4529-B995-1FA8C0F5FCFD}">
      <dgm:prSet/>
      <dgm:spPr/>
      <dgm:t>
        <a:bodyPr/>
        <a:lstStyle/>
        <a:p>
          <a:endParaRPr lang="en-US"/>
        </a:p>
      </dgm:t>
    </dgm:pt>
    <dgm:pt modelId="{728073E3-6E27-47C7-B65D-49ED1F1A1D9A}" type="sibTrans" cxnId="{E9450CD1-70E6-4529-B995-1FA8C0F5FCFD}">
      <dgm:prSet/>
      <dgm:spPr/>
      <dgm:t>
        <a:bodyPr/>
        <a:lstStyle/>
        <a:p>
          <a:endParaRPr lang="en-US"/>
        </a:p>
      </dgm:t>
    </dgm:pt>
    <dgm:pt modelId="{B21E2B4A-DC18-4831-8CA9-D8612EAE7FD3}">
      <dgm:prSet/>
      <dgm:spPr/>
      <dgm:t>
        <a:bodyPr/>
        <a:lstStyle/>
        <a:p>
          <a:pPr>
            <a:lnSpc>
              <a:spcPct val="100000"/>
            </a:lnSpc>
            <a:defRPr cap="all"/>
          </a:pPr>
          <a:r>
            <a:rPr lang="en-US" dirty="0"/>
            <a:t>Understand </a:t>
          </a:r>
          <a:r>
            <a:rPr lang="en-US" b="1" dirty="0" smtClean="0"/>
            <a:t>evidence-practice </a:t>
          </a:r>
          <a:r>
            <a:rPr lang="en-US" b="1" dirty="0"/>
            <a:t>gap </a:t>
          </a:r>
        </a:p>
      </dgm:t>
    </dgm:pt>
    <dgm:pt modelId="{48762331-D788-43A2-82EF-FFA76F18E132}" type="parTrans" cxnId="{63EC3AE3-E99C-44DF-A0B4-E6F0E6655F8C}">
      <dgm:prSet/>
      <dgm:spPr/>
      <dgm:t>
        <a:bodyPr/>
        <a:lstStyle/>
        <a:p>
          <a:endParaRPr lang="en-US"/>
        </a:p>
      </dgm:t>
    </dgm:pt>
    <dgm:pt modelId="{5CE40A6C-EEFE-48A0-8E6D-CAE7472D32F0}" type="sibTrans" cxnId="{63EC3AE3-E99C-44DF-A0B4-E6F0E6655F8C}">
      <dgm:prSet/>
      <dgm:spPr/>
      <dgm:t>
        <a:bodyPr/>
        <a:lstStyle/>
        <a:p>
          <a:endParaRPr lang="en-US"/>
        </a:p>
      </dgm:t>
    </dgm:pt>
    <dgm:pt modelId="{1D0448C7-D079-492B-985A-2E9864DBBC34}">
      <dgm:prSet/>
      <dgm:spPr/>
      <dgm:t>
        <a:bodyPr/>
        <a:lstStyle/>
        <a:p>
          <a:pPr>
            <a:lnSpc>
              <a:spcPct val="100000"/>
            </a:lnSpc>
            <a:defRPr cap="all"/>
          </a:pPr>
          <a:r>
            <a:rPr lang="en-US" dirty="0"/>
            <a:t>Articulate </a:t>
          </a:r>
          <a:r>
            <a:rPr lang="en-US" dirty="0" smtClean="0"/>
            <a:t>types </a:t>
          </a:r>
          <a:r>
            <a:rPr lang="en-US" dirty="0"/>
            <a:t>of </a:t>
          </a:r>
          <a:r>
            <a:rPr lang="en-US" b="1" dirty="0"/>
            <a:t>data that support evidence</a:t>
          </a:r>
        </a:p>
      </dgm:t>
    </dgm:pt>
    <dgm:pt modelId="{9D77F58B-5B95-470D-B8CE-25BA0C14322A}" type="parTrans" cxnId="{8C2E44BD-C900-4EEE-BDE4-F1D3B4183F98}">
      <dgm:prSet/>
      <dgm:spPr/>
      <dgm:t>
        <a:bodyPr/>
        <a:lstStyle/>
        <a:p>
          <a:endParaRPr lang="en-US"/>
        </a:p>
      </dgm:t>
    </dgm:pt>
    <dgm:pt modelId="{1B84E369-5A58-4D7B-87BE-B11A37D45B6D}" type="sibTrans" cxnId="{8C2E44BD-C900-4EEE-BDE4-F1D3B4183F98}">
      <dgm:prSet/>
      <dgm:spPr/>
      <dgm:t>
        <a:bodyPr/>
        <a:lstStyle/>
        <a:p>
          <a:endParaRPr lang="en-US"/>
        </a:p>
      </dgm:t>
    </dgm:pt>
    <dgm:pt modelId="{52E2C8F7-1A35-43C5-BE04-84FCBA6CCEFA}">
      <dgm:prSet/>
      <dgm:spPr/>
      <dgm:t>
        <a:bodyPr/>
        <a:lstStyle/>
        <a:p>
          <a:pPr>
            <a:lnSpc>
              <a:spcPct val="100000"/>
            </a:lnSpc>
            <a:defRPr cap="all"/>
          </a:pPr>
          <a:r>
            <a:rPr lang="en-US" dirty="0" smtClean="0"/>
            <a:t>OUTLINE key </a:t>
          </a:r>
          <a:r>
            <a:rPr lang="en-US" dirty="0"/>
            <a:t>elements of </a:t>
          </a:r>
          <a:r>
            <a:rPr lang="en-US" dirty="0" smtClean="0"/>
            <a:t>the </a:t>
          </a:r>
          <a:r>
            <a:rPr lang="en-US" b="1" dirty="0" smtClean="0"/>
            <a:t>Knowledge to Action Framework</a:t>
          </a:r>
          <a:endParaRPr lang="en-US" b="1" dirty="0"/>
        </a:p>
      </dgm:t>
    </dgm:pt>
    <dgm:pt modelId="{E78FDB01-CA7C-408F-9C43-142BFA098D6A}" type="parTrans" cxnId="{B97D3E67-1E43-425D-A3B2-1243C5B893A1}">
      <dgm:prSet/>
      <dgm:spPr/>
      <dgm:t>
        <a:bodyPr/>
        <a:lstStyle/>
        <a:p>
          <a:endParaRPr lang="en-US"/>
        </a:p>
      </dgm:t>
    </dgm:pt>
    <dgm:pt modelId="{2DC1E1CB-BB84-466A-B931-CE781C7140AE}" type="sibTrans" cxnId="{B97D3E67-1E43-425D-A3B2-1243C5B893A1}">
      <dgm:prSet/>
      <dgm:spPr/>
      <dgm:t>
        <a:bodyPr/>
        <a:lstStyle/>
        <a:p>
          <a:endParaRPr lang="en-US"/>
        </a:p>
      </dgm:t>
    </dgm:pt>
    <dgm:pt modelId="{48A98AC1-7687-4877-89C6-7AAE29F4F29E}">
      <dgm:prSet/>
      <dgm:spPr/>
      <dgm:t>
        <a:bodyPr/>
        <a:lstStyle/>
        <a:p>
          <a:pPr>
            <a:lnSpc>
              <a:spcPct val="100000"/>
            </a:lnSpc>
            <a:defRPr cap="all"/>
          </a:pPr>
          <a:r>
            <a:rPr lang="en-US" dirty="0"/>
            <a:t>List the </a:t>
          </a:r>
          <a:r>
            <a:rPr lang="en-US" b="1" dirty="0"/>
            <a:t>implementation and dissemination steps</a:t>
          </a:r>
        </a:p>
      </dgm:t>
    </dgm:pt>
    <dgm:pt modelId="{1AC43959-3606-43F1-8238-F5C91A4CACAD}" type="parTrans" cxnId="{118D1373-0725-4207-944A-FC15C9C7557A}">
      <dgm:prSet/>
      <dgm:spPr/>
      <dgm:t>
        <a:bodyPr/>
        <a:lstStyle/>
        <a:p>
          <a:endParaRPr lang="en-US"/>
        </a:p>
      </dgm:t>
    </dgm:pt>
    <dgm:pt modelId="{AB2985E0-630F-4ED7-AC60-67808B020A26}" type="sibTrans" cxnId="{118D1373-0725-4207-944A-FC15C9C7557A}">
      <dgm:prSet/>
      <dgm:spPr/>
      <dgm:t>
        <a:bodyPr/>
        <a:lstStyle/>
        <a:p>
          <a:endParaRPr lang="en-US"/>
        </a:p>
      </dgm:t>
    </dgm:pt>
    <dgm:pt modelId="{68B1FBB2-893A-465D-A00B-02B8F9D293C3}" type="pres">
      <dgm:prSet presAssocID="{76D7C14A-024D-4CDC-ADDF-D2437730363F}" presName="root" presStyleCnt="0">
        <dgm:presLayoutVars>
          <dgm:dir/>
          <dgm:resizeHandles val="exact"/>
        </dgm:presLayoutVars>
      </dgm:prSet>
      <dgm:spPr/>
      <dgm:t>
        <a:bodyPr/>
        <a:lstStyle/>
        <a:p>
          <a:endParaRPr lang="en-US"/>
        </a:p>
      </dgm:t>
    </dgm:pt>
    <dgm:pt modelId="{A6C49702-756F-43D7-BAA9-D072028D9E24}" type="pres">
      <dgm:prSet presAssocID="{91381045-F60A-4450-BF46-CBEFF0AB4314}" presName="compNode" presStyleCnt="0"/>
      <dgm:spPr/>
    </dgm:pt>
    <dgm:pt modelId="{503AC2E9-4971-4471-9953-BEE503DAA875}" type="pres">
      <dgm:prSet presAssocID="{91381045-F60A-4450-BF46-CBEFF0AB4314}" presName="iconBgRect" presStyleLbl="bgShp" presStyleIdx="0" presStyleCnt="5"/>
      <dgm:spPr/>
    </dgm:pt>
    <dgm:pt modelId="{5AAAF72A-C8E5-4354-809B-7D78DD5937F1}" type="pres">
      <dgm:prSet presAssocID="{91381045-F60A-4450-BF46-CBEFF0AB431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search"/>
        </a:ext>
      </dgm:extLst>
    </dgm:pt>
    <dgm:pt modelId="{DACD2683-463E-45E1-88E2-224B6CAFF95A}" type="pres">
      <dgm:prSet presAssocID="{91381045-F60A-4450-BF46-CBEFF0AB4314}" presName="spaceRect" presStyleCnt="0"/>
      <dgm:spPr/>
    </dgm:pt>
    <dgm:pt modelId="{4F30AFC4-AEF0-4E98-96A0-D58246356A5A}" type="pres">
      <dgm:prSet presAssocID="{91381045-F60A-4450-BF46-CBEFF0AB4314}" presName="textRect" presStyleLbl="revTx" presStyleIdx="0" presStyleCnt="5">
        <dgm:presLayoutVars>
          <dgm:chMax val="1"/>
          <dgm:chPref val="1"/>
        </dgm:presLayoutVars>
      </dgm:prSet>
      <dgm:spPr/>
      <dgm:t>
        <a:bodyPr/>
        <a:lstStyle/>
        <a:p>
          <a:endParaRPr lang="en-US"/>
        </a:p>
      </dgm:t>
    </dgm:pt>
    <dgm:pt modelId="{DFE256D7-5F3F-48ED-8011-02CAD384625D}" type="pres">
      <dgm:prSet presAssocID="{728073E3-6E27-47C7-B65D-49ED1F1A1D9A}" presName="sibTrans" presStyleCnt="0"/>
      <dgm:spPr/>
    </dgm:pt>
    <dgm:pt modelId="{7D77DADF-746D-4C89-A7E1-D783084332AE}" type="pres">
      <dgm:prSet presAssocID="{B21E2B4A-DC18-4831-8CA9-D8612EAE7FD3}" presName="compNode" presStyleCnt="0"/>
      <dgm:spPr/>
    </dgm:pt>
    <dgm:pt modelId="{F58D2F1F-86D1-4D36-A4B2-8E874C5ECFB2}" type="pres">
      <dgm:prSet presAssocID="{B21E2B4A-DC18-4831-8CA9-D8612EAE7FD3}" presName="iconBgRect" presStyleLbl="bgShp" presStyleIdx="1" presStyleCnt="5"/>
      <dgm:spPr/>
    </dgm:pt>
    <dgm:pt modelId="{733054FD-93A5-4407-B3C2-AC3F75FC90E3}" type="pres">
      <dgm:prSet presAssocID="{B21E2B4A-DC18-4831-8CA9-D8612EAE7FD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2E8C378-2CB0-42E0-B93D-E5EB144665A6}" type="pres">
      <dgm:prSet presAssocID="{B21E2B4A-DC18-4831-8CA9-D8612EAE7FD3}" presName="spaceRect" presStyleCnt="0"/>
      <dgm:spPr/>
    </dgm:pt>
    <dgm:pt modelId="{E247734C-21EC-4D8F-92CE-F3F1F31A8E93}" type="pres">
      <dgm:prSet presAssocID="{B21E2B4A-DC18-4831-8CA9-D8612EAE7FD3}" presName="textRect" presStyleLbl="revTx" presStyleIdx="1" presStyleCnt="5">
        <dgm:presLayoutVars>
          <dgm:chMax val="1"/>
          <dgm:chPref val="1"/>
        </dgm:presLayoutVars>
      </dgm:prSet>
      <dgm:spPr/>
      <dgm:t>
        <a:bodyPr/>
        <a:lstStyle/>
        <a:p>
          <a:endParaRPr lang="en-US"/>
        </a:p>
      </dgm:t>
    </dgm:pt>
    <dgm:pt modelId="{0C414F88-6614-4226-AF4F-E4D37A013764}" type="pres">
      <dgm:prSet presAssocID="{5CE40A6C-EEFE-48A0-8E6D-CAE7472D32F0}" presName="sibTrans" presStyleCnt="0"/>
      <dgm:spPr/>
    </dgm:pt>
    <dgm:pt modelId="{CE0D69A6-E121-49A6-8ED0-9C2E64190BF2}" type="pres">
      <dgm:prSet presAssocID="{1D0448C7-D079-492B-985A-2E9864DBBC34}" presName="compNode" presStyleCnt="0"/>
      <dgm:spPr/>
    </dgm:pt>
    <dgm:pt modelId="{9251B11D-9688-4BEF-B40A-22FF8F14DCFC}" type="pres">
      <dgm:prSet presAssocID="{1D0448C7-D079-492B-985A-2E9864DBBC34}" presName="iconBgRect" presStyleLbl="bgShp" presStyleIdx="2" presStyleCnt="5"/>
      <dgm:spPr/>
    </dgm:pt>
    <dgm:pt modelId="{A5DC0227-0DA6-46B3-A610-75A555A740B0}" type="pres">
      <dgm:prSet presAssocID="{1D0448C7-D079-492B-985A-2E9864DBBC3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ternet"/>
        </a:ext>
      </dgm:extLst>
    </dgm:pt>
    <dgm:pt modelId="{A2D43522-96CA-44E2-B731-56C90DA57CCE}" type="pres">
      <dgm:prSet presAssocID="{1D0448C7-D079-492B-985A-2E9864DBBC34}" presName="spaceRect" presStyleCnt="0"/>
      <dgm:spPr/>
    </dgm:pt>
    <dgm:pt modelId="{D21E5CCB-3A8C-4368-9AC2-7E3D786773C1}" type="pres">
      <dgm:prSet presAssocID="{1D0448C7-D079-492B-985A-2E9864DBBC34}" presName="textRect" presStyleLbl="revTx" presStyleIdx="2" presStyleCnt="5">
        <dgm:presLayoutVars>
          <dgm:chMax val="1"/>
          <dgm:chPref val="1"/>
        </dgm:presLayoutVars>
      </dgm:prSet>
      <dgm:spPr/>
      <dgm:t>
        <a:bodyPr/>
        <a:lstStyle/>
        <a:p>
          <a:endParaRPr lang="en-US"/>
        </a:p>
      </dgm:t>
    </dgm:pt>
    <dgm:pt modelId="{69883B71-C60F-482E-93DC-7F983ED84D22}" type="pres">
      <dgm:prSet presAssocID="{1B84E369-5A58-4D7B-87BE-B11A37D45B6D}" presName="sibTrans" presStyleCnt="0"/>
      <dgm:spPr/>
    </dgm:pt>
    <dgm:pt modelId="{559DA65B-DEB1-46F6-B4B7-E6B6D5A91D89}" type="pres">
      <dgm:prSet presAssocID="{52E2C8F7-1A35-43C5-BE04-84FCBA6CCEFA}" presName="compNode" presStyleCnt="0"/>
      <dgm:spPr/>
    </dgm:pt>
    <dgm:pt modelId="{7A01F88A-DF79-42AB-9456-C3C72FFAB1C3}" type="pres">
      <dgm:prSet presAssocID="{52E2C8F7-1A35-43C5-BE04-84FCBA6CCEFA}" presName="iconBgRect" presStyleLbl="bgShp" presStyleIdx="3" presStyleCnt="5"/>
      <dgm:spPr/>
    </dgm:pt>
    <dgm:pt modelId="{46A68E9F-F1E7-4A46-A71A-744DA11CF302}" type="pres">
      <dgm:prSet presAssocID="{52E2C8F7-1A35-43C5-BE04-84FCBA6CCEF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ze"/>
        </a:ext>
      </dgm:extLst>
    </dgm:pt>
    <dgm:pt modelId="{DBABE335-FDAB-4FD8-8DB8-30445FA34421}" type="pres">
      <dgm:prSet presAssocID="{52E2C8F7-1A35-43C5-BE04-84FCBA6CCEFA}" presName="spaceRect" presStyleCnt="0"/>
      <dgm:spPr/>
    </dgm:pt>
    <dgm:pt modelId="{75D03D7D-C84B-4CE9-9956-DD6A7B87B944}" type="pres">
      <dgm:prSet presAssocID="{52E2C8F7-1A35-43C5-BE04-84FCBA6CCEFA}" presName="textRect" presStyleLbl="revTx" presStyleIdx="3" presStyleCnt="5">
        <dgm:presLayoutVars>
          <dgm:chMax val="1"/>
          <dgm:chPref val="1"/>
        </dgm:presLayoutVars>
      </dgm:prSet>
      <dgm:spPr/>
      <dgm:t>
        <a:bodyPr/>
        <a:lstStyle/>
        <a:p>
          <a:endParaRPr lang="en-US"/>
        </a:p>
      </dgm:t>
    </dgm:pt>
    <dgm:pt modelId="{E38F6B71-6338-4146-AF77-5AB57C7AF0FC}" type="pres">
      <dgm:prSet presAssocID="{2DC1E1CB-BB84-466A-B931-CE781C7140AE}" presName="sibTrans" presStyleCnt="0"/>
      <dgm:spPr/>
    </dgm:pt>
    <dgm:pt modelId="{2ADD6EF9-BDE4-4873-B569-A49085338C60}" type="pres">
      <dgm:prSet presAssocID="{48A98AC1-7687-4877-89C6-7AAE29F4F29E}" presName="compNode" presStyleCnt="0"/>
      <dgm:spPr/>
    </dgm:pt>
    <dgm:pt modelId="{A8919C43-A0BF-4B1B-9216-69478F8D377B}" type="pres">
      <dgm:prSet presAssocID="{48A98AC1-7687-4877-89C6-7AAE29F4F29E}" presName="iconBgRect" presStyleLbl="bgShp" presStyleIdx="4" presStyleCnt="5"/>
      <dgm:spPr/>
    </dgm:pt>
    <dgm:pt modelId="{3290B7D5-54A0-4CE3-A3D5-1E355248A50F}" type="pres">
      <dgm:prSet presAssocID="{48A98AC1-7687-4877-89C6-7AAE29F4F29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C6FB41DA-5339-437E-B984-EC5ACF77A33D}" type="pres">
      <dgm:prSet presAssocID="{48A98AC1-7687-4877-89C6-7AAE29F4F29E}" presName="spaceRect" presStyleCnt="0"/>
      <dgm:spPr/>
    </dgm:pt>
    <dgm:pt modelId="{5D4320D8-C08A-4E54-A9CC-FA8ECBCCF354}" type="pres">
      <dgm:prSet presAssocID="{48A98AC1-7687-4877-89C6-7AAE29F4F29E}" presName="textRect" presStyleLbl="revTx" presStyleIdx="4" presStyleCnt="5">
        <dgm:presLayoutVars>
          <dgm:chMax val="1"/>
          <dgm:chPref val="1"/>
        </dgm:presLayoutVars>
      </dgm:prSet>
      <dgm:spPr/>
      <dgm:t>
        <a:bodyPr/>
        <a:lstStyle/>
        <a:p>
          <a:endParaRPr lang="en-US"/>
        </a:p>
      </dgm:t>
    </dgm:pt>
  </dgm:ptLst>
  <dgm:cxnLst>
    <dgm:cxn modelId="{B8951D4C-2E5A-CA41-9FAD-944E1D035CB5}" type="presOf" srcId="{91381045-F60A-4450-BF46-CBEFF0AB4314}" destId="{4F30AFC4-AEF0-4E98-96A0-D58246356A5A}" srcOrd="0" destOrd="0" presId="urn:microsoft.com/office/officeart/2018/5/layout/IconCircleLabelList"/>
    <dgm:cxn modelId="{AAD10C24-5BA6-2B48-8347-D5F85293983D}" type="presOf" srcId="{B21E2B4A-DC18-4831-8CA9-D8612EAE7FD3}" destId="{E247734C-21EC-4D8F-92CE-F3F1F31A8E93}" srcOrd="0" destOrd="0" presId="urn:microsoft.com/office/officeart/2018/5/layout/IconCircleLabelList"/>
    <dgm:cxn modelId="{63EC3AE3-E99C-44DF-A0B4-E6F0E6655F8C}" srcId="{76D7C14A-024D-4CDC-ADDF-D2437730363F}" destId="{B21E2B4A-DC18-4831-8CA9-D8612EAE7FD3}" srcOrd="1" destOrd="0" parTransId="{48762331-D788-43A2-82EF-FFA76F18E132}" sibTransId="{5CE40A6C-EEFE-48A0-8E6D-CAE7472D32F0}"/>
    <dgm:cxn modelId="{1232CD6A-F29E-7B4F-8259-11C9BB6694BA}" type="presOf" srcId="{76D7C14A-024D-4CDC-ADDF-D2437730363F}" destId="{68B1FBB2-893A-465D-A00B-02B8F9D293C3}" srcOrd="0" destOrd="0" presId="urn:microsoft.com/office/officeart/2018/5/layout/IconCircleLabelList"/>
    <dgm:cxn modelId="{E9450CD1-70E6-4529-B995-1FA8C0F5FCFD}" srcId="{76D7C14A-024D-4CDC-ADDF-D2437730363F}" destId="{91381045-F60A-4450-BF46-CBEFF0AB4314}" srcOrd="0" destOrd="0" parTransId="{6E084116-993D-4507-8B77-11184A1F8B5C}" sibTransId="{728073E3-6E27-47C7-B65D-49ED1F1A1D9A}"/>
    <dgm:cxn modelId="{8C2E44BD-C900-4EEE-BDE4-F1D3B4183F98}" srcId="{76D7C14A-024D-4CDC-ADDF-D2437730363F}" destId="{1D0448C7-D079-492B-985A-2E9864DBBC34}" srcOrd="2" destOrd="0" parTransId="{9D77F58B-5B95-470D-B8CE-25BA0C14322A}" sibTransId="{1B84E369-5A58-4D7B-87BE-B11A37D45B6D}"/>
    <dgm:cxn modelId="{B97D3E67-1E43-425D-A3B2-1243C5B893A1}" srcId="{76D7C14A-024D-4CDC-ADDF-D2437730363F}" destId="{52E2C8F7-1A35-43C5-BE04-84FCBA6CCEFA}" srcOrd="3" destOrd="0" parTransId="{E78FDB01-CA7C-408F-9C43-142BFA098D6A}" sibTransId="{2DC1E1CB-BB84-466A-B931-CE781C7140AE}"/>
    <dgm:cxn modelId="{118D1373-0725-4207-944A-FC15C9C7557A}" srcId="{76D7C14A-024D-4CDC-ADDF-D2437730363F}" destId="{48A98AC1-7687-4877-89C6-7AAE29F4F29E}" srcOrd="4" destOrd="0" parTransId="{1AC43959-3606-43F1-8238-F5C91A4CACAD}" sibTransId="{AB2985E0-630F-4ED7-AC60-67808B020A26}"/>
    <dgm:cxn modelId="{3D08EC3E-B755-C047-B778-E7E5347328F4}" type="presOf" srcId="{52E2C8F7-1A35-43C5-BE04-84FCBA6CCEFA}" destId="{75D03D7D-C84B-4CE9-9956-DD6A7B87B944}" srcOrd="0" destOrd="0" presId="urn:microsoft.com/office/officeart/2018/5/layout/IconCircleLabelList"/>
    <dgm:cxn modelId="{1F9B0CF9-B5AB-BB4C-BB6E-D8322FA9BB6F}" type="presOf" srcId="{48A98AC1-7687-4877-89C6-7AAE29F4F29E}" destId="{5D4320D8-C08A-4E54-A9CC-FA8ECBCCF354}" srcOrd="0" destOrd="0" presId="urn:microsoft.com/office/officeart/2018/5/layout/IconCircleLabelList"/>
    <dgm:cxn modelId="{A98FC968-E8FA-7842-80F5-BE9E88AA02B8}" type="presOf" srcId="{1D0448C7-D079-492B-985A-2E9864DBBC34}" destId="{D21E5CCB-3A8C-4368-9AC2-7E3D786773C1}" srcOrd="0" destOrd="0" presId="urn:microsoft.com/office/officeart/2018/5/layout/IconCircleLabelList"/>
    <dgm:cxn modelId="{CC715F19-C7E2-B541-93EB-029EC18471FB}" type="presParOf" srcId="{68B1FBB2-893A-465D-A00B-02B8F9D293C3}" destId="{A6C49702-756F-43D7-BAA9-D072028D9E24}" srcOrd="0" destOrd="0" presId="urn:microsoft.com/office/officeart/2018/5/layout/IconCircleLabelList"/>
    <dgm:cxn modelId="{EEBCBC79-7E74-3F4C-8A9D-534113513214}" type="presParOf" srcId="{A6C49702-756F-43D7-BAA9-D072028D9E24}" destId="{503AC2E9-4971-4471-9953-BEE503DAA875}" srcOrd="0" destOrd="0" presId="urn:microsoft.com/office/officeart/2018/5/layout/IconCircleLabelList"/>
    <dgm:cxn modelId="{CEF867B1-3DC3-FD4F-9708-8B7CE27B86C6}" type="presParOf" srcId="{A6C49702-756F-43D7-BAA9-D072028D9E24}" destId="{5AAAF72A-C8E5-4354-809B-7D78DD5937F1}" srcOrd="1" destOrd="0" presId="urn:microsoft.com/office/officeart/2018/5/layout/IconCircleLabelList"/>
    <dgm:cxn modelId="{88902F90-65AD-0744-9EDF-1D7DF323B541}" type="presParOf" srcId="{A6C49702-756F-43D7-BAA9-D072028D9E24}" destId="{DACD2683-463E-45E1-88E2-224B6CAFF95A}" srcOrd="2" destOrd="0" presId="urn:microsoft.com/office/officeart/2018/5/layout/IconCircleLabelList"/>
    <dgm:cxn modelId="{29B19F87-B04D-EE48-BFFD-474A71FE257D}" type="presParOf" srcId="{A6C49702-756F-43D7-BAA9-D072028D9E24}" destId="{4F30AFC4-AEF0-4E98-96A0-D58246356A5A}" srcOrd="3" destOrd="0" presId="urn:microsoft.com/office/officeart/2018/5/layout/IconCircleLabelList"/>
    <dgm:cxn modelId="{F91241B7-724F-2E47-BB10-C013863E0C60}" type="presParOf" srcId="{68B1FBB2-893A-465D-A00B-02B8F9D293C3}" destId="{DFE256D7-5F3F-48ED-8011-02CAD384625D}" srcOrd="1" destOrd="0" presId="urn:microsoft.com/office/officeart/2018/5/layout/IconCircleLabelList"/>
    <dgm:cxn modelId="{0BC9922B-4AD4-E348-8E11-F177B94910FA}" type="presParOf" srcId="{68B1FBB2-893A-465D-A00B-02B8F9D293C3}" destId="{7D77DADF-746D-4C89-A7E1-D783084332AE}" srcOrd="2" destOrd="0" presId="urn:microsoft.com/office/officeart/2018/5/layout/IconCircleLabelList"/>
    <dgm:cxn modelId="{6263FEDB-1A5B-0247-9534-9113B220B316}" type="presParOf" srcId="{7D77DADF-746D-4C89-A7E1-D783084332AE}" destId="{F58D2F1F-86D1-4D36-A4B2-8E874C5ECFB2}" srcOrd="0" destOrd="0" presId="urn:microsoft.com/office/officeart/2018/5/layout/IconCircleLabelList"/>
    <dgm:cxn modelId="{F81BA48D-C4A0-144C-83A5-7837A8F5805F}" type="presParOf" srcId="{7D77DADF-746D-4C89-A7E1-D783084332AE}" destId="{733054FD-93A5-4407-B3C2-AC3F75FC90E3}" srcOrd="1" destOrd="0" presId="urn:microsoft.com/office/officeart/2018/5/layout/IconCircleLabelList"/>
    <dgm:cxn modelId="{36EBF78C-6077-8E48-82D2-4189245A973C}" type="presParOf" srcId="{7D77DADF-746D-4C89-A7E1-D783084332AE}" destId="{12E8C378-2CB0-42E0-B93D-E5EB144665A6}" srcOrd="2" destOrd="0" presId="urn:microsoft.com/office/officeart/2018/5/layout/IconCircleLabelList"/>
    <dgm:cxn modelId="{94D57400-B20F-B740-B808-302FD23200D8}" type="presParOf" srcId="{7D77DADF-746D-4C89-A7E1-D783084332AE}" destId="{E247734C-21EC-4D8F-92CE-F3F1F31A8E93}" srcOrd="3" destOrd="0" presId="urn:microsoft.com/office/officeart/2018/5/layout/IconCircleLabelList"/>
    <dgm:cxn modelId="{4668BBFE-3AEA-3143-978E-1C8507F57159}" type="presParOf" srcId="{68B1FBB2-893A-465D-A00B-02B8F9D293C3}" destId="{0C414F88-6614-4226-AF4F-E4D37A013764}" srcOrd="3" destOrd="0" presId="urn:microsoft.com/office/officeart/2018/5/layout/IconCircleLabelList"/>
    <dgm:cxn modelId="{73761C9D-BA8D-A44A-900F-61847727ED11}" type="presParOf" srcId="{68B1FBB2-893A-465D-A00B-02B8F9D293C3}" destId="{CE0D69A6-E121-49A6-8ED0-9C2E64190BF2}" srcOrd="4" destOrd="0" presId="urn:microsoft.com/office/officeart/2018/5/layout/IconCircleLabelList"/>
    <dgm:cxn modelId="{513B7AA7-CD6F-8F44-BB6C-0ACE70A20DE3}" type="presParOf" srcId="{CE0D69A6-E121-49A6-8ED0-9C2E64190BF2}" destId="{9251B11D-9688-4BEF-B40A-22FF8F14DCFC}" srcOrd="0" destOrd="0" presId="urn:microsoft.com/office/officeart/2018/5/layout/IconCircleLabelList"/>
    <dgm:cxn modelId="{BDEEE58A-29C9-9340-8E17-26D6A8AF0B1B}" type="presParOf" srcId="{CE0D69A6-E121-49A6-8ED0-9C2E64190BF2}" destId="{A5DC0227-0DA6-46B3-A610-75A555A740B0}" srcOrd="1" destOrd="0" presId="urn:microsoft.com/office/officeart/2018/5/layout/IconCircleLabelList"/>
    <dgm:cxn modelId="{9816BE3A-D5B3-D84F-B90B-7DBD90EC29A8}" type="presParOf" srcId="{CE0D69A6-E121-49A6-8ED0-9C2E64190BF2}" destId="{A2D43522-96CA-44E2-B731-56C90DA57CCE}" srcOrd="2" destOrd="0" presId="urn:microsoft.com/office/officeart/2018/5/layout/IconCircleLabelList"/>
    <dgm:cxn modelId="{CBF0C57D-5D46-EC45-A2EB-5B1C6A610A0E}" type="presParOf" srcId="{CE0D69A6-E121-49A6-8ED0-9C2E64190BF2}" destId="{D21E5CCB-3A8C-4368-9AC2-7E3D786773C1}" srcOrd="3" destOrd="0" presId="urn:microsoft.com/office/officeart/2018/5/layout/IconCircleLabelList"/>
    <dgm:cxn modelId="{7E943986-9E9B-3C48-AFA6-0FBA47C4DD4A}" type="presParOf" srcId="{68B1FBB2-893A-465D-A00B-02B8F9D293C3}" destId="{69883B71-C60F-482E-93DC-7F983ED84D22}" srcOrd="5" destOrd="0" presId="urn:microsoft.com/office/officeart/2018/5/layout/IconCircleLabelList"/>
    <dgm:cxn modelId="{CE955628-FA7A-6D41-AB90-C1E13426736E}" type="presParOf" srcId="{68B1FBB2-893A-465D-A00B-02B8F9D293C3}" destId="{559DA65B-DEB1-46F6-B4B7-E6B6D5A91D89}" srcOrd="6" destOrd="0" presId="urn:microsoft.com/office/officeart/2018/5/layout/IconCircleLabelList"/>
    <dgm:cxn modelId="{B536E560-77F0-B540-8E95-DD52219F2CA8}" type="presParOf" srcId="{559DA65B-DEB1-46F6-B4B7-E6B6D5A91D89}" destId="{7A01F88A-DF79-42AB-9456-C3C72FFAB1C3}" srcOrd="0" destOrd="0" presId="urn:microsoft.com/office/officeart/2018/5/layout/IconCircleLabelList"/>
    <dgm:cxn modelId="{7A122790-9F54-8147-9C75-41DD6CE74FF4}" type="presParOf" srcId="{559DA65B-DEB1-46F6-B4B7-E6B6D5A91D89}" destId="{46A68E9F-F1E7-4A46-A71A-744DA11CF302}" srcOrd="1" destOrd="0" presId="urn:microsoft.com/office/officeart/2018/5/layout/IconCircleLabelList"/>
    <dgm:cxn modelId="{2B05B925-806C-0540-BBAA-74CE5BD63E85}" type="presParOf" srcId="{559DA65B-DEB1-46F6-B4B7-E6B6D5A91D89}" destId="{DBABE335-FDAB-4FD8-8DB8-30445FA34421}" srcOrd="2" destOrd="0" presId="urn:microsoft.com/office/officeart/2018/5/layout/IconCircleLabelList"/>
    <dgm:cxn modelId="{28F6F622-7E7A-434D-AF1E-57C00859F74A}" type="presParOf" srcId="{559DA65B-DEB1-46F6-B4B7-E6B6D5A91D89}" destId="{75D03D7D-C84B-4CE9-9956-DD6A7B87B944}" srcOrd="3" destOrd="0" presId="urn:microsoft.com/office/officeart/2018/5/layout/IconCircleLabelList"/>
    <dgm:cxn modelId="{7E2246D6-ABBE-B041-8D77-62C479FE7952}" type="presParOf" srcId="{68B1FBB2-893A-465D-A00B-02B8F9D293C3}" destId="{E38F6B71-6338-4146-AF77-5AB57C7AF0FC}" srcOrd="7" destOrd="0" presId="urn:microsoft.com/office/officeart/2018/5/layout/IconCircleLabelList"/>
    <dgm:cxn modelId="{95A4D896-C956-5C4D-BBCF-77EC5E73F44E}" type="presParOf" srcId="{68B1FBB2-893A-465D-A00B-02B8F9D293C3}" destId="{2ADD6EF9-BDE4-4873-B569-A49085338C60}" srcOrd="8" destOrd="0" presId="urn:microsoft.com/office/officeart/2018/5/layout/IconCircleLabelList"/>
    <dgm:cxn modelId="{C44F66DA-B503-5841-8619-254B5B0FC188}" type="presParOf" srcId="{2ADD6EF9-BDE4-4873-B569-A49085338C60}" destId="{A8919C43-A0BF-4B1B-9216-69478F8D377B}" srcOrd="0" destOrd="0" presId="urn:microsoft.com/office/officeart/2018/5/layout/IconCircleLabelList"/>
    <dgm:cxn modelId="{EE7C5E30-AF85-1D49-8DF0-09036B0218A6}" type="presParOf" srcId="{2ADD6EF9-BDE4-4873-B569-A49085338C60}" destId="{3290B7D5-54A0-4CE3-A3D5-1E355248A50F}" srcOrd="1" destOrd="0" presId="urn:microsoft.com/office/officeart/2018/5/layout/IconCircleLabelList"/>
    <dgm:cxn modelId="{3F967807-DEA2-BC46-9090-FDF01BE8113D}" type="presParOf" srcId="{2ADD6EF9-BDE4-4873-B569-A49085338C60}" destId="{C6FB41DA-5339-437E-B984-EC5ACF77A33D}" srcOrd="2" destOrd="0" presId="urn:microsoft.com/office/officeart/2018/5/layout/IconCircleLabelList"/>
    <dgm:cxn modelId="{435A6DBB-728B-B54A-816C-606377DFB3C7}" type="presParOf" srcId="{2ADD6EF9-BDE4-4873-B569-A49085338C60}" destId="{5D4320D8-C08A-4E54-A9CC-FA8ECBCCF35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C3E7EE-89D4-4EB5-BD5C-65B37A0E4AE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65E3706-D1B0-415C-9840-AE50195F703C}">
      <dgm:prSet/>
      <dgm:spPr/>
      <dgm:t>
        <a:bodyPr/>
        <a:lstStyle/>
        <a:p>
          <a:r>
            <a:rPr lang="en-US"/>
            <a:t>It is estimated that approximately 85% of research resources are wasted </a:t>
          </a:r>
        </a:p>
      </dgm:t>
    </dgm:pt>
    <dgm:pt modelId="{B5A8CC93-3BDB-4918-BFFD-3DF00AF4B001}" type="parTrans" cxnId="{F15939F5-54E2-4E04-8F63-800CACA8D9AD}">
      <dgm:prSet/>
      <dgm:spPr/>
      <dgm:t>
        <a:bodyPr/>
        <a:lstStyle/>
        <a:p>
          <a:endParaRPr lang="en-US"/>
        </a:p>
      </dgm:t>
    </dgm:pt>
    <dgm:pt modelId="{C9BAD5BC-F784-45AB-B164-169FE928E172}" type="sibTrans" cxnId="{F15939F5-54E2-4E04-8F63-800CACA8D9AD}">
      <dgm:prSet/>
      <dgm:spPr/>
      <dgm:t>
        <a:bodyPr/>
        <a:lstStyle/>
        <a:p>
          <a:endParaRPr lang="en-US"/>
        </a:p>
      </dgm:t>
    </dgm:pt>
    <dgm:pt modelId="{6A85352A-4B62-493F-8C13-F4AC50F0E0AA}">
      <dgm:prSet/>
      <dgm:spPr/>
      <dgm:t>
        <a:bodyPr/>
        <a:lstStyle/>
        <a:p>
          <a:r>
            <a:rPr lang="en-US" dirty="0">
              <a:solidFill>
                <a:schemeClr val="tx1"/>
              </a:solidFill>
            </a:rPr>
            <a:t>Low priority questions addressed </a:t>
          </a:r>
        </a:p>
      </dgm:t>
    </dgm:pt>
    <dgm:pt modelId="{3EA76353-5193-4ABB-9430-BBC6F1CBDD57}" type="parTrans" cxnId="{F145AE3F-1471-4E66-B048-460DC608AA39}">
      <dgm:prSet/>
      <dgm:spPr/>
      <dgm:t>
        <a:bodyPr/>
        <a:lstStyle/>
        <a:p>
          <a:endParaRPr lang="en-US"/>
        </a:p>
      </dgm:t>
    </dgm:pt>
    <dgm:pt modelId="{D3BBCC68-1FB3-45E6-A960-D5EA2A834014}" type="sibTrans" cxnId="{F145AE3F-1471-4E66-B048-460DC608AA39}">
      <dgm:prSet/>
      <dgm:spPr/>
      <dgm:t>
        <a:bodyPr/>
        <a:lstStyle/>
        <a:p>
          <a:endParaRPr lang="en-US"/>
        </a:p>
      </dgm:t>
    </dgm:pt>
    <dgm:pt modelId="{3B048CDD-56AA-48C3-A134-53233D95CE16}">
      <dgm:prSet/>
      <dgm:spPr/>
      <dgm:t>
        <a:bodyPr/>
        <a:lstStyle/>
        <a:p>
          <a:r>
            <a:rPr lang="en-US"/>
            <a:t>Important outcomes not assessed </a:t>
          </a:r>
        </a:p>
      </dgm:t>
    </dgm:pt>
    <dgm:pt modelId="{C43AD64A-65F7-4349-B071-31320ED8DF93}" type="parTrans" cxnId="{542F9BB6-20DD-4CAF-BD21-30350D3104CD}">
      <dgm:prSet/>
      <dgm:spPr/>
      <dgm:t>
        <a:bodyPr/>
        <a:lstStyle/>
        <a:p>
          <a:endParaRPr lang="en-US"/>
        </a:p>
      </dgm:t>
    </dgm:pt>
    <dgm:pt modelId="{C898D81D-D721-4489-B22D-279BE007A9C2}" type="sibTrans" cxnId="{542F9BB6-20DD-4CAF-BD21-30350D3104CD}">
      <dgm:prSet/>
      <dgm:spPr/>
      <dgm:t>
        <a:bodyPr/>
        <a:lstStyle/>
        <a:p>
          <a:endParaRPr lang="en-US"/>
        </a:p>
      </dgm:t>
    </dgm:pt>
    <dgm:pt modelId="{C7A34161-A519-430E-AB33-BC5919021949}">
      <dgm:prSet/>
      <dgm:spPr/>
      <dgm:t>
        <a:bodyPr/>
        <a:lstStyle/>
        <a:p>
          <a:r>
            <a:rPr lang="en-US" b="1" dirty="0" smtClean="0">
              <a:solidFill>
                <a:schemeClr val="tx1"/>
              </a:solidFill>
            </a:rPr>
            <a:t>For every 100 projects</a:t>
          </a:r>
          <a:r>
            <a:rPr lang="en-US" dirty="0" smtClean="0">
              <a:solidFill>
                <a:schemeClr val="tx1"/>
              </a:solidFill>
            </a:rPr>
            <a:t>: 50 not published ;</a:t>
          </a:r>
          <a:r>
            <a:rPr lang="en-US" baseline="0" dirty="0" smtClean="0">
              <a:solidFill>
                <a:schemeClr val="tx1"/>
              </a:solidFill>
            </a:rPr>
            <a:t> </a:t>
          </a:r>
          <a:r>
            <a:rPr lang="en-US" dirty="0" smtClean="0">
              <a:solidFill>
                <a:schemeClr val="tx1"/>
              </a:solidFill>
            </a:rPr>
            <a:t>25 not usable or replicable;  12.5 have serious design flaws: </a:t>
          </a:r>
          <a:r>
            <a:rPr lang="en-US" baseline="0" dirty="0" smtClean="0">
              <a:solidFill>
                <a:schemeClr val="tx1"/>
              </a:solidFill>
            </a:rPr>
            <a:t> </a:t>
          </a:r>
          <a:r>
            <a:rPr lang="en-US" b="1" dirty="0" smtClean="0">
              <a:solidFill>
                <a:schemeClr val="tx1"/>
              </a:solidFill>
            </a:rPr>
            <a:t> 87.5% wasted </a:t>
          </a:r>
          <a:endParaRPr lang="en-US" dirty="0">
            <a:solidFill>
              <a:schemeClr val="tx1"/>
            </a:solidFill>
          </a:endParaRPr>
        </a:p>
      </dgm:t>
    </dgm:pt>
    <dgm:pt modelId="{B5EB7353-881D-49AE-A61E-5192F4F635A3}" type="parTrans" cxnId="{E8DD3C54-5DC7-4680-83B2-3D591879FFB0}">
      <dgm:prSet/>
      <dgm:spPr/>
      <dgm:t>
        <a:bodyPr/>
        <a:lstStyle/>
        <a:p>
          <a:endParaRPr lang="en-US"/>
        </a:p>
      </dgm:t>
    </dgm:pt>
    <dgm:pt modelId="{DDD69EB7-CAD7-4D02-BF20-3F5A31146641}" type="sibTrans" cxnId="{E8DD3C54-5DC7-4680-83B2-3D591879FFB0}">
      <dgm:prSet/>
      <dgm:spPr/>
      <dgm:t>
        <a:bodyPr/>
        <a:lstStyle/>
        <a:p>
          <a:endParaRPr lang="en-US"/>
        </a:p>
      </dgm:t>
    </dgm:pt>
    <dgm:pt modelId="{A6E8A459-4A61-462F-BDF4-C745649C31DF}">
      <dgm:prSet/>
      <dgm:spPr/>
      <dgm:t>
        <a:bodyPr/>
        <a:lstStyle/>
        <a:p>
          <a:endParaRPr lang="en-US" dirty="0"/>
        </a:p>
      </dgm:t>
    </dgm:pt>
    <dgm:pt modelId="{9F988F3F-7D0D-4417-B920-21A3E4EFED72}" type="parTrans" cxnId="{A6E973BB-68A1-47CA-BD41-22214E9AE0BE}">
      <dgm:prSet/>
      <dgm:spPr/>
      <dgm:t>
        <a:bodyPr/>
        <a:lstStyle/>
        <a:p>
          <a:endParaRPr lang="en-US"/>
        </a:p>
      </dgm:t>
    </dgm:pt>
    <dgm:pt modelId="{A273DF45-C3BE-4369-BF51-FAFF36B1C642}" type="sibTrans" cxnId="{A6E973BB-68A1-47CA-BD41-22214E9AE0BE}">
      <dgm:prSet/>
      <dgm:spPr/>
      <dgm:t>
        <a:bodyPr/>
        <a:lstStyle/>
        <a:p>
          <a:endParaRPr lang="en-US"/>
        </a:p>
      </dgm:t>
    </dgm:pt>
    <dgm:pt modelId="{690BA5F8-6B90-4188-8662-2C7DDE7A6A04}" type="pres">
      <dgm:prSet presAssocID="{E7C3E7EE-89D4-4EB5-BD5C-65B37A0E4AEC}" presName="root" presStyleCnt="0">
        <dgm:presLayoutVars>
          <dgm:dir/>
          <dgm:resizeHandles val="exact"/>
        </dgm:presLayoutVars>
      </dgm:prSet>
      <dgm:spPr/>
      <dgm:t>
        <a:bodyPr/>
        <a:lstStyle/>
        <a:p>
          <a:endParaRPr lang="en-US"/>
        </a:p>
      </dgm:t>
    </dgm:pt>
    <dgm:pt modelId="{CFD6C443-7867-4E02-AB51-6B488D3FD83D}" type="pres">
      <dgm:prSet presAssocID="{365E3706-D1B0-415C-9840-AE50195F703C}" presName="compNode" presStyleCnt="0"/>
      <dgm:spPr/>
    </dgm:pt>
    <dgm:pt modelId="{2BF3FCB5-00FA-447D-A898-47474D7D1BF8}" type="pres">
      <dgm:prSet presAssocID="{365E3706-D1B0-415C-9840-AE50195F703C}" presName="bgRect" presStyleLbl="bgShp" presStyleIdx="0" presStyleCnt="5"/>
      <dgm:spPr/>
    </dgm:pt>
    <dgm:pt modelId="{DC619510-017E-42F5-BC05-EEC73AFA8029}" type="pres">
      <dgm:prSet presAssocID="{365E3706-D1B0-415C-9840-AE50195F703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Light Bulb and Pencil"/>
        </a:ext>
      </dgm:extLst>
    </dgm:pt>
    <dgm:pt modelId="{8395B3E2-5F89-45B7-829A-A2BC0E210B0A}" type="pres">
      <dgm:prSet presAssocID="{365E3706-D1B0-415C-9840-AE50195F703C}" presName="spaceRect" presStyleCnt="0"/>
      <dgm:spPr/>
    </dgm:pt>
    <dgm:pt modelId="{0BADCD6E-7764-428F-B278-E2DF0153F858}" type="pres">
      <dgm:prSet presAssocID="{365E3706-D1B0-415C-9840-AE50195F703C}" presName="parTx" presStyleLbl="revTx" presStyleIdx="0" presStyleCnt="5">
        <dgm:presLayoutVars>
          <dgm:chMax val="0"/>
          <dgm:chPref val="0"/>
        </dgm:presLayoutVars>
      </dgm:prSet>
      <dgm:spPr/>
      <dgm:t>
        <a:bodyPr/>
        <a:lstStyle/>
        <a:p>
          <a:endParaRPr lang="en-US"/>
        </a:p>
      </dgm:t>
    </dgm:pt>
    <dgm:pt modelId="{CF08E68C-8E4B-4753-8994-2B16D67707C9}" type="pres">
      <dgm:prSet presAssocID="{C9BAD5BC-F784-45AB-B164-169FE928E172}" presName="sibTrans" presStyleCnt="0"/>
      <dgm:spPr/>
    </dgm:pt>
    <dgm:pt modelId="{67849900-BCF1-48BE-B7FD-4877A632E97D}" type="pres">
      <dgm:prSet presAssocID="{6A85352A-4B62-493F-8C13-F4AC50F0E0AA}" presName="compNode" presStyleCnt="0"/>
      <dgm:spPr/>
    </dgm:pt>
    <dgm:pt modelId="{34ABFED1-D516-48B5-9876-381542DF6A8D}" type="pres">
      <dgm:prSet presAssocID="{6A85352A-4B62-493F-8C13-F4AC50F0E0AA}" presName="bgRect" presStyleLbl="bgShp" presStyleIdx="1" presStyleCnt="5"/>
      <dgm:spPr/>
    </dgm:pt>
    <dgm:pt modelId="{B3865A4E-4D65-448E-BCF6-B1CF8B41F340}" type="pres">
      <dgm:prSet presAssocID="{6A85352A-4B62-493F-8C13-F4AC50F0E0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62497F28-290E-4F28-92A4-7ADB361A8377}" type="pres">
      <dgm:prSet presAssocID="{6A85352A-4B62-493F-8C13-F4AC50F0E0AA}" presName="spaceRect" presStyleCnt="0"/>
      <dgm:spPr/>
    </dgm:pt>
    <dgm:pt modelId="{DA94DCDB-28EB-496B-A7A3-E4506FBE7F79}" type="pres">
      <dgm:prSet presAssocID="{6A85352A-4B62-493F-8C13-F4AC50F0E0AA}" presName="parTx" presStyleLbl="revTx" presStyleIdx="1" presStyleCnt="5">
        <dgm:presLayoutVars>
          <dgm:chMax val="0"/>
          <dgm:chPref val="0"/>
        </dgm:presLayoutVars>
      </dgm:prSet>
      <dgm:spPr/>
      <dgm:t>
        <a:bodyPr/>
        <a:lstStyle/>
        <a:p>
          <a:endParaRPr lang="en-US"/>
        </a:p>
      </dgm:t>
    </dgm:pt>
    <dgm:pt modelId="{606D2C1F-3AC1-4B71-A0A3-EC7F11606290}" type="pres">
      <dgm:prSet presAssocID="{D3BBCC68-1FB3-45E6-A960-D5EA2A834014}" presName="sibTrans" presStyleCnt="0"/>
      <dgm:spPr/>
    </dgm:pt>
    <dgm:pt modelId="{2D1CFDE3-CC25-4663-8DCF-D10BCAC45BE5}" type="pres">
      <dgm:prSet presAssocID="{3B048CDD-56AA-48C3-A134-53233D95CE16}" presName="compNode" presStyleCnt="0"/>
      <dgm:spPr/>
    </dgm:pt>
    <dgm:pt modelId="{0A2E3D93-4B37-4047-A856-E1775F17DEE6}" type="pres">
      <dgm:prSet presAssocID="{3B048CDD-56AA-48C3-A134-53233D95CE16}" presName="bgRect" presStyleLbl="bgShp" presStyleIdx="2" presStyleCnt="5"/>
      <dgm:spPr/>
    </dgm:pt>
    <dgm:pt modelId="{9DA7E023-86C2-492F-ADD4-380C5D7C8AF0}" type="pres">
      <dgm:prSet presAssocID="{3B048CDD-56AA-48C3-A134-53233D95CE1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ullseye"/>
        </a:ext>
      </dgm:extLst>
    </dgm:pt>
    <dgm:pt modelId="{2C736DD9-817C-4540-923D-BC88D6AFD33B}" type="pres">
      <dgm:prSet presAssocID="{3B048CDD-56AA-48C3-A134-53233D95CE16}" presName="spaceRect" presStyleCnt="0"/>
      <dgm:spPr/>
    </dgm:pt>
    <dgm:pt modelId="{1A5AA710-605C-49FA-95F0-8875F2C54D0E}" type="pres">
      <dgm:prSet presAssocID="{3B048CDD-56AA-48C3-A134-53233D95CE16}" presName="parTx" presStyleLbl="revTx" presStyleIdx="2" presStyleCnt="5">
        <dgm:presLayoutVars>
          <dgm:chMax val="0"/>
          <dgm:chPref val="0"/>
        </dgm:presLayoutVars>
      </dgm:prSet>
      <dgm:spPr/>
      <dgm:t>
        <a:bodyPr/>
        <a:lstStyle/>
        <a:p>
          <a:endParaRPr lang="en-US"/>
        </a:p>
      </dgm:t>
    </dgm:pt>
    <dgm:pt modelId="{F5D14600-3CF7-43C2-BF17-24873BA77F19}" type="pres">
      <dgm:prSet presAssocID="{C898D81D-D721-4489-B22D-279BE007A9C2}" presName="sibTrans" presStyleCnt="0"/>
      <dgm:spPr/>
    </dgm:pt>
    <dgm:pt modelId="{2FDFCD69-E2BC-4202-B9BF-026D0C0EA921}" type="pres">
      <dgm:prSet presAssocID="{C7A34161-A519-430E-AB33-BC5919021949}" presName="compNode" presStyleCnt="0"/>
      <dgm:spPr/>
    </dgm:pt>
    <dgm:pt modelId="{78B1C41F-22F1-4B4D-BA03-EBB2524C6E50}" type="pres">
      <dgm:prSet presAssocID="{C7A34161-A519-430E-AB33-BC5919021949}" presName="bgRect" presStyleLbl="bgShp" presStyleIdx="3" presStyleCnt="5"/>
      <dgm:spPr/>
    </dgm:pt>
    <dgm:pt modelId="{AC386B2F-C68D-48B8-9B43-2595393D154E}" type="pres">
      <dgm:prSet presAssocID="{C7A34161-A519-430E-AB33-BC59190219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Close"/>
        </a:ext>
      </dgm:extLst>
    </dgm:pt>
    <dgm:pt modelId="{07689997-E9FB-4A55-B524-A9A6AD10B5E3}" type="pres">
      <dgm:prSet presAssocID="{C7A34161-A519-430E-AB33-BC5919021949}" presName="spaceRect" presStyleCnt="0"/>
      <dgm:spPr/>
    </dgm:pt>
    <dgm:pt modelId="{0A63E066-9903-4812-8BA0-822625143AD2}" type="pres">
      <dgm:prSet presAssocID="{C7A34161-A519-430E-AB33-BC5919021949}" presName="parTx" presStyleLbl="revTx" presStyleIdx="3" presStyleCnt="5">
        <dgm:presLayoutVars>
          <dgm:chMax val="0"/>
          <dgm:chPref val="0"/>
        </dgm:presLayoutVars>
      </dgm:prSet>
      <dgm:spPr/>
      <dgm:t>
        <a:bodyPr/>
        <a:lstStyle/>
        <a:p>
          <a:endParaRPr lang="en-US"/>
        </a:p>
      </dgm:t>
    </dgm:pt>
    <dgm:pt modelId="{0290CE6D-5ECA-40D2-8309-C58384E6695A}" type="pres">
      <dgm:prSet presAssocID="{DDD69EB7-CAD7-4D02-BF20-3F5A31146641}" presName="sibTrans" presStyleCnt="0"/>
      <dgm:spPr/>
    </dgm:pt>
    <dgm:pt modelId="{C7D9E993-4E65-448D-BE4D-BBCAC564248B}" type="pres">
      <dgm:prSet presAssocID="{A6E8A459-4A61-462F-BDF4-C745649C31DF}" presName="compNode" presStyleCnt="0"/>
      <dgm:spPr/>
    </dgm:pt>
    <dgm:pt modelId="{A705F8BE-A68F-4C72-B018-679038AE022D}" type="pres">
      <dgm:prSet presAssocID="{A6E8A459-4A61-462F-BDF4-C745649C31DF}" presName="bgRect" presStyleLbl="bgShp" presStyleIdx="4" presStyleCnt="5"/>
      <dgm:spPr/>
    </dgm:pt>
    <dgm:pt modelId="{F7442BF7-6634-4203-B986-96BF9B5EC114}" type="pres">
      <dgm:prSet presAssocID="{A6E8A459-4A61-462F-BDF4-C745649C31D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Recycle Sign"/>
        </a:ext>
      </dgm:extLst>
    </dgm:pt>
    <dgm:pt modelId="{F19D1C2D-945F-41D0-B234-2E5938EDA101}" type="pres">
      <dgm:prSet presAssocID="{A6E8A459-4A61-462F-BDF4-C745649C31DF}" presName="spaceRect" presStyleCnt="0"/>
      <dgm:spPr/>
    </dgm:pt>
    <dgm:pt modelId="{9663B2E9-330D-4B66-BDAE-667778DAC09A}" type="pres">
      <dgm:prSet presAssocID="{A6E8A459-4A61-462F-BDF4-C745649C31DF}" presName="parTx" presStyleLbl="revTx" presStyleIdx="4" presStyleCnt="5">
        <dgm:presLayoutVars>
          <dgm:chMax val="0"/>
          <dgm:chPref val="0"/>
        </dgm:presLayoutVars>
      </dgm:prSet>
      <dgm:spPr/>
      <dgm:t>
        <a:bodyPr/>
        <a:lstStyle/>
        <a:p>
          <a:endParaRPr lang="en-US"/>
        </a:p>
      </dgm:t>
    </dgm:pt>
  </dgm:ptLst>
  <dgm:cxnLst>
    <dgm:cxn modelId="{815C5BA2-FB80-414B-91D7-7A838B975984}" type="presOf" srcId="{E7C3E7EE-89D4-4EB5-BD5C-65B37A0E4AEC}" destId="{690BA5F8-6B90-4188-8662-2C7DDE7A6A04}" srcOrd="0" destOrd="0" presId="urn:microsoft.com/office/officeart/2018/2/layout/IconVerticalSolidList"/>
    <dgm:cxn modelId="{C5C956DC-9AFB-2F44-81E1-B742A8C336E5}" type="presOf" srcId="{3B048CDD-56AA-48C3-A134-53233D95CE16}" destId="{1A5AA710-605C-49FA-95F0-8875F2C54D0E}" srcOrd="0" destOrd="0" presId="urn:microsoft.com/office/officeart/2018/2/layout/IconVerticalSolidList"/>
    <dgm:cxn modelId="{A15BF2AB-6A94-5545-852C-B163AD814768}" type="presOf" srcId="{C7A34161-A519-430E-AB33-BC5919021949}" destId="{0A63E066-9903-4812-8BA0-822625143AD2}" srcOrd="0" destOrd="0" presId="urn:microsoft.com/office/officeart/2018/2/layout/IconVerticalSolidList"/>
    <dgm:cxn modelId="{F15939F5-54E2-4E04-8F63-800CACA8D9AD}" srcId="{E7C3E7EE-89D4-4EB5-BD5C-65B37A0E4AEC}" destId="{365E3706-D1B0-415C-9840-AE50195F703C}" srcOrd="0" destOrd="0" parTransId="{B5A8CC93-3BDB-4918-BFFD-3DF00AF4B001}" sibTransId="{C9BAD5BC-F784-45AB-B164-169FE928E172}"/>
    <dgm:cxn modelId="{E8DD3C54-5DC7-4680-83B2-3D591879FFB0}" srcId="{E7C3E7EE-89D4-4EB5-BD5C-65B37A0E4AEC}" destId="{C7A34161-A519-430E-AB33-BC5919021949}" srcOrd="3" destOrd="0" parTransId="{B5EB7353-881D-49AE-A61E-5192F4F635A3}" sibTransId="{DDD69EB7-CAD7-4D02-BF20-3F5A31146641}"/>
    <dgm:cxn modelId="{37A643F1-811E-D548-BF31-912499F94355}" type="presOf" srcId="{6A85352A-4B62-493F-8C13-F4AC50F0E0AA}" destId="{DA94DCDB-28EB-496B-A7A3-E4506FBE7F79}" srcOrd="0" destOrd="0" presId="urn:microsoft.com/office/officeart/2018/2/layout/IconVerticalSolidList"/>
    <dgm:cxn modelId="{3E4269AD-F2B0-FF47-8DA5-B467075897B2}" type="presOf" srcId="{365E3706-D1B0-415C-9840-AE50195F703C}" destId="{0BADCD6E-7764-428F-B278-E2DF0153F858}" srcOrd="0" destOrd="0" presId="urn:microsoft.com/office/officeart/2018/2/layout/IconVerticalSolidList"/>
    <dgm:cxn modelId="{542F9BB6-20DD-4CAF-BD21-30350D3104CD}" srcId="{E7C3E7EE-89D4-4EB5-BD5C-65B37A0E4AEC}" destId="{3B048CDD-56AA-48C3-A134-53233D95CE16}" srcOrd="2" destOrd="0" parTransId="{C43AD64A-65F7-4349-B071-31320ED8DF93}" sibTransId="{C898D81D-D721-4489-B22D-279BE007A9C2}"/>
    <dgm:cxn modelId="{A6E973BB-68A1-47CA-BD41-22214E9AE0BE}" srcId="{E7C3E7EE-89D4-4EB5-BD5C-65B37A0E4AEC}" destId="{A6E8A459-4A61-462F-BDF4-C745649C31DF}" srcOrd="4" destOrd="0" parTransId="{9F988F3F-7D0D-4417-B920-21A3E4EFED72}" sibTransId="{A273DF45-C3BE-4369-BF51-FAFF36B1C642}"/>
    <dgm:cxn modelId="{2BFBB52B-DCC3-E04E-930A-DAC2216988F3}" type="presOf" srcId="{A6E8A459-4A61-462F-BDF4-C745649C31DF}" destId="{9663B2E9-330D-4B66-BDAE-667778DAC09A}" srcOrd="0" destOrd="0" presId="urn:microsoft.com/office/officeart/2018/2/layout/IconVerticalSolidList"/>
    <dgm:cxn modelId="{F145AE3F-1471-4E66-B048-460DC608AA39}" srcId="{E7C3E7EE-89D4-4EB5-BD5C-65B37A0E4AEC}" destId="{6A85352A-4B62-493F-8C13-F4AC50F0E0AA}" srcOrd="1" destOrd="0" parTransId="{3EA76353-5193-4ABB-9430-BBC6F1CBDD57}" sibTransId="{D3BBCC68-1FB3-45E6-A960-D5EA2A834014}"/>
    <dgm:cxn modelId="{BA5B03A8-058B-4B42-A334-7145C3E6C43D}" type="presParOf" srcId="{690BA5F8-6B90-4188-8662-2C7DDE7A6A04}" destId="{CFD6C443-7867-4E02-AB51-6B488D3FD83D}" srcOrd="0" destOrd="0" presId="urn:microsoft.com/office/officeart/2018/2/layout/IconVerticalSolidList"/>
    <dgm:cxn modelId="{3CFB131A-C605-364D-B399-EA065D4495ED}" type="presParOf" srcId="{CFD6C443-7867-4E02-AB51-6B488D3FD83D}" destId="{2BF3FCB5-00FA-447D-A898-47474D7D1BF8}" srcOrd="0" destOrd="0" presId="urn:microsoft.com/office/officeart/2018/2/layout/IconVerticalSolidList"/>
    <dgm:cxn modelId="{DE6DA16F-5DFC-4F40-BCE5-ACA10A87D5ED}" type="presParOf" srcId="{CFD6C443-7867-4E02-AB51-6B488D3FD83D}" destId="{DC619510-017E-42F5-BC05-EEC73AFA8029}" srcOrd="1" destOrd="0" presId="urn:microsoft.com/office/officeart/2018/2/layout/IconVerticalSolidList"/>
    <dgm:cxn modelId="{78B680B2-5D8C-E542-ACBB-7477AFF97FCC}" type="presParOf" srcId="{CFD6C443-7867-4E02-AB51-6B488D3FD83D}" destId="{8395B3E2-5F89-45B7-829A-A2BC0E210B0A}" srcOrd="2" destOrd="0" presId="urn:microsoft.com/office/officeart/2018/2/layout/IconVerticalSolidList"/>
    <dgm:cxn modelId="{60DE23D0-CA2E-8A45-B151-F108968F8FAC}" type="presParOf" srcId="{CFD6C443-7867-4E02-AB51-6B488D3FD83D}" destId="{0BADCD6E-7764-428F-B278-E2DF0153F858}" srcOrd="3" destOrd="0" presId="urn:microsoft.com/office/officeart/2018/2/layout/IconVerticalSolidList"/>
    <dgm:cxn modelId="{76F84512-FF3A-744E-A899-4A7A20F6C901}" type="presParOf" srcId="{690BA5F8-6B90-4188-8662-2C7DDE7A6A04}" destId="{CF08E68C-8E4B-4753-8994-2B16D67707C9}" srcOrd="1" destOrd="0" presId="urn:microsoft.com/office/officeart/2018/2/layout/IconVerticalSolidList"/>
    <dgm:cxn modelId="{4DD848DC-187A-5842-99C9-5E068DCE0FDA}" type="presParOf" srcId="{690BA5F8-6B90-4188-8662-2C7DDE7A6A04}" destId="{67849900-BCF1-48BE-B7FD-4877A632E97D}" srcOrd="2" destOrd="0" presId="urn:microsoft.com/office/officeart/2018/2/layout/IconVerticalSolidList"/>
    <dgm:cxn modelId="{CEEA058E-9782-704D-AA51-000EF1B526B3}" type="presParOf" srcId="{67849900-BCF1-48BE-B7FD-4877A632E97D}" destId="{34ABFED1-D516-48B5-9876-381542DF6A8D}" srcOrd="0" destOrd="0" presId="urn:microsoft.com/office/officeart/2018/2/layout/IconVerticalSolidList"/>
    <dgm:cxn modelId="{CEDB9F21-23E4-2E44-BC40-F4C3DDD9290B}" type="presParOf" srcId="{67849900-BCF1-48BE-B7FD-4877A632E97D}" destId="{B3865A4E-4D65-448E-BCF6-B1CF8B41F340}" srcOrd="1" destOrd="0" presId="urn:microsoft.com/office/officeart/2018/2/layout/IconVerticalSolidList"/>
    <dgm:cxn modelId="{D06F5BFB-BCC0-BE40-A3C0-33F641AC27C0}" type="presParOf" srcId="{67849900-BCF1-48BE-B7FD-4877A632E97D}" destId="{62497F28-290E-4F28-92A4-7ADB361A8377}" srcOrd="2" destOrd="0" presId="urn:microsoft.com/office/officeart/2018/2/layout/IconVerticalSolidList"/>
    <dgm:cxn modelId="{35959FD2-BE31-6143-BBCF-93B0093FF1B6}" type="presParOf" srcId="{67849900-BCF1-48BE-B7FD-4877A632E97D}" destId="{DA94DCDB-28EB-496B-A7A3-E4506FBE7F79}" srcOrd="3" destOrd="0" presId="urn:microsoft.com/office/officeart/2018/2/layout/IconVerticalSolidList"/>
    <dgm:cxn modelId="{B2E7A742-17BB-1B45-BFFE-B84FC4D92FA6}" type="presParOf" srcId="{690BA5F8-6B90-4188-8662-2C7DDE7A6A04}" destId="{606D2C1F-3AC1-4B71-A0A3-EC7F11606290}" srcOrd="3" destOrd="0" presId="urn:microsoft.com/office/officeart/2018/2/layout/IconVerticalSolidList"/>
    <dgm:cxn modelId="{CB9C37F1-B4E8-D647-A5FC-67FC5AA23D2D}" type="presParOf" srcId="{690BA5F8-6B90-4188-8662-2C7DDE7A6A04}" destId="{2D1CFDE3-CC25-4663-8DCF-D10BCAC45BE5}" srcOrd="4" destOrd="0" presId="urn:microsoft.com/office/officeart/2018/2/layout/IconVerticalSolidList"/>
    <dgm:cxn modelId="{F42F52B7-F86B-9648-8229-3266173CB0FF}" type="presParOf" srcId="{2D1CFDE3-CC25-4663-8DCF-D10BCAC45BE5}" destId="{0A2E3D93-4B37-4047-A856-E1775F17DEE6}" srcOrd="0" destOrd="0" presId="urn:microsoft.com/office/officeart/2018/2/layout/IconVerticalSolidList"/>
    <dgm:cxn modelId="{02764A94-6516-D940-BBE8-4F77F7064932}" type="presParOf" srcId="{2D1CFDE3-CC25-4663-8DCF-D10BCAC45BE5}" destId="{9DA7E023-86C2-492F-ADD4-380C5D7C8AF0}" srcOrd="1" destOrd="0" presId="urn:microsoft.com/office/officeart/2018/2/layout/IconVerticalSolidList"/>
    <dgm:cxn modelId="{66A8218F-B272-A244-AD8B-A1E5E23BE220}" type="presParOf" srcId="{2D1CFDE3-CC25-4663-8DCF-D10BCAC45BE5}" destId="{2C736DD9-817C-4540-923D-BC88D6AFD33B}" srcOrd="2" destOrd="0" presId="urn:microsoft.com/office/officeart/2018/2/layout/IconVerticalSolidList"/>
    <dgm:cxn modelId="{643E3123-9FA0-F542-97C8-70F703A062E8}" type="presParOf" srcId="{2D1CFDE3-CC25-4663-8DCF-D10BCAC45BE5}" destId="{1A5AA710-605C-49FA-95F0-8875F2C54D0E}" srcOrd="3" destOrd="0" presId="urn:microsoft.com/office/officeart/2018/2/layout/IconVerticalSolidList"/>
    <dgm:cxn modelId="{0FFAB141-5808-4D46-A14D-490724C1686C}" type="presParOf" srcId="{690BA5F8-6B90-4188-8662-2C7DDE7A6A04}" destId="{F5D14600-3CF7-43C2-BF17-24873BA77F19}" srcOrd="5" destOrd="0" presId="urn:microsoft.com/office/officeart/2018/2/layout/IconVerticalSolidList"/>
    <dgm:cxn modelId="{01C9384B-1A57-6E4D-B621-1DF25D153018}" type="presParOf" srcId="{690BA5F8-6B90-4188-8662-2C7DDE7A6A04}" destId="{2FDFCD69-E2BC-4202-B9BF-026D0C0EA921}" srcOrd="6" destOrd="0" presId="urn:microsoft.com/office/officeart/2018/2/layout/IconVerticalSolidList"/>
    <dgm:cxn modelId="{6E0114E4-652A-1C43-8E16-F711888C618F}" type="presParOf" srcId="{2FDFCD69-E2BC-4202-B9BF-026D0C0EA921}" destId="{78B1C41F-22F1-4B4D-BA03-EBB2524C6E50}" srcOrd="0" destOrd="0" presId="urn:microsoft.com/office/officeart/2018/2/layout/IconVerticalSolidList"/>
    <dgm:cxn modelId="{47D2E977-E010-D740-8A7E-E19521CE8070}" type="presParOf" srcId="{2FDFCD69-E2BC-4202-B9BF-026D0C0EA921}" destId="{AC386B2F-C68D-48B8-9B43-2595393D154E}" srcOrd="1" destOrd="0" presId="urn:microsoft.com/office/officeart/2018/2/layout/IconVerticalSolidList"/>
    <dgm:cxn modelId="{5620436C-1D5C-9149-8A5B-494861325F31}" type="presParOf" srcId="{2FDFCD69-E2BC-4202-B9BF-026D0C0EA921}" destId="{07689997-E9FB-4A55-B524-A9A6AD10B5E3}" srcOrd="2" destOrd="0" presId="urn:microsoft.com/office/officeart/2018/2/layout/IconVerticalSolidList"/>
    <dgm:cxn modelId="{2C6C662C-9930-0048-869A-31CF28DC614C}" type="presParOf" srcId="{2FDFCD69-E2BC-4202-B9BF-026D0C0EA921}" destId="{0A63E066-9903-4812-8BA0-822625143AD2}" srcOrd="3" destOrd="0" presId="urn:microsoft.com/office/officeart/2018/2/layout/IconVerticalSolidList"/>
    <dgm:cxn modelId="{5E417D55-6549-0E4E-A678-5300D3CAB168}" type="presParOf" srcId="{690BA5F8-6B90-4188-8662-2C7DDE7A6A04}" destId="{0290CE6D-5ECA-40D2-8309-C58384E6695A}" srcOrd="7" destOrd="0" presId="urn:microsoft.com/office/officeart/2018/2/layout/IconVerticalSolidList"/>
    <dgm:cxn modelId="{D53CEBA8-A183-3B4A-B69D-BCD31D01A90C}" type="presParOf" srcId="{690BA5F8-6B90-4188-8662-2C7DDE7A6A04}" destId="{C7D9E993-4E65-448D-BE4D-BBCAC564248B}" srcOrd="8" destOrd="0" presId="urn:microsoft.com/office/officeart/2018/2/layout/IconVerticalSolidList"/>
    <dgm:cxn modelId="{D3F05885-0D76-BD4C-98F8-169DD0852F02}" type="presParOf" srcId="{C7D9E993-4E65-448D-BE4D-BBCAC564248B}" destId="{A705F8BE-A68F-4C72-B018-679038AE022D}" srcOrd="0" destOrd="0" presId="urn:microsoft.com/office/officeart/2018/2/layout/IconVerticalSolidList"/>
    <dgm:cxn modelId="{52D06250-12E0-DC44-AED9-09973AC8B03C}" type="presParOf" srcId="{C7D9E993-4E65-448D-BE4D-BBCAC564248B}" destId="{F7442BF7-6634-4203-B986-96BF9B5EC114}" srcOrd="1" destOrd="0" presId="urn:microsoft.com/office/officeart/2018/2/layout/IconVerticalSolidList"/>
    <dgm:cxn modelId="{F8BE448B-86D1-9342-91AB-1DE7ED047C27}" type="presParOf" srcId="{C7D9E993-4E65-448D-BE4D-BBCAC564248B}" destId="{F19D1C2D-945F-41D0-B234-2E5938EDA101}" srcOrd="2" destOrd="0" presId="urn:microsoft.com/office/officeart/2018/2/layout/IconVerticalSolidList"/>
    <dgm:cxn modelId="{142E50B8-280C-E346-AA06-EA884EBC4700}" type="presParOf" srcId="{C7D9E993-4E65-448D-BE4D-BBCAC564248B}" destId="{9663B2E9-330D-4B66-BDAE-667778DAC09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798013-7A29-4786-89E3-51894EBF81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86EFD88-CB63-43CD-B893-9EFB887F2075}">
      <dgm:prSet/>
      <dgm:spPr/>
      <dgm:t>
        <a:bodyPr/>
        <a:lstStyle/>
        <a:p>
          <a:r>
            <a:rPr lang="en-US" i="1" dirty="0" err="1" smtClean="0">
              <a:solidFill>
                <a:schemeClr val="bg1"/>
              </a:solidFill>
            </a:rPr>
            <a:t>preimplementation</a:t>
          </a:r>
          <a:r>
            <a:rPr lang="en-US" i="1" dirty="0" smtClean="0">
              <a:solidFill>
                <a:schemeClr val="bg1"/>
              </a:solidFill>
            </a:rPr>
            <a:t> </a:t>
          </a:r>
          <a:r>
            <a:rPr lang="en-US" i="1" dirty="0">
              <a:solidFill>
                <a:schemeClr val="bg1"/>
              </a:solidFill>
            </a:rPr>
            <a:t>planning</a:t>
          </a:r>
          <a:r>
            <a:rPr lang="en-US" dirty="0">
              <a:solidFill>
                <a:schemeClr val="bg1"/>
              </a:solidFill>
            </a:rPr>
            <a:t>: </a:t>
          </a:r>
          <a:r>
            <a:rPr lang="en-US" dirty="0" smtClean="0">
              <a:solidFill>
                <a:schemeClr val="bg1"/>
              </a:solidFill>
            </a:rPr>
            <a:t>gather </a:t>
          </a:r>
          <a:r>
            <a:rPr lang="en-US" dirty="0">
              <a:solidFill>
                <a:schemeClr val="bg1"/>
              </a:solidFill>
            </a:rPr>
            <a:t>stakeholders and </a:t>
          </a:r>
          <a:r>
            <a:rPr lang="en-US" dirty="0" smtClean="0">
              <a:solidFill>
                <a:schemeClr val="bg1"/>
              </a:solidFill>
            </a:rPr>
            <a:t>make </a:t>
          </a:r>
          <a:r>
            <a:rPr lang="en-US" dirty="0">
              <a:solidFill>
                <a:schemeClr val="bg1"/>
              </a:solidFill>
            </a:rPr>
            <a:t>the case for evidence translation</a:t>
          </a:r>
        </a:p>
      </dgm:t>
    </dgm:pt>
    <dgm:pt modelId="{A7525243-06B5-4BD5-8E56-25F1E63453C8}" type="parTrans" cxnId="{AB0DC597-8FDE-4BAF-808C-92BE0EADC428}">
      <dgm:prSet/>
      <dgm:spPr/>
      <dgm:t>
        <a:bodyPr/>
        <a:lstStyle/>
        <a:p>
          <a:endParaRPr lang="en-US"/>
        </a:p>
      </dgm:t>
    </dgm:pt>
    <dgm:pt modelId="{66F07441-8C24-4DB0-994D-BDC9647602FC}" type="sibTrans" cxnId="{AB0DC597-8FDE-4BAF-808C-92BE0EADC428}">
      <dgm:prSet/>
      <dgm:spPr/>
      <dgm:t>
        <a:bodyPr/>
        <a:lstStyle/>
        <a:p>
          <a:endParaRPr lang="en-US"/>
        </a:p>
      </dgm:t>
    </dgm:pt>
    <dgm:pt modelId="{BC0DBCA8-FB54-4947-94F7-2A13C39E8450}">
      <dgm:prSet/>
      <dgm:spPr/>
      <dgm:t>
        <a:bodyPr/>
        <a:lstStyle/>
        <a:p>
          <a:r>
            <a:rPr lang="en-US" i="1" dirty="0" smtClean="0">
              <a:solidFill>
                <a:schemeClr val="tx1"/>
              </a:solidFill>
            </a:rPr>
            <a:t>designing </a:t>
          </a:r>
          <a:r>
            <a:rPr lang="en-US" i="1" dirty="0">
              <a:solidFill>
                <a:schemeClr val="tx1"/>
              </a:solidFill>
            </a:rPr>
            <a:t>the implementation strategy</a:t>
          </a:r>
          <a:r>
            <a:rPr lang="en-US" dirty="0">
              <a:solidFill>
                <a:schemeClr val="tx1"/>
              </a:solidFill>
            </a:rPr>
            <a:t>: </a:t>
          </a:r>
          <a:r>
            <a:rPr lang="en-US" dirty="0" smtClean="0">
              <a:solidFill>
                <a:schemeClr val="tx1"/>
              </a:solidFill>
            </a:rPr>
            <a:t>use </a:t>
          </a:r>
          <a:r>
            <a:rPr lang="en-US" dirty="0">
              <a:solidFill>
                <a:schemeClr val="tx1"/>
              </a:solidFill>
            </a:rPr>
            <a:t>behavioral theory</a:t>
          </a:r>
          <a:r>
            <a:rPr lang="en-US" dirty="0" smtClean="0">
              <a:solidFill>
                <a:schemeClr val="tx1"/>
              </a:solidFill>
            </a:rPr>
            <a:t>/ frameworks </a:t>
          </a:r>
          <a:r>
            <a:rPr lang="en-US" dirty="0">
              <a:solidFill>
                <a:schemeClr val="tx1"/>
              </a:solidFill>
            </a:rPr>
            <a:t>to identify barriers and facilitators to implementation and guide development of implementation strategies</a:t>
          </a:r>
        </a:p>
      </dgm:t>
    </dgm:pt>
    <dgm:pt modelId="{B062BBE5-FF8B-40C4-98AF-EBCE6678A8CB}" type="parTrans" cxnId="{601E2AD7-25F9-410B-B80C-494E91A5FDF7}">
      <dgm:prSet/>
      <dgm:spPr/>
      <dgm:t>
        <a:bodyPr/>
        <a:lstStyle/>
        <a:p>
          <a:endParaRPr lang="en-US"/>
        </a:p>
      </dgm:t>
    </dgm:pt>
    <dgm:pt modelId="{A4D5928D-F087-4836-9C63-7ADF2F364FB6}" type="sibTrans" cxnId="{601E2AD7-25F9-410B-B80C-494E91A5FDF7}">
      <dgm:prSet/>
      <dgm:spPr/>
      <dgm:t>
        <a:bodyPr/>
        <a:lstStyle/>
        <a:p>
          <a:endParaRPr lang="en-US"/>
        </a:p>
      </dgm:t>
    </dgm:pt>
    <dgm:pt modelId="{4A4893AE-055C-4766-854A-C883A88F0BD2}">
      <dgm:prSet/>
      <dgm:spPr/>
      <dgm:t>
        <a:bodyPr/>
        <a:lstStyle/>
        <a:p>
          <a:r>
            <a:rPr lang="en-US" i="1" dirty="0" smtClean="0">
              <a:solidFill>
                <a:schemeClr val="bg1"/>
              </a:solidFill>
            </a:rPr>
            <a:t>evaluating </a:t>
          </a:r>
          <a:r>
            <a:rPr lang="en-US" i="1" dirty="0">
              <a:solidFill>
                <a:schemeClr val="bg1"/>
              </a:solidFill>
            </a:rPr>
            <a:t>the implementation strategy</a:t>
          </a:r>
          <a:r>
            <a:rPr lang="en-US" dirty="0">
              <a:solidFill>
                <a:schemeClr val="bg1"/>
              </a:solidFill>
            </a:rPr>
            <a:t>: </a:t>
          </a:r>
          <a:r>
            <a:rPr lang="en-US" dirty="0" smtClean="0">
              <a:solidFill>
                <a:schemeClr val="bg1"/>
              </a:solidFill>
            </a:rPr>
            <a:t>employ </a:t>
          </a:r>
          <a:r>
            <a:rPr lang="en-US" dirty="0">
              <a:solidFill>
                <a:schemeClr val="bg1"/>
              </a:solidFill>
            </a:rPr>
            <a:t>rigorous evaluation designs to determine whether strategies to </a:t>
          </a:r>
          <a:r>
            <a:rPr lang="en-US" dirty="0" smtClean="0">
              <a:solidFill>
                <a:schemeClr val="bg1"/>
              </a:solidFill>
            </a:rPr>
            <a:t>bridge </a:t>
          </a:r>
          <a:r>
            <a:rPr lang="en-US" dirty="0">
              <a:solidFill>
                <a:schemeClr val="bg1"/>
              </a:solidFill>
            </a:rPr>
            <a:t>the gap are effective and why or why </a:t>
          </a:r>
          <a:r>
            <a:rPr lang="en-US" dirty="0" smtClean="0">
              <a:solidFill>
                <a:schemeClr val="bg1"/>
              </a:solidFill>
            </a:rPr>
            <a:t>not</a:t>
          </a:r>
          <a:endParaRPr lang="en-US" dirty="0"/>
        </a:p>
      </dgm:t>
    </dgm:pt>
    <dgm:pt modelId="{32DEC14A-F82F-4343-9156-34B3731002ED}" type="parTrans" cxnId="{DA4AC49E-6F20-4919-8D52-DD79AC404ED7}">
      <dgm:prSet/>
      <dgm:spPr/>
      <dgm:t>
        <a:bodyPr/>
        <a:lstStyle/>
        <a:p>
          <a:endParaRPr lang="en-US"/>
        </a:p>
      </dgm:t>
    </dgm:pt>
    <dgm:pt modelId="{E8A7E257-A13C-4006-A2E3-94F0A431B0BB}" type="sibTrans" cxnId="{DA4AC49E-6F20-4919-8D52-DD79AC404ED7}">
      <dgm:prSet/>
      <dgm:spPr/>
      <dgm:t>
        <a:bodyPr/>
        <a:lstStyle/>
        <a:p>
          <a:endParaRPr lang="en-US"/>
        </a:p>
      </dgm:t>
    </dgm:pt>
    <dgm:pt modelId="{8E3A4FCD-7C5B-4271-AB92-7BD5E530F0D7}" type="pres">
      <dgm:prSet presAssocID="{E8798013-7A29-4786-89E3-51894EBF819F}" presName="root" presStyleCnt="0">
        <dgm:presLayoutVars>
          <dgm:dir/>
          <dgm:resizeHandles val="exact"/>
        </dgm:presLayoutVars>
      </dgm:prSet>
      <dgm:spPr/>
      <dgm:t>
        <a:bodyPr/>
        <a:lstStyle/>
        <a:p>
          <a:endParaRPr lang="en-US"/>
        </a:p>
      </dgm:t>
    </dgm:pt>
    <dgm:pt modelId="{D695584E-536E-4EB1-A198-09DB9AED3C71}" type="pres">
      <dgm:prSet presAssocID="{386EFD88-CB63-43CD-B893-9EFB887F2075}" presName="compNode" presStyleCnt="0"/>
      <dgm:spPr/>
    </dgm:pt>
    <dgm:pt modelId="{A605C826-975C-4EF0-935E-C73130E06585}" type="pres">
      <dgm:prSet presAssocID="{386EFD88-CB63-43CD-B893-9EFB887F2075}" presName="bgRect" presStyleLbl="bgShp" presStyleIdx="0" presStyleCnt="3"/>
      <dgm:spPr/>
    </dgm:pt>
    <dgm:pt modelId="{19EC7F41-84BB-4874-8E15-DBC11E64C696}" type="pres">
      <dgm:prSet presAssocID="{386EFD88-CB63-43CD-B893-9EFB887F20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ubtitles"/>
        </a:ext>
      </dgm:extLst>
    </dgm:pt>
    <dgm:pt modelId="{828CCC3C-691B-48DD-972B-B3154AC10C7D}" type="pres">
      <dgm:prSet presAssocID="{386EFD88-CB63-43CD-B893-9EFB887F2075}" presName="spaceRect" presStyleCnt="0"/>
      <dgm:spPr/>
    </dgm:pt>
    <dgm:pt modelId="{27FD83E6-2ACF-4290-B27C-89B97CAFE40F}" type="pres">
      <dgm:prSet presAssocID="{386EFD88-CB63-43CD-B893-9EFB887F2075}" presName="parTx" presStyleLbl="revTx" presStyleIdx="0" presStyleCnt="3">
        <dgm:presLayoutVars>
          <dgm:chMax val="0"/>
          <dgm:chPref val="0"/>
        </dgm:presLayoutVars>
      </dgm:prSet>
      <dgm:spPr/>
      <dgm:t>
        <a:bodyPr/>
        <a:lstStyle/>
        <a:p>
          <a:endParaRPr lang="en-US"/>
        </a:p>
      </dgm:t>
    </dgm:pt>
    <dgm:pt modelId="{B59697BF-2021-438D-9989-67444B1FE99E}" type="pres">
      <dgm:prSet presAssocID="{66F07441-8C24-4DB0-994D-BDC9647602FC}" presName="sibTrans" presStyleCnt="0"/>
      <dgm:spPr/>
    </dgm:pt>
    <dgm:pt modelId="{11614A40-6351-4864-B57D-8B1855A6D2EC}" type="pres">
      <dgm:prSet presAssocID="{BC0DBCA8-FB54-4947-94F7-2A13C39E8450}" presName="compNode" presStyleCnt="0"/>
      <dgm:spPr/>
    </dgm:pt>
    <dgm:pt modelId="{0D5099FF-7E71-47BA-82C8-E5F94C4F03B2}" type="pres">
      <dgm:prSet presAssocID="{BC0DBCA8-FB54-4947-94F7-2A13C39E8450}" presName="bgRect" presStyleLbl="bgShp" presStyleIdx="1" presStyleCnt="3"/>
      <dgm:spPr/>
    </dgm:pt>
    <dgm:pt modelId="{9F7053C3-EC8E-4B1E-9B3D-AD59473CA9B3}" type="pres">
      <dgm:prSet presAssocID="{BC0DBCA8-FB54-4947-94F7-2A13C39E8450}"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Light Bulb and Gear"/>
        </a:ext>
      </dgm:extLst>
    </dgm:pt>
    <dgm:pt modelId="{F7C4BCE4-1550-4372-ACF5-C0FF7AE67364}" type="pres">
      <dgm:prSet presAssocID="{BC0DBCA8-FB54-4947-94F7-2A13C39E8450}" presName="spaceRect" presStyleCnt="0"/>
      <dgm:spPr/>
    </dgm:pt>
    <dgm:pt modelId="{45FC36A7-7BA1-4098-A402-8CA3DAE0CB80}" type="pres">
      <dgm:prSet presAssocID="{BC0DBCA8-FB54-4947-94F7-2A13C39E8450}" presName="parTx" presStyleLbl="revTx" presStyleIdx="1" presStyleCnt="3">
        <dgm:presLayoutVars>
          <dgm:chMax val="0"/>
          <dgm:chPref val="0"/>
        </dgm:presLayoutVars>
      </dgm:prSet>
      <dgm:spPr/>
      <dgm:t>
        <a:bodyPr/>
        <a:lstStyle/>
        <a:p>
          <a:endParaRPr lang="en-US"/>
        </a:p>
      </dgm:t>
    </dgm:pt>
    <dgm:pt modelId="{2A594C66-DF74-4DA6-9D9D-00A70EEBDE7E}" type="pres">
      <dgm:prSet presAssocID="{A4D5928D-F087-4836-9C63-7ADF2F364FB6}" presName="sibTrans" presStyleCnt="0"/>
      <dgm:spPr/>
    </dgm:pt>
    <dgm:pt modelId="{906B2097-B96B-48E3-9A36-FDB600F7EBB7}" type="pres">
      <dgm:prSet presAssocID="{4A4893AE-055C-4766-854A-C883A88F0BD2}" presName="compNode" presStyleCnt="0"/>
      <dgm:spPr/>
    </dgm:pt>
    <dgm:pt modelId="{387554ED-6034-4B01-82FA-F34F4C6329BB}" type="pres">
      <dgm:prSet presAssocID="{4A4893AE-055C-4766-854A-C883A88F0BD2}" presName="bgRect" presStyleLbl="bgShp" presStyleIdx="2" presStyleCnt="3"/>
      <dgm:spPr/>
    </dgm:pt>
    <dgm:pt modelId="{F029A7C0-D49D-4D9D-8E56-9A51FE6738FB}" type="pres">
      <dgm:prSet presAssocID="{4A4893AE-055C-4766-854A-C883A88F0BD2}"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Presentation with Checklist"/>
        </a:ext>
      </dgm:extLst>
    </dgm:pt>
    <dgm:pt modelId="{ECC0DDE3-4940-400F-A51A-47381858BFA2}" type="pres">
      <dgm:prSet presAssocID="{4A4893AE-055C-4766-854A-C883A88F0BD2}" presName="spaceRect" presStyleCnt="0"/>
      <dgm:spPr/>
    </dgm:pt>
    <dgm:pt modelId="{216AAD75-4561-478C-B5F5-5FD7269BEEBB}" type="pres">
      <dgm:prSet presAssocID="{4A4893AE-055C-4766-854A-C883A88F0BD2}" presName="parTx" presStyleLbl="revTx" presStyleIdx="2" presStyleCnt="3">
        <dgm:presLayoutVars>
          <dgm:chMax val="0"/>
          <dgm:chPref val="0"/>
        </dgm:presLayoutVars>
      </dgm:prSet>
      <dgm:spPr/>
      <dgm:t>
        <a:bodyPr/>
        <a:lstStyle/>
        <a:p>
          <a:endParaRPr lang="en-US"/>
        </a:p>
      </dgm:t>
    </dgm:pt>
  </dgm:ptLst>
  <dgm:cxnLst>
    <dgm:cxn modelId="{C4A8D767-E2C6-9C48-96FE-9034BDCB8B0E}" type="presOf" srcId="{E8798013-7A29-4786-89E3-51894EBF819F}" destId="{8E3A4FCD-7C5B-4271-AB92-7BD5E530F0D7}" srcOrd="0" destOrd="0" presId="urn:microsoft.com/office/officeart/2018/2/layout/IconVerticalSolidList"/>
    <dgm:cxn modelId="{AB0DC597-8FDE-4BAF-808C-92BE0EADC428}" srcId="{E8798013-7A29-4786-89E3-51894EBF819F}" destId="{386EFD88-CB63-43CD-B893-9EFB887F2075}" srcOrd="0" destOrd="0" parTransId="{A7525243-06B5-4BD5-8E56-25F1E63453C8}" sibTransId="{66F07441-8C24-4DB0-994D-BDC9647602FC}"/>
    <dgm:cxn modelId="{DA4AC49E-6F20-4919-8D52-DD79AC404ED7}" srcId="{E8798013-7A29-4786-89E3-51894EBF819F}" destId="{4A4893AE-055C-4766-854A-C883A88F0BD2}" srcOrd="2" destOrd="0" parTransId="{32DEC14A-F82F-4343-9156-34B3731002ED}" sibTransId="{E8A7E257-A13C-4006-A2E3-94F0A431B0BB}"/>
    <dgm:cxn modelId="{F3E3A4F2-32B0-F946-A750-1B0695EAAE89}" type="presOf" srcId="{BC0DBCA8-FB54-4947-94F7-2A13C39E8450}" destId="{45FC36A7-7BA1-4098-A402-8CA3DAE0CB80}" srcOrd="0" destOrd="0" presId="urn:microsoft.com/office/officeart/2018/2/layout/IconVerticalSolidList"/>
    <dgm:cxn modelId="{37ECBFDC-1A18-8C46-8AA9-B35B4E38DEC5}" type="presOf" srcId="{4A4893AE-055C-4766-854A-C883A88F0BD2}" destId="{216AAD75-4561-478C-B5F5-5FD7269BEEBB}" srcOrd="0" destOrd="0" presId="urn:microsoft.com/office/officeart/2018/2/layout/IconVerticalSolidList"/>
    <dgm:cxn modelId="{BAEB9F30-80E0-DB41-9D81-7446508CBDFA}" type="presOf" srcId="{386EFD88-CB63-43CD-B893-9EFB887F2075}" destId="{27FD83E6-2ACF-4290-B27C-89B97CAFE40F}" srcOrd="0" destOrd="0" presId="urn:microsoft.com/office/officeart/2018/2/layout/IconVerticalSolidList"/>
    <dgm:cxn modelId="{601E2AD7-25F9-410B-B80C-494E91A5FDF7}" srcId="{E8798013-7A29-4786-89E3-51894EBF819F}" destId="{BC0DBCA8-FB54-4947-94F7-2A13C39E8450}" srcOrd="1" destOrd="0" parTransId="{B062BBE5-FF8B-40C4-98AF-EBCE6678A8CB}" sibTransId="{A4D5928D-F087-4836-9C63-7ADF2F364FB6}"/>
    <dgm:cxn modelId="{66BE882A-A5AC-D341-9BAB-F9796F83665B}" type="presParOf" srcId="{8E3A4FCD-7C5B-4271-AB92-7BD5E530F0D7}" destId="{D695584E-536E-4EB1-A198-09DB9AED3C71}" srcOrd="0" destOrd="0" presId="urn:microsoft.com/office/officeart/2018/2/layout/IconVerticalSolidList"/>
    <dgm:cxn modelId="{66CBE6E1-714B-F945-98D4-A38DCF7E647B}" type="presParOf" srcId="{D695584E-536E-4EB1-A198-09DB9AED3C71}" destId="{A605C826-975C-4EF0-935E-C73130E06585}" srcOrd="0" destOrd="0" presId="urn:microsoft.com/office/officeart/2018/2/layout/IconVerticalSolidList"/>
    <dgm:cxn modelId="{58D122EE-048B-874E-AC11-05E904020F32}" type="presParOf" srcId="{D695584E-536E-4EB1-A198-09DB9AED3C71}" destId="{19EC7F41-84BB-4874-8E15-DBC11E64C696}" srcOrd="1" destOrd="0" presId="urn:microsoft.com/office/officeart/2018/2/layout/IconVerticalSolidList"/>
    <dgm:cxn modelId="{241CABA9-A76B-F84C-B43F-0F9A80765A86}" type="presParOf" srcId="{D695584E-536E-4EB1-A198-09DB9AED3C71}" destId="{828CCC3C-691B-48DD-972B-B3154AC10C7D}" srcOrd="2" destOrd="0" presId="urn:microsoft.com/office/officeart/2018/2/layout/IconVerticalSolidList"/>
    <dgm:cxn modelId="{B90FD112-4CD2-834E-91D6-6F38B8FBE7F1}" type="presParOf" srcId="{D695584E-536E-4EB1-A198-09DB9AED3C71}" destId="{27FD83E6-2ACF-4290-B27C-89B97CAFE40F}" srcOrd="3" destOrd="0" presId="urn:microsoft.com/office/officeart/2018/2/layout/IconVerticalSolidList"/>
    <dgm:cxn modelId="{1C2E37D4-CC81-E248-A830-11721A899E3D}" type="presParOf" srcId="{8E3A4FCD-7C5B-4271-AB92-7BD5E530F0D7}" destId="{B59697BF-2021-438D-9989-67444B1FE99E}" srcOrd="1" destOrd="0" presId="urn:microsoft.com/office/officeart/2018/2/layout/IconVerticalSolidList"/>
    <dgm:cxn modelId="{544CB628-CD83-8447-BAEB-BB60F22663E9}" type="presParOf" srcId="{8E3A4FCD-7C5B-4271-AB92-7BD5E530F0D7}" destId="{11614A40-6351-4864-B57D-8B1855A6D2EC}" srcOrd="2" destOrd="0" presId="urn:microsoft.com/office/officeart/2018/2/layout/IconVerticalSolidList"/>
    <dgm:cxn modelId="{9B0254A4-46FC-BD49-9B45-3AB9ECCA335C}" type="presParOf" srcId="{11614A40-6351-4864-B57D-8B1855A6D2EC}" destId="{0D5099FF-7E71-47BA-82C8-E5F94C4F03B2}" srcOrd="0" destOrd="0" presId="urn:microsoft.com/office/officeart/2018/2/layout/IconVerticalSolidList"/>
    <dgm:cxn modelId="{8B3D29B1-0CAC-2A49-98A5-5A4FFF86A210}" type="presParOf" srcId="{11614A40-6351-4864-B57D-8B1855A6D2EC}" destId="{9F7053C3-EC8E-4B1E-9B3D-AD59473CA9B3}" srcOrd="1" destOrd="0" presId="urn:microsoft.com/office/officeart/2018/2/layout/IconVerticalSolidList"/>
    <dgm:cxn modelId="{8F9315C6-4FCA-9C44-AEA0-38317D488EA1}" type="presParOf" srcId="{11614A40-6351-4864-B57D-8B1855A6D2EC}" destId="{F7C4BCE4-1550-4372-ACF5-C0FF7AE67364}" srcOrd="2" destOrd="0" presId="urn:microsoft.com/office/officeart/2018/2/layout/IconVerticalSolidList"/>
    <dgm:cxn modelId="{472969B9-10C0-6C4F-92C9-69E2E7A20F0A}" type="presParOf" srcId="{11614A40-6351-4864-B57D-8B1855A6D2EC}" destId="{45FC36A7-7BA1-4098-A402-8CA3DAE0CB80}" srcOrd="3" destOrd="0" presId="urn:microsoft.com/office/officeart/2018/2/layout/IconVerticalSolidList"/>
    <dgm:cxn modelId="{EC4C2561-FF05-F14D-9DDF-3B72D06986E6}" type="presParOf" srcId="{8E3A4FCD-7C5B-4271-AB92-7BD5E530F0D7}" destId="{2A594C66-DF74-4DA6-9D9D-00A70EEBDE7E}" srcOrd="3" destOrd="0" presId="urn:microsoft.com/office/officeart/2018/2/layout/IconVerticalSolidList"/>
    <dgm:cxn modelId="{A33509FB-CF29-D248-8FEC-55B25EB7FC98}" type="presParOf" srcId="{8E3A4FCD-7C5B-4271-AB92-7BD5E530F0D7}" destId="{906B2097-B96B-48E3-9A36-FDB600F7EBB7}" srcOrd="4" destOrd="0" presId="urn:microsoft.com/office/officeart/2018/2/layout/IconVerticalSolidList"/>
    <dgm:cxn modelId="{31C63FAD-51D0-8942-85E1-D5576528460C}" type="presParOf" srcId="{906B2097-B96B-48E3-9A36-FDB600F7EBB7}" destId="{387554ED-6034-4B01-82FA-F34F4C6329BB}" srcOrd="0" destOrd="0" presId="urn:microsoft.com/office/officeart/2018/2/layout/IconVerticalSolidList"/>
    <dgm:cxn modelId="{1F03EED6-A6C5-EC43-82BC-1F7F57DAC1E6}" type="presParOf" srcId="{906B2097-B96B-48E3-9A36-FDB600F7EBB7}" destId="{F029A7C0-D49D-4D9D-8E56-9A51FE6738FB}" srcOrd="1" destOrd="0" presId="urn:microsoft.com/office/officeart/2018/2/layout/IconVerticalSolidList"/>
    <dgm:cxn modelId="{DAFFCBCC-9606-1743-B30B-61DC00DCB67F}" type="presParOf" srcId="{906B2097-B96B-48E3-9A36-FDB600F7EBB7}" destId="{ECC0DDE3-4940-400F-A51A-47381858BFA2}" srcOrd="2" destOrd="0" presId="urn:microsoft.com/office/officeart/2018/2/layout/IconVerticalSolidList"/>
    <dgm:cxn modelId="{92CF1679-9980-4044-A9A0-450FC2A61B76}" type="presParOf" srcId="{906B2097-B96B-48E3-9A36-FDB600F7EBB7}" destId="{216AAD75-4561-478C-B5F5-5FD7269BEEB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ABE38E-789F-474F-B2D6-E307BBB542FB}"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FF7431E0-98B5-AA49-9DAE-26C9A2A69A04}">
      <dgm:prSet custT="1"/>
      <dgm:spPr/>
      <dgm:t>
        <a:bodyPr/>
        <a:lstStyle/>
        <a:p>
          <a:pPr rtl="0"/>
          <a:r>
            <a:rPr lang="en-US" sz="2400" dirty="0"/>
            <a:t>Clinical trials</a:t>
          </a:r>
        </a:p>
      </dgm:t>
    </dgm:pt>
    <dgm:pt modelId="{7B09F340-FCFC-0846-9395-49408728B6FA}" type="parTrans" cxnId="{1DCD76A0-0016-FC4E-8F42-056BB746F181}">
      <dgm:prSet/>
      <dgm:spPr/>
      <dgm:t>
        <a:bodyPr/>
        <a:lstStyle/>
        <a:p>
          <a:endParaRPr lang="en-US"/>
        </a:p>
      </dgm:t>
    </dgm:pt>
    <dgm:pt modelId="{5952F3BC-1E0C-3843-BA7C-D86680FAB56D}" type="sibTrans" cxnId="{1DCD76A0-0016-FC4E-8F42-056BB746F181}">
      <dgm:prSet/>
      <dgm:spPr/>
      <dgm:t>
        <a:bodyPr/>
        <a:lstStyle/>
        <a:p>
          <a:endParaRPr lang="en-US"/>
        </a:p>
      </dgm:t>
    </dgm:pt>
    <dgm:pt modelId="{34B3EE15-5B44-934E-9CC1-A21844E8B273}">
      <dgm:prSet/>
      <dgm:spPr/>
      <dgm:t>
        <a:bodyPr/>
        <a:lstStyle/>
        <a:p>
          <a:pPr rtl="0"/>
          <a:r>
            <a:rPr lang="en-US" dirty="0">
              <a:solidFill>
                <a:srgbClr val="FF0000"/>
              </a:solidFill>
            </a:rPr>
            <a:t>Primary data </a:t>
          </a:r>
        </a:p>
      </dgm:t>
    </dgm:pt>
    <dgm:pt modelId="{3A9FFDC5-309E-C541-8A78-017A5F5BFEAE}" type="parTrans" cxnId="{1D054505-9C78-E34C-83C4-FE1BC6ED4B13}">
      <dgm:prSet/>
      <dgm:spPr/>
      <dgm:t>
        <a:bodyPr/>
        <a:lstStyle/>
        <a:p>
          <a:endParaRPr lang="en-US"/>
        </a:p>
      </dgm:t>
    </dgm:pt>
    <dgm:pt modelId="{2E98E3C6-8246-A04B-B241-49F3BFDB4F03}" type="sibTrans" cxnId="{1D054505-9C78-E34C-83C4-FE1BC6ED4B13}">
      <dgm:prSet/>
      <dgm:spPr/>
      <dgm:t>
        <a:bodyPr/>
        <a:lstStyle/>
        <a:p>
          <a:endParaRPr lang="en-US"/>
        </a:p>
      </dgm:t>
    </dgm:pt>
    <dgm:pt modelId="{8F64C4A6-3115-C042-833E-4199686FC92B}">
      <dgm:prSet/>
      <dgm:spPr/>
      <dgm:t>
        <a:bodyPr/>
        <a:lstStyle/>
        <a:p>
          <a:pPr rtl="0"/>
          <a:r>
            <a:rPr lang="en-US" dirty="0"/>
            <a:t>Medical records (EHR)</a:t>
          </a:r>
        </a:p>
      </dgm:t>
    </dgm:pt>
    <dgm:pt modelId="{2D8923D1-1AB2-8643-9C7E-108706FF0993}" type="parTrans" cxnId="{8D6A549C-44CB-0046-8389-2649D880F668}">
      <dgm:prSet/>
      <dgm:spPr/>
      <dgm:t>
        <a:bodyPr/>
        <a:lstStyle/>
        <a:p>
          <a:endParaRPr lang="en-US"/>
        </a:p>
      </dgm:t>
    </dgm:pt>
    <dgm:pt modelId="{A380BDBE-0082-EA44-912E-898EEB9B3D9E}" type="sibTrans" cxnId="{8D6A549C-44CB-0046-8389-2649D880F668}">
      <dgm:prSet/>
      <dgm:spPr/>
      <dgm:t>
        <a:bodyPr/>
        <a:lstStyle/>
        <a:p>
          <a:endParaRPr lang="en-US"/>
        </a:p>
      </dgm:t>
    </dgm:pt>
    <dgm:pt modelId="{9D4A4BB9-03CF-F541-AC02-F4F25E7EF7B1}">
      <dgm:prSet/>
      <dgm:spPr/>
      <dgm:t>
        <a:bodyPr/>
        <a:lstStyle/>
        <a:p>
          <a:pPr rtl="0"/>
          <a:r>
            <a:rPr lang="en-US" dirty="0">
              <a:solidFill>
                <a:srgbClr val="FF0000"/>
              </a:solidFill>
            </a:rPr>
            <a:t>Claims </a:t>
          </a:r>
        </a:p>
      </dgm:t>
    </dgm:pt>
    <dgm:pt modelId="{ED8BDE28-F9A4-234B-8BE4-CE1D27FAFFEE}" type="parTrans" cxnId="{C529A4B8-E77D-0745-88F3-759E0C36AFBF}">
      <dgm:prSet/>
      <dgm:spPr/>
      <dgm:t>
        <a:bodyPr/>
        <a:lstStyle/>
        <a:p>
          <a:endParaRPr lang="en-US"/>
        </a:p>
      </dgm:t>
    </dgm:pt>
    <dgm:pt modelId="{72A7192F-2BF5-9849-8EC8-F7E2D8F4C57F}" type="sibTrans" cxnId="{C529A4B8-E77D-0745-88F3-759E0C36AFBF}">
      <dgm:prSet/>
      <dgm:spPr/>
      <dgm:t>
        <a:bodyPr/>
        <a:lstStyle/>
        <a:p>
          <a:endParaRPr lang="en-US"/>
        </a:p>
      </dgm:t>
    </dgm:pt>
    <dgm:pt modelId="{40B6ED44-A6BB-C349-9FB8-56CA07B1039B}">
      <dgm:prSet/>
      <dgm:spPr/>
      <dgm:t>
        <a:bodyPr/>
        <a:lstStyle/>
        <a:p>
          <a:pPr rtl="0"/>
          <a:r>
            <a:rPr lang="en-US"/>
            <a:t>Registries</a:t>
          </a:r>
        </a:p>
      </dgm:t>
    </dgm:pt>
    <dgm:pt modelId="{49F56F7E-AC9F-994C-BC25-D85B6253C799}" type="parTrans" cxnId="{81A3FA61-FF37-D345-A35E-986672A7C833}">
      <dgm:prSet/>
      <dgm:spPr/>
      <dgm:t>
        <a:bodyPr/>
        <a:lstStyle/>
        <a:p>
          <a:endParaRPr lang="en-US"/>
        </a:p>
      </dgm:t>
    </dgm:pt>
    <dgm:pt modelId="{937784C7-9A0E-DC40-A0C2-C7A6A2DC7AD3}" type="sibTrans" cxnId="{81A3FA61-FF37-D345-A35E-986672A7C833}">
      <dgm:prSet/>
      <dgm:spPr/>
      <dgm:t>
        <a:bodyPr/>
        <a:lstStyle/>
        <a:p>
          <a:endParaRPr lang="en-US"/>
        </a:p>
      </dgm:t>
    </dgm:pt>
    <dgm:pt modelId="{9D1A04DF-5A98-1542-8E53-C0DC1984606E}">
      <dgm:prSet/>
      <dgm:spPr/>
      <dgm:t>
        <a:bodyPr/>
        <a:lstStyle/>
        <a:p>
          <a:pPr rtl="0"/>
          <a:r>
            <a:rPr lang="en-US" b="1" dirty="0" smtClean="0">
              <a:solidFill>
                <a:srgbClr val="FF0000"/>
              </a:solidFill>
            </a:rPr>
            <a:t>Person Generated Health Data</a:t>
          </a:r>
          <a:r>
            <a:rPr lang="en-US" b="1" baseline="0" dirty="0" smtClean="0">
              <a:solidFill>
                <a:srgbClr val="FF0000"/>
              </a:solidFill>
            </a:rPr>
            <a:t> PGHD</a:t>
          </a:r>
          <a:endParaRPr lang="en-US" b="1" dirty="0">
            <a:solidFill>
              <a:srgbClr val="FF0000"/>
            </a:solidFill>
          </a:endParaRPr>
        </a:p>
      </dgm:t>
    </dgm:pt>
    <dgm:pt modelId="{620DD412-6B9B-C64A-BA94-F579B81163C2}" type="parTrans" cxnId="{9D239463-A085-7B4A-AD8F-A78E6935C5C6}">
      <dgm:prSet/>
      <dgm:spPr/>
      <dgm:t>
        <a:bodyPr/>
        <a:lstStyle/>
        <a:p>
          <a:endParaRPr lang="en-US"/>
        </a:p>
      </dgm:t>
    </dgm:pt>
    <dgm:pt modelId="{825B95C6-EAB2-334E-8627-A30F2F0B8591}" type="sibTrans" cxnId="{9D239463-A085-7B4A-AD8F-A78E6935C5C6}">
      <dgm:prSet/>
      <dgm:spPr/>
      <dgm:t>
        <a:bodyPr/>
        <a:lstStyle/>
        <a:p>
          <a:endParaRPr lang="en-US"/>
        </a:p>
      </dgm:t>
    </dgm:pt>
    <dgm:pt modelId="{A1678184-B07C-FE4D-BC22-D2C79834FAEC}">
      <dgm:prSet/>
      <dgm:spPr/>
      <dgm:t>
        <a:bodyPr/>
        <a:lstStyle/>
        <a:p>
          <a:pPr rtl="0"/>
          <a:r>
            <a:rPr lang="en-US"/>
            <a:t>Wearables</a:t>
          </a:r>
        </a:p>
      </dgm:t>
    </dgm:pt>
    <dgm:pt modelId="{36B5B2F8-D5BE-7E4F-8147-D4CB04AEBCBA}" type="parTrans" cxnId="{E351B3F4-5453-284E-98BE-095A8EBB1ADE}">
      <dgm:prSet/>
      <dgm:spPr/>
      <dgm:t>
        <a:bodyPr/>
        <a:lstStyle/>
        <a:p>
          <a:endParaRPr lang="en-US"/>
        </a:p>
      </dgm:t>
    </dgm:pt>
    <dgm:pt modelId="{0743A4B1-1652-344F-A3CE-8EBC3BE461A8}" type="sibTrans" cxnId="{E351B3F4-5453-284E-98BE-095A8EBB1ADE}">
      <dgm:prSet/>
      <dgm:spPr/>
      <dgm:t>
        <a:bodyPr/>
        <a:lstStyle/>
        <a:p>
          <a:endParaRPr lang="en-US"/>
        </a:p>
      </dgm:t>
    </dgm:pt>
    <dgm:pt modelId="{6431195B-4702-1045-8F4A-348C5F3A1ED2}">
      <dgm:prSet/>
      <dgm:spPr/>
      <dgm:t>
        <a:bodyPr/>
        <a:lstStyle/>
        <a:p>
          <a:pPr rtl="0"/>
          <a:r>
            <a:rPr lang="en-US" dirty="0" err="1">
              <a:solidFill>
                <a:srgbClr val="FF0000"/>
              </a:solidFill>
            </a:rPr>
            <a:t>Hearables</a:t>
          </a:r>
          <a:r>
            <a:rPr lang="en-US" dirty="0">
              <a:solidFill>
                <a:srgbClr val="FF0000"/>
              </a:solidFill>
            </a:rPr>
            <a:t>?</a:t>
          </a:r>
        </a:p>
      </dgm:t>
    </dgm:pt>
    <dgm:pt modelId="{0617397D-6D4F-8B45-86C3-6BBEF37FCFB6}" type="parTrans" cxnId="{5CF124E4-A5D9-E548-802C-5D679856F518}">
      <dgm:prSet/>
      <dgm:spPr/>
      <dgm:t>
        <a:bodyPr/>
        <a:lstStyle/>
        <a:p>
          <a:endParaRPr lang="en-US"/>
        </a:p>
      </dgm:t>
    </dgm:pt>
    <dgm:pt modelId="{A1DD2921-9487-6245-B296-F64C7ACBF22B}" type="sibTrans" cxnId="{5CF124E4-A5D9-E548-802C-5D679856F518}">
      <dgm:prSet/>
      <dgm:spPr/>
      <dgm:t>
        <a:bodyPr/>
        <a:lstStyle/>
        <a:p>
          <a:endParaRPr lang="en-US"/>
        </a:p>
      </dgm:t>
    </dgm:pt>
    <dgm:pt modelId="{BD1F0B8F-0CF4-9E44-B4BD-F11623C5339F}">
      <dgm:prSet/>
      <dgm:spPr/>
      <dgm:t>
        <a:bodyPr/>
        <a:lstStyle/>
        <a:p>
          <a:pPr rtl="0"/>
          <a:r>
            <a:rPr lang="en-US"/>
            <a:t>Social media</a:t>
          </a:r>
        </a:p>
      </dgm:t>
    </dgm:pt>
    <dgm:pt modelId="{1E949596-EC73-2943-92D7-91AEFAABDBF8}" type="parTrans" cxnId="{F6DF5E3F-228B-9342-BF32-EEB646E8D1BA}">
      <dgm:prSet/>
      <dgm:spPr/>
      <dgm:t>
        <a:bodyPr/>
        <a:lstStyle/>
        <a:p>
          <a:endParaRPr lang="en-US"/>
        </a:p>
      </dgm:t>
    </dgm:pt>
    <dgm:pt modelId="{17C05E9E-B406-8446-ACF1-22397FC832BD}" type="sibTrans" cxnId="{F6DF5E3F-228B-9342-BF32-EEB646E8D1BA}">
      <dgm:prSet/>
      <dgm:spPr/>
      <dgm:t>
        <a:bodyPr/>
        <a:lstStyle/>
        <a:p>
          <a:endParaRPr lang="en-US"/>
        </a:p>
      </dgm:t>
    </dgm:pt>
    <dgm:pt modelId="{33DFA5C5-D1A8-DE4F-BA77-80C5387F576B}">
      <dgm:prSet/>
      <dgm:spPr/>
      <dgm:t>
        <a:bodyPr/>
        <a:lstStyle/>
        <a:p>
          <a:pPr rtl="0"/>
          <a:r>
            <a:rPr lang="en-US" dirty="0">
              <a:solidFill>
                <a:srgbClr val="FF0000"/>
              </a:solidFill>
            </a:rPr>
            <a:t>Other</a:t>
          </a:r>
        </a:p>
      </dgm:t>
    </dgm:pt>
    <dgm:pt modelId="{23541F61-17D1-2345-9641-8748EC3F4BCB}" type="parTrans" cxnId="{62C3108F-A006-8045-A8C7-D3ED418A83B1}">
      <dgm:prSet/>
      <dgm:spPr/>
      <dgm:t>
        <a:bodyPr/>
        <a:lstStyle/>
        <a:p>
          <a:endParaRPr lang="en-US"/>
        </a:p>
      </dgm:t>
    </dgm:pt>
    <dgm:pt modelId="{C8B87063-8BFF-A649-8483-8F642991362B}" type="sibTrans" cxnId="{62C3108F-A006-8045-A8C7-D3ED418A83B1}">
      <dgm:prSet/>
      <dgm:spPr/>
      <dgm:t>
        <a:bodyPr/>
        <a:lstStyle/>
        <a:p>
          <a:endParaRPr lang="en-US"/>
        </a:p>
      </dgm:t>
    </dgm:pt>
    <dgm:pt modelId="{6A5359CC-DF23-6D4F-B67E-A6310D39D81F}" type="pres">
      <dgm:prSet presAssocID="{02ABE38E-789F-474F-B2D6-E307BBB542FB}" presName="linearFlow" presStyleCnt="0">
        <dgm:presLayoutVars>
          <dgm:dir/>
          <dgm:resizeHandles val="exact"/>
        </dgm:presLayoutVars>
      </dgm:prSet>
      <dgm:spPr/>
      <dgm:t>
        <a:bodyPr/>
        <a:lstStyle/>
        <a:p>
          <a:endParaRPr lang="en-US"/>
        </a:p>
      </dgm:t>
    </dgm:pt>
    <dgm:pt modelId="{78E4AE12-B9BA-6F43-A427-32DCAAFC0847}" type="pres">
      <dgm:prSet presAssocID="{FF7431E0-98B5-AA49-9DAE-26C9A2A69A04}" presName="composite" presStyleCnt="0"/>
      <dgm:spPr/>
    </dgm:pt>
    <dgm:pt modelId="{88C83640-BB2A-A04D-9323-5CF6827BD620}" type="pres">
      <dgm:prSet presAssocID="{FF7431E0-98B5-AA49-9DAE-26C9A2A69A04}" presName="imgShp" presStyleLbl="fgImgPlace1" presStyleIdx="0" presStyleCnt="10"/>
      <dgm:spPr/>
    </dgm:pt>
    <dgm:pt modelId="{F03BE9D1-54AA-2440-B437-F97C2A25AE89}" type="pres">
      <dgm:prSet presAssocID="{FF7431E0-98B5-AA49-9DAE-26C9A2A69A04}" presName="txShp" presStyleLbl="node1" presStyleIdx="0" presStyleCnt="10" custLinFactNeighborX="-460" custLinFactNeighborY="12435">
        <dgm:presLayoutVars>
          <dgm:bulletEnabled val="1"/>
        </dgm:presLayoutVars>
      </dgm:prSet>
      <dgm:spPr/>
      <dgm:t>
        <a:bodyPr/>
        <a:lstStyle/>
        <a:p>
          <a:endParaRPr lang="en-US"/>
        </a:p>
      </dgm:t>
    </dgm:pt>
    <dgm:pt modelId="{8272926F-5C4B-F04A-BBAD-23301173CFC3}" type="pres">
      <dgm:prSet presAssocID="{5952F3BC-1E0C-3843-BA7C-D86680FAB56D}" presName="spacing" presStyleCnt="0"/>
      <dgm:spPr/>
    </dgm:pt>
    <dgm:pt modelId="{08217551-2AB9-634A-AEEA-7A70CB50AF60}" type="pres">
      <dgm:prSet presAssocID="{34B3EE15-5B44-934E-9CC1-A21844E8B273}" presName="composite" presStyleCnt="0"/>
      <dgm:spPr/>
    </dgm:pt>
    <dgm:pt modelId="{774F5121-C32E-C948-B65A-4287FB4E5FBD}" type="pres">
      <dgm:prSet presAssocID="{34B3EE15-5B44-934E-9CC1-A21844E8B273}" presName="imgShp" presStyleLbl="fgImgPlace1" presStyleIdx="1" presStyleCnt="10"/>
      <dgm:spPr/>
    </dgm:pt>
    <dgm:pt modelId="{77CB74A7-9056-2E4C-A263-F86BC10DDD9B}" type="pres">
      <dgm:prSet presAssocID="{34B3EE15-5B44-934E-9CC1-A21844E8B273}" presName="txShp" presStyleLbl="node1" presStyleIdx="1" presStyleCnt="10">
        <dgm:presLayoutVars>
          <dgm:bulletEnabled val="1"/>
        </dgm:presLayoutVars>
      </dgm:prSet>
      <dgm:spPr/>
      <dgm:t>
        <a:bodyPr/>
        <a:lstStyle/>
        <a:p>
          <a:endParaRPr lang="en-US"/>
        </a:p>
      </dgm:t>
    </dgm:pt>
    <dgm:pt modelId="{7D5790B2-8C24-EA42-B1B9-5A707163555D}" type="pres">
      <dgm:prSet presAssocID="{2E98E3C6-8246-A04B-B241-49F3BFDB4F03}" presName="spacing" presStyleCnt="0"/>
      <dgm:spPr/>
    </dgm:pt>
    <dgm:pt modelId="{F85CC76E-60F3-F44B-B8DE-E80B8E65C7CE}" type="pres">
      <dgm:prSet presAssocID="{8F64C4A6-3115-C042-833E-4199686FC92B}" presName="composite" presStyleCnt="0"/>
      <dgm:spPr/>
    </dgm:pt>
    <dgm:pt modelId="{E0975112-2234-EA4F-B836-44214F093768}" type="pres">
      <dgm:prSet presAssocID="{8F64C4A6-3115-C042-833E-4199686FC92B}" presName="imgShp" presStyleLbl="fgImgPlace1" presStyleIdx="2" presStyleCnt="10"/>
      <dgm:spPr/>
    </dgm:pt>
    <dgm:pt modelId="{FE1556E8-5AF5-CE40-87D4-4DB2E96B8CEB}" type="pres">
      <dgm:prSet presAssocID="{8F64C4A6-3115-C042-833E-4199686FC92B}" presName="txShp" presStyleLbl="node1" presStyleIdx="2" presStyleCnt="10">
        <dgm:presLayoutVars>
          <dgm:bulletEnabled val="1"/>
        </dgm:presLayoutVars>
      </dgm:prSet>
      <dgm:spPr/>
      <dgm:t>
        <a:bodyPr/>
        <a:lstStyle/>
        <a:p>
          <a:endParaRPr lang="en-US"/>
        </a:p>
      </dgm:t>
    </dgm:pt>
    <dgm:pt modelId="{50E52553-C8BD-8D40-A473-4253CB2212C8}" type="pres">
      <dgm:prSet presAssocID="{A380BDBE-0082-EA44-912E-898EEB9B3D9E}" presName="spacing" presStyleCnt="0"/>
      <dgm:spPr/>
    </dgm:pt>
    <dgm:pt modelId="{A749CC8F-2C82-0C48-896F-2DB5AF9E42AA}" type="pres">
      <dgm:prSet presAssocID="{9D4A4BB9-03CF-F541-AC02-F4F25E7EF7B1}" presName="composite" presStyleCnt="0"/>
      <dgm:spPr/>
    </dgm:pt>
    <dgm:pt modelId="{7EF2B8B4-3B60-7540-86CC-B8C3756C0037}" type="pres">
      <dgm:prSet presAssocID="{9D4A4BB9-03CF-F541-AC02-F4F25E7EF7B1}" presName="imgShp" presStyleLbl="fgImgPlace1" presStyleIdx="3" presStyleCnt="10"/>
      <dgm:spPr/>
    </dgm:pt>
    <dgm:pt modelId="{15FF2394-40B0-FB4F-8D05-9AF96BCCD67B}" type="pres">
      <dgm:prSet presAssocID="{9D4A4BB9-03CF-F541-AC02-F4F25E7EF7B1}" presName="txShp" presStyleLbl="node1" presStyleIdx="3" presStyleCnt="10">
        <dgm:presLayoutVars>
          <dgm:bulletEnabled val="1"/>
        </dgm:presLayoutVars>
      </dgm:prSet>
      <dgm:spPr/>
      <dgm:t>
        <a:bodyPr/>
        <a:lstStyle/>
        <a:p>
          <a:endParaRPr lang="en-US"/>
        </a:p>
      </dgm:t>
    </dgm:pt>
    <dgm:pt modelId="{EFE10F53-D57A-A540-A609-B932D441C663}" type="pres">
      <dgm:prSet presAssocID="{72A7192F-2BF5-9849-8EC8-F7E2D8F4C57F}" presName="spacing" presStyleCnt="0"/>
      <dgm:spPr/>
    </dgm:pt>
    <dgm:pt modelId="{5C00D378-BCF8-1E4C-B48D-B136E3EC83F0}" type="pres">
      <dgm:prSet presAssocID="{40B6ED44-A6BB-C349-9FB8-56CA07B1039B}" presName="composite" presStyleCnt="0"/>
      <dgm:spPr/>
    </dgm:pt>
    <dgm:pt modelId="{B1DEE1F2-6772-1E4E-8CE5-6904989CFFC4}" type="pres">
      <dgm:prSet presAssocID="{40B6ED44-A6BB-C349-9FB8-56CA07B1039B}" presName="imgShp" presStyleLbl="fgImgPlace1" presStyleIdx="4" presStyleCnt="10"/>
      <dgm:spPr/>
    </dgm:pt>
    <dgm:pt modelId="{EB17033F-1C65-6E48-8045-099D6E0682CC}" type="pres">
      <dgm:prSet presAssocID="{40B6ED44-A6BB-C349-9FB8-56CA07B1039B}" presName="txShp" presStyleLbl="node1" presStyleIdx="4" presStyleCnt="10">
        <dgm:presLayoutVars>
          <dgm:bulletEnabled val="1"/>
        </dgm:presLayoutVars>
      </dgm:prSet>
      <dgm:spPr/>
      <dgm:t>
        <a:bodyPr/>
        <a:lstStyle/>
        <a:p>
          <a:endParaRPr lang="en-US"/>
        </a:p>
      </dgm:t>
    </dgm:pt>
    <dgm:pt modelId="{6C896BB6-4E02-E94B-B71B-BB62320083AC}" type="pres">
      <dgm:prSet presAssocID="{937784C7-9A0E-DC40-A0C2-C7A6A2DC7AD3}" presName="spacing" presStyleCnt="0"/>
      <dgm:spPr/>
    </dgm:pt>
    <dgm:pt modelId="{0B708701-E336-4145-A506-1696F80C48BF}" type="pres">
      <dgm:prSet presAssocID="{9D1A04DF-5A98-1542-8E53-C0DC1984606E}" presName="composite" presStyleCnt="0"/>
      <dgm:spPr/>
    </dgm:pt>
    <dgm:pt modelId="{D4C6D332-A592-6843-8A3B-BC5C5A6503C5}" type="pres">
      <dgm:prSet presAssocID="{9D1A04DF-5A98-1542-8E53-C0DC1984606E}" presName="imgShp" presStyleLbl="fgImgPlace1" presStyleIdx="5" presStyleCnt="10"/>
      <dgm:spPr/>
    </dgm:pt>
    <dgm:pt modelId="{86122990-9810-894C-A0E9-B5870630366A}" type="pres">
      <dgm:prSet presAssocID="{9D1A04DF-5A98-1542-8E53-C0DC1984606E}" presName="txShp" presStyleLbl="node1" presStyleIdx="5" presStyleCnt="10">
        <dgm:presLayoutVars>
          <dgm:bulletEnabled val="1"/>
        </dgm:presLayoutVars>
      </dgm:prSet>
      <dgm:spPr/>
      <dgm:t>
        <a:bodyPr/>
        <a:lstStyle/>
        <a:p>
          <a:endParaRPr lang="en-US"/>
        </a:p>
      </dgm:t>
    </dgm:pt>
    <dgm:pt modelId="{A1BC1B21-84F2-3C45-9C3F-80F3410527F8}" type="pres">
      <dgm:prSet presAssocID="{825B95C6-EAB2-334E-8627-A30F2F0B8591}" presName="spacing" presStyleCnt="0"/>
      <dgm:spPr/>
    </dgm:pt>
    <dgm:pt modelId="{905349F7-C105-B446-8C5C-4BA6984BAF22}" type="pres">
      <dgm:prSet presAssocID="{A1678184-B07C-FE4D-BC22-D2C79834FAEC}" presName="composite" presStyleCnt="0"/>
      <dgm:spPr/>
    </dgm:pt>
    <dgm:pt modelId="{9BA48A22-74CB-BA4E-AB07-6249EAC5827C}" type="pres">
      <dgm:prSet presAssocID="{A1678184-B07C-FE4D-BC22-D2C79834FAEC}" presName="imgShp" presStyleLbl="fgImgPlace1" presStyleIdx="6" presStyleCnt="10"/>
      <dgm:spPr/>
    </dgm:pt>
    <dgm:pt modelId="{8EFD6835-9549-9E4F-ABB9-39BCC9033B36}" type="pres">
      <dgm:prSet presAssocID="{A1678184-B07C-FE4D-BC22-D2C79834FAEC}" presName="txShp" presStyleLbl="node1" presStyleIdx="6" presStyleCnt="10">
        <dgm:presLayoutVars>
          <dgm:bulletEnabled val="1"/>
        </dgm:presLayoutVars>
      </dgm:prSet>
      <dgm:spPr/>
      <dgm:t>
        <a:bodyPr/>
        <a:lstStyle/>
        <a:p>
          <a:endParaRPr lang="en-US"/>
        </a:p>
      </dgm:t>
    </dgm:pt>
    <dgm:pt modelId="{1393003D-B9DF-F54F-8512-E11B91DF3187}" type="pres">
      <dgm:prSet presAssocID="{0743A4B1-1652-344F-A3CE-8EBC3BE461A8}" presName="spacing" presStyleCnt="0"/>
      <dgm:spPr/>
    </dgm:pt>
    <dgm:pt modelId="{590CF4D6-4F7D-084A-AD66-570E9340DDD6}" type="pres">
      <dgm:prSet presAssocID="{6431195B-4702-1045-8F4A-348C5F3A1ED2}" presName="composite" presStyleCnt="0"/>
      <dgm:spPr/>
    </dgm:pt>
    <dgm:pt modelId="{E4825A7D-BDAD-2B49-B222-F2854B054FF8}" type="pres">
      <dgm:prSet presAssocID="{6431195B-4702-1045-8F4A-348C5F3A1ED2}" presName="imgShp" presStyleLbl="fgImgPlace1" presStyleIdx="7" presStyleCnt="10"/>
      <dgm:spPr/>
    </dgm:pt>
    <dgm:pt modelId="{A1021B65-ED7D-BF4C-9418-F4AAC235BA5D}" type="pres">
      <dgm:prSet presAssocID="{6431195B-4702-1045-8F4A-348C5F3A1ED2}" presName="txShp" presStyleLbl="node1" presStyleIdx="7" presStyleCnt="10">
        <dgm:presLayoutVars>
          <dgm:bulletEnabled val="1"/>
        </dgm:presLayoutVars>
      </dgm:prSet>
      <dgm:spPr/>
      <dgm:t>
        <a:bodyPr/>
        <a:lstStyle/>
        <a:p>
          <a:endParaRPr lang="en-US"/>
        </a:p>
      </dgm:t>
    </dgm:pt>
    <dgm:pt modelId="{38580965-89EC-9C47-AB21-80A4EF979179}" type="pres">
      <dgm:prSet presAssocID="{A1DD2921-9487-6245-B296-F64C7ACBF22B}" presName="spacing" presStyleCnt="0"/>
      <dgm:spPr/>
    </dgm:pt>
    <dgm:pt modelId="{CBE404B1-B209-A642-A41A-84CCFC7A309D}" type="pres">
      <dgm:prSet presAssocID="{BD1F0B8F-0CF4-9E44-B4BD-F11623C5339F}" presName="composite" presStyleCnt="0"/>
      <dgm:spPr/>
    </dgm:pt>
    <dgm:pt modelId="{2A26E7EC-CFB8-7848-9956-BF886B1A31F3}" type="pres">
      <dgm:prSet presAssocID="{BD1F0B8F-0CF4-9E44-B4BD-F11623C5339F}" presName="imgShp" presStyleLbl="fgImgPlace1" presStyleIdx="8" presStyleCnt="10"/>
      <dgm:spPr/>
    </dgm:pt>
    <dgm:pt modelId="{CC93BF76-055E-8A43-9685-A6295C791307}" type="pres">
      <dgm:prSet presAssocID="{BD1F0B8F-0CF4-9E44-B4BD-F11623C5339F}" presName="txShp" presStyleLbl="node1" presStyleIdx="8" presStyleCnt="10">
        <dgm:presLayoutVars>
          <dgm:bulletEnabled val="1"/>
        </dgm:presLayoutVars>
      </dgm:prSet>
      <dgm:spPr/>
      <dgm:t>
        <a:bodyPr/>
        <a:lstStyle/>
        <a:p>
          <a:endParaRPr lang="en-US"/>
        </a:p>
      </dgm:t>
    </dgm:pt>
    <dgm:pt modelId="{D59ED2EA-C818-BE4C-AD45-F464408A4615}" type="pres">
      <dgm:prSet presAssocID="{17C05E9E-B406-8446-ACF1-22397FC832BD}" presName="spacing" presStyleCnt="0"/>
      <dgm:spPr/>
    </dgm:pt>
    <dgm:pt modelId="{5EAFF2E5-07E7-884E-B868-3AF2A278ACC5}" type="pres">
      <dgm:prSet presAssocID="{33DFA5C5-D1A8-DE4F-BA77-80C5387F576B}" presName="composite" presStyleCnt="0"/>
      <dgm:spPr/>
    </dgm:pt>
    <dgm:pt modelId="{76E1884C-1A0B-9443-AA7E-C5CBBEDA4DCE}" type="pres">
      <dgm:prSet presAssocID="{33DFA5C5-D1A8-DE4F-BA77-80C5387F576B}" presName="imgShp" presStyleLbl="fgImgPlace1" presStyleIdx="9" presStyleCnt="10"/>
      <dgm:spPr/>
    </dgm:pt>
    <dgm:pt modelId="{A8FDD4D9-5673-544F-BFAB-74674C9A3592}" type="pres">
      <dgm:prSet presAssocID="{33DFA5C5-D1A8-DE4F-BA77-80C5387F576B}" presName="txShp" presStyleLbl="node1" presStyleIdx="9" presStyleCnt="10">
        <dgm:presLayoutVars>
          <dgm:bulletEnabled val="1"/>
        </dgm:presLayoutVars>
      </dgm:prSet>
      <dgm:spPr/>
      <dgm:t>
        <a:bodyPr/>
        <a:lstStyle/>
        <a:p>
          <a:endParaRPr lang="en-US"/>
        </a:p>
      </dgm:t>
    </dgm:pt>
  </dgm:ptLst>
  <dgm:cxnLst>
    <dgm:cxn modelId="{914A4BC8-AACF-8D4F-810F-9960047734AA}" type="presOf" srcId="{BD1F0B8F-0CF4-9E44-B4BD-F11623C5339F}" destId="{CC93BF76-055E-8A43-9685-A6295C791307}" srcOrd="0" destOrd="0" presId="urn:microsoft.com/office/officeart/2005/8/layout/vList3"/>
    <dgm:cxn modelId="{1DCD76A0-0016-FC4E-8F42-056BB746F181}" srcId="{02ABE38E-789F-474F-B2D6-E307BBB542FB}" destId="{FF7431E0-98B5-AA49-9DAE-26C9A2A69A04}" srcOrd="0" destOrd="0" parTransId="{7B09F340-FCFC-0846-9395-49408728B6FA}" sibTransId="{5952F3BC-1E0C-3843-BA7C-D86680FAB56D}"/>
    <dgm:cxn modelId="{E351B3F4-5453-284E-98BE-095A8EBB1ADE}" srcId="{02ABE38E-789F-474F-B2D6-E307BBB542FB}" destId="{A1678184-B07C-FE4D-BC22-D2C79834FAEC}" srcOrd="6" destOrd="0" parTransId="{36B5B2F8-D5BE-7E4F-8147-D4CB04AEBCBA}" sibTransId="{0743A4B1-1652-344F-A3CE-8EBC3BE461A8}"/>
    <dgm:cxn modelId="{98255B52-4D9F-CC4B-9EA3-C44A80756CAF}" type="presOf" srcId="{40B6ED44-A6BB-C349-9FB8-56CA07B1039B}" destId="{EB17033F-1C65-6E48-8045-099D6E0682CC}" srcOrd="0" destOrd="0" presId="urn:microsoft.com/office/officeart/2005/8/layout/vList3"/>
    <dgm:cxn modelId="{9D796F1C-4FA2-464B-B589-A3B86E0AAFDC}" type="presOf" srcId="{33DFA5C5-D1A8-DE4F-BA77-80C5387F576B}" destId="{A8FDD4D9-5673-544F-BFAB-74674C9A3592}" srcOrd="0" destOrd="0" presId="urn:microsoft.com/office/officeart/2005/8/layout/vList3"/>
    <dgm:cxn modelId="{3DD2D2E2-59BE-2D4D-9731-EB66B7DA18F7}" type="presOf" srcId="{8F64C4A6-3115-C042-833E-4199686FC92B}" destId="{FE1556E8-5AF5-CE40-87D4-4DB2E96B8CEB}" srcOrd="0" destOrd="0" presId="urn:microsoft.com/office/officeart/2005/8/layout/vList3"/>
    <dgm:cxn modelId="{AA4E5DC9-BB31-1641-B18E-D6C4520A8B81}" type="presOf" srcId="{34B3EE15-5B44-934E-9CC1-A21844E8B273}" destId="{77CB74A7-9056-2E4C-A263-F86BC10DDD9B}" srcOrd="0" destOrd="0" presId="urn:microsoft.com/office/officeart/2005/8/layout/vList3"/>
    <dgm:cxn modelId="{C529A4B8-E77D-0745-88F3-759E0C36AFBF}" srcId="{02ABE38E-789F-474F-B2D6-E307BBB542FB}" destId="{9D4A4BB9-03CF-F541-AC02-F4F25E7EF7B1}" srcOrd="3" destOrd="0" parTransId="{ED8BDE28-F9A4-234B-8BE4-CE1D27FAFFEE}" sibTransId="{72A7192F-2BF5-9849-8EC8-F7E2D8F4C57F}"/>
    <dgm:cxn modelId="{AAA82C0A-E433-EE49-9FE8-A056C8A5DDD7}" type="presOf" srcId="{A1678184-B07C-FE4D-BC22-D2C79834FAEC}" destId="{8EFD6835-9549-9E4F-ABB9-39BCC9033B36}" srcOrd="0" destOrd="0" presId="urn:microsoft.com/office/officeart/2005/8/layout/vList3"/>
    <dgm:cxn modelId="{81A3FA61-FF37-D345-A35E-986672A7C833}" srcId="{02ABE38E-789F-474F-B2D6-E307BBB542FB}" destId="{40B6ED44-A6BB-C349-9FB8-56CA07B1039B}" srcOrd="4" destOrd="0" parTransId="{49F56F7E-AC9F-994C-BC25-D85B6253C799}" sibTransId="{937784C7-9A0E-DC40-A0C2-C7A6A2DC7AD3}"/>
    <dgm:cxn modelId="{6B063BD5-8551-6E42-9550-67D6D51968E7}" type="presOf" srcId="{FF7431E0-98B5-AA49-9DAE-26C9A2A69A04}" destId="{F03BE9D1-54AA-2440-B437-F97C2A25AE89}" srcOrd="0" destOrd="0" presId="urn:microsoft.com/office/officeart/2005/8/layout/vList3"/>
    <dgm:cxn modelId="{DBAF60BD-CDD5-E84A-99C5-6B17F800C869}" type="presOf" srcId="{6431195B-4702-1045-8F4A-348C5F3A1ED2}" destId="{A1021B65-ED7D-BF4C-9418-F4AAC235BA5D}" srcOrd="0" destOrd="0" presId="urn:microsoft.com/office/officeart/2005/8/layout/vList3"/>
    <dgm:cxn modelId="{62C3108F-A006-8045-A8C7-D3ED418A83B1}" srcId="{02ABE38E-789F-474F-B2D6-E307BBB542FB}" destId="{33DFA5C5-D1A8-DE4F-BA77-80C5387F576B}" srcOrd="9" destOrd="0" parTransId="{23541F61-17D1-2345-9641-8748EC3F4BCB}" sibTransId="{C8B87063-8BFF-A649-8483-8F642991362B}"/>
    <dgm:cxn modelId="{1D054505-9C78-E34C-83C4-FE1BC6ED4B13}" srcId="{02ABE38E-789F-474F-B2D6-E307BBB542FB}" destId="{34B3EE15-5B44-934E-9CC1-A21844E8B273}" srcOrd="1" destOrd="0" parTransId="{3A9FFDC5-309E-C541-8A78-017A5F5BFEAE}" sibTransId="{2E98E3C6-8246-A04B-B241-49F3BFDB4F03}"/>
    <dgm:cxn modelId="{5CF124E4-A5D9-E548-802C-5D679856F518}" srcId="{02ABE38E-789F-474F-B2D6-E307BBB542FB}" destId="{6431195B-4702-1045-8F4A-348C5F3A1ED2}" srcOrd="7" destOrd="0" parTransId="{0617397D-6D4F-8B45-86C3-6BBEF37FCFB6}" sibTransId="{A1DD2921-9487-6245-B296-F64C7ACBF22B}"/>
    <dgm:cxn modelId="{8D6A549C-44CB-0046-8389-2649D880F668}" srcId="{02ABE38E-789F-474F-B2D6-E307BBB542FB}" destId="{8F64C4A6-3115-C042-833E-4199686FC92B}" srcOrd="2" destOrd="0" parTransId="{2D8923D1-1AB2-8643-9C7E-108706FF0993}" sibTransId="{A380BDBE-0082-EA44-912E-898EEB9B3D9E}"/>
    <dgm:cxn modelId="{B1F511C2-B766-8C4A-9DE9-8627C1462A3B}" type="presOf" srcId="{02ABE38E-789F-474F-B2D6-E307BBB542FB}" destId="{6A5359CC-DF23-6D4F-B67E-A6310D39D81F}" srcOrd="0" destOrd="0" presId="urn:microsoft.com/office/officeart/2005/8/layout/vList3"/>
    <dgm:cxn modelId="{90522E79-B196-604A-98A1-49B6AA249C27}" type="presOf" srcId="{9D1A04DF-5A98-1542-8E53-C0DC1984606E}" destId="{86122990-9810-894C-A0E9-B5870630366A}" srcOrd="0" destOrd="0" presId="urn:microsoft.com/office/officeart/2005/8/layout/vList3"/>
    <dgm:cxn modelId="{F6DF5E3F-228B-9342-BF32-EEB646E8D1BA}" srcId="{02ABE38E-789F-474F-B2D6-E307BBB542FB}" destId="{BD1F0B8F-0CF4-9E44-B4BD-F11623C5339F}" srcOrd="8" destOrd="0" parTransId="{1E949596-EC73-2943-92D7-91AEFAABDBF8}" sibTransId="{17C05E9E-B406-8446-ACF1-22397FC832BD}"/>
    <dgm:cxn modelId="{9AE23FB5-D3F1-D145-A900-1EFF746E76F7}" type="presOf" srcId="{9D4A4BB9-03CF-F541-AC02-F4F25E7EF7B1}" destId="{15FF2394-40B0-FB4F-8D05-9AF96BCCD67B}" srcOrd="0" destOrd="0" presId="urn:microsoft.com/office/officeart/2005/8/layout/vList3"/>
    <dgm:cxn modelId="{9D239463-A085-7B4A-AD8F-A78E6935C5C6}" srcId="{02ABE38E-789F-474F-B2D6-E307BBB542FB}" destId="{9D1A04DF-5A98-1542-8E53-C0DC1984606E}" srcOrd="5" destOrd="0" parTransId="{620DD412-6B9B-C64A-BA94-F579B81163C2}" sibTransId="{825B95C6-EAB2-334E-8627-A30F2F0B8591}"/>
    <dgm:cxn modelId="{561F6BA6-9337-8146-86AB-924AE07DA45C}" type="presParOf" srcId="{6A5359CC-DF23-6D4F-B67E-A6310D39D81F}" destId="{78E4AE12-B9BA-6F43-A427-32DCAAFC0847}" srcOrd="0" destOrd="0" presId="urn:microsoft.com/office/officeart/2005/8/layout/vList3"/>
    <dgm:cxn modelId="{C6AB70CD-D750-DD41-8993-5CBF71FC3E1E}" type="presParOf" srcId="{78E4AE12-B9BA-6F43-A427-32DCAAFC0847}" destId="{88C83640-BB2A-A04D-9323-5CF6827BD620}" srcOrd="0" destOrd="0" presId="urn:microsoft.com/office/officeart/2005/8/layout/vList3"/>
    <dgm:cxn modelId="{644364E7-BC89-7647-9BDB-E34AA8AEE6ED}" type="presParOf" srcId="{78E4AE12-B9BA-6F43-A427-32DCAAFC0847}" destId="{F03BE9D1-54AA-2440-B437-F97C2A25AE89}" srcOrd="1" destOrd="0" presId="urn:microsoft.com/office/officeart/2005/8/layout/vList3"/>
    <dgm:cxn modelId="{BFC2BD44-90BC-D549-94AC-49D2A5DB27B2}" type="presParOf" srcId="{6A5359CC-DF23-6D4F-B67E-A6310D39D81F}" destId="{8272926F-5C4B-F04A-BBAD-23301173CFC3}" srcOrd="1" destOrd="0" presId="urn:microsoft.com/office/officeart/2005/8/layout/vList3"/>
    <dgm:cxn modelId="{6034F334-0466-3F4F-BBB8-03F2B8639260}" type="presParOf" srcId="{6A5359CC-DF23-6D4F-B67E-A6310D39D81F}" destId="{08217551-2AB9-634A-AEEA-7A70CB50AF60}" srcOrd="2" destOrd="0" presId="urn:microsoft.com/office/officeart/2005/8/layout/vList3"/>
    <dgm:cxn modelId="{88F15FF1-2BB0-4F4D-A15D-B215A0B3A346}" type="presParOf" srcId="{08217551-2AB9-634A-AEEA-7A70CB50AF60}" destId="{774F5121-C32E-C948-B65A-4287FB4E5FBD}" srcOrd="0" destOrd="0" presId="urn:microsoft.com/office/officeart/2005/8/layout/vList3"/>
    <dgm:cxn modelId="{B65417C6-87F6-A040-BC83-8A017F280DC3}" type="presParOf" srcId="{08217551-2AB9-634A-AEEA-7A70CB50AF60}" destId="{77CB74A7-9056-2E4C-A263-F86BC10DDD9B}" srcOrd="1" destOrd="0" presId="urn:microsoft.com/office/officeart/2005/8/layout/vList3"/>
    <dgm:cxn modelId="{09FA0968-1CAE-7F46-9BD7-9EF1F7851F0D}" type="presParOf" srcId="{6A5359CC-DF23-6D4F-B67E-A6310D39D81F}" destId="{7D5790B2-8C24-EA42-B1B9-5A707163555D}" srcOrd="3" destOrd="0" presId="urn:microsoft.com/office/officeart/2005/8/layout/vList3"/>
    <dgm:cxn modelId="{CEF1F477-7359-AB41-ADC1-1D451F3A1F1F}" type="presParOf" srcId="{6A5359CC-DF23-6D4F-B67E-A6310D39D81F}" destId="{F85CC76E-60F3-F44B-B8DE-E80B8E65C7CE}" srcOrd="4" destOrd="0" presId="urn:microsoft.com/office/officeart/2005/8/layout/vList3"/>
    <dgm:cxn modelId="{7BCBE450-0C98-FA4C-81BA-18BAD85F54AF}" type="presParOf" srcId="{F85CC76E-60F3-F44B-B8DE-E80B8E65C7CE}" destId="{E0975112-2234-EA4F-B836-44214F093768}" srcOrd="0" destOrd="0" presId="urn:microsoft.com/office/officeart/2005/8/layout/vList3"/>
    <dgm:cxn modelId="{A23DDD02-F268-C948-8069-A0EFB1242FF2}" type="presParOf" srcId="{F85CC76E-60F3-F44B-B8DE-E80B8E65C7CE}" destId="{FE1556E8-5AF5-CE40-87D4-4DB2E96B8CEB}" srcOrd="1" destOrd="0" presId="urn:microsoft.com/office/officeart/2005/8/layout/vList3"/>
    <dgm:cxn modelId="{2461B114-46D0-DE4E-BBF4-9AD18F747174}" type="presParOf" srcId="{6A5359CC-DF23-6D4F-B67E-A6310D39D81F}" destId="{50E52553-C8BD-8D40-A473-4253CB2212C8}" srcOrd="5" destOrd="0" presId="urn:microsoft.com/office/officeart/2005/8/layout/vList3"/>
    <dgm:cxn modelId="{86B0F3BA-B4F7-FD4C-843E-1C703B3BA299}" type="presParOf" srcId="{6A5359CC-DF23-6D4F-B67E-A6310D39D81F}" destId="{A749CC8F-2C82-0C48-896F-2DB5AF9E42AA}" srcOrd="6" destOrd="0" presId="urn:microsoft.com/office/officeart/2005/8/layout/vList3"/>
    <dgm:cxn modelId="{3618BD81-77FA-4E4E-ABF0-BAE62C5E5253}" type="presParOf" srcId="{A749CC8F-2C82-0C48-896F-2DB5AF9E42AA}" destId="{7EF2B8B4-3B60-7540-86CC-B8C3756C0037}" srcOrd="0" destOrd="0" presId="urn:microsoft.com/office/officeart/2005/8/layout/vList3"/>
    <dgm:cxn modelId="{9110FFD2-2D72-F44A-B680-929064383EAD}" type="presParOf" srcId="{A749CC8F-2C82-0C48-896F-2DB5AF9E42AA}" destId="{15FF2394-40B0-FB4F-8D05-9AF96BCCD67B}" srcOrd="1" destOrd="0" presId="urn:microsoft.com/office/officeart/2005/8/layout/vList3"/>
    <dgm:cxn modelId="{C2B4F680-6841-2748-8FC7-E0DADCD1F40D}" type="presParOf" srcId="{6A5359CC-DF23-6D4F-B67E-A6310D39D81F}" destId="{EFE10F53-D57A-A540-A609-B932D441C663}" srcOrd="7" destOrd="0" presId="urn:microsoft.com/office/officeart/2005/8/layout/vList3"/>
    <dgm:cxn modelId="{38B12933-0581-7E42-8E34-7353EFE53057}" type="presParOf" srcId="{6A5359CC-DF23-6D4F-B67E-A6310D39D81F}" destId="{5C00D378-BCF8-1E4C-B48D-B136E3EC83F0}" srcOrd="8" destOrd="0" presId="urn:microsoft.com/office/officeart/2005/8/layout/vList3"/>
    <dgm:cxn modelId="{D39D3AB6-2D22-8349-BC09-CF95A43A38EF}" type="presParOf" srcId="{5C00D378-BCF8-1E4C-B48D-B136E3EC83F0}" destId="{B1DEE1F2-6772-1E4E-8CE5-6904989CFFC4}" srcOrd="0" destOrd="0" presId="urn:microsoft.com/office/officeart/2005/8/layout/vList3"/>
    <dgm:cxn modelId="{F118AC3B-3F40-4243-BC65-E412F1D4B729}" type="presParOf" srcId="{5C00D378-BCF8-1E4C-B48D-B136E3EC83F0}" destId="{EB17033F-1C65-6E48-8045-099D6E0682CC}" srcOrd="1" destOrd="0" presId="urn:microsoft.com/office/officeart/2005/8/layout/vList3"/>
    <dgm:cxn modelId="{5B1D8B84-E37C-A94A-8117-3970505237ED}" type="presParOf" srcId="{6A5359CC-DF23-6D4F-B67E-A6310D39D81F}" destId="{6C896BB6-4E02-E94B-B71B-BB62320083AC}" srcOrd="9" destOrd="0" presId="urn:microsoft.com/office/officeart/2005/8/layout/vList3"/>
    <dgm:cxn modelId="{2FB3A235-41D3-2441-84F2-8FDABBFCED5E}" type="presParOf" srcId="{6A5359CC-DF23-6D4F-B67E-A6310D39D81F}" destId="{0B708701-E336-4145-A506-1696F80C48BF}" srcOrd="10" destOrd="0" presId="urn:microsoft.com/office/officeart/2005/8/layout/vList3"/>
    <dgm:cxn modelId="{C1E10B43-4113-1640-AEF8-05D68E11D7DE}" type="presParOf" srcId="{0B708701-E336-4145-A506-1696F80C48BF}" destId="{D4C6D332-A592-6843-8A3B-BC5C5A6503C5}" srcOrd="0" destOrd="0" presId="urn:microsoft.com/office/officeart/2005/8/layout/vList3"/>
    <dgm:cxn modelId="{1040B046-ADDC-0C45-A550-B8318A5F1850}" type="presParOf" srcId="{0B708701-E336-4145-A506-1696F80C48BF}" destId="{86122990-9810-894C-A0E9-B5870630366A}" srcOrd="1" destOrd="0" presId="urn:microsoft.com/office/officeart/2005/8/layout/vList3"/>
    <dgm:cxn modelId="{A3AF2F63-3085-CA49-95C0-27C1C0739A5B}" type="presParOf" srcId="{6A5359CC-DF23-6D4F-B67E-A6310D39D81F}" destId="{A1BC1B21-84F2-3C45-9C3F-80F3410527F8}" srcOrd="11" destOrd="0" presId="urn:microsoft.com/office/officeart/2005/8/layout/vList3"/>
    <dgm:cxn modelId="{54FA0086-FBDA-1140-9937-A4BA34E5844D}" type="presParOf" srcId="{6A5359CC-DF23-6D4F-B67E-A6310D39D81F}" destId="{905349F7-C105-B446-8C5C-4BA6984BAF22}" srcOrd="12" destOrd="0" presId="urn:microsoft.com/office/officeart/2005/8/layout/vList3"/>
    <dgm:cxn modelId="{4751D436-06E9-6E4E-AB95-C82207EFAA07}" type="presParOf" srcId="{905349F7-C105-B446-8C5C-4BA6984BAF22}" destId="{9BA48A22-74CB-BA4E-AB07-6249EAC5827C}" srcOrd="0" destOrd="0" presId="urn:microsoft.com/office/officeart/2005/8/layout/vList3"/>
    <dgm:cxn modelId="{94A56F6E-D2B3-2344-8176-C2D75FE91A07}" type="presParOf" srcId="{905349F7-C105-B446-8C5C-4BA6984BAF22}" destId="{8EFD6835-9549-9E4F-ABB9-39BCC9033B36}" srcOrd="1" destOrd="0" presId="urn:microsoft.com/office/officeart/2005/8/layout/vList3"/>
    <dgm:cxn modelId="{8ABCA51B-27B7-ED4E-80CB-025B845480BF}" type="presParOf" srcId="{6A5359CC-DF23-6D4F-B67E-A6310D39D81F}" destId="{1393003D-B9DF-F54F-8512-E11B91DF3187}" srcOrd="13" destOrd="0" presId="urn:microsoft.com/office/officeart/2005/8/layout/vList3"/>
    <dgm:cxn modelId="{8FBF4E39-6270-DC4B-98C2-DC13D7050A46}" type="presParOf" srcId="{6A5359CC-DF23-6D4F-B67E-A6310D39D81F}" destId="{590CF4D6-4F7D-084A-AD66-570E9340DDD6}" srcOrd="14" destOrd="0" presId="urn:microsoft.com/office/officeart/2005/8/layout/vList3"/>
    <dgm:cxn modelId="{7192C66C-E128-EB49-940B-7C9782196BD3}" type="presParOf" srcId="{590CF4D6-4F7D-084A-AD66-570E9340DDD6}" destId="{E4825A7D-BDAD-2B49-B222-F2854B054FF8}" srcOrd="0" destOrd="0" presId="urn:microsoft.com/office/officeart/2005/8/layout/vList3"/>
    <dgm:cxn modelId="{931903DE-D75D-844C-8466-20694D56B8AD}" type="presParOf" srcId="{590CF4D6-4F7D-084A-AD66-570E9340DDD6}" destId="{A1021B65-ED7D-BF4C-9418-F4AAC235BA5D}" srcOrd="1" destOrd="0" presId="urn:microsoft.com/office/officeart/2005/8/layout/vList3"/>
    <dgm:cxn modelId="{D601454C-9A9A-E64F-A68F-0E7CC8E1C6E4}" type="presParOf" srcId="{6A5359CC-DF23-6D4F-B67E-A6310D39D81F}" destId="{38580965-89EC-9C47-AB21-80A4EF979179}" srcOrd="15" destOrd="0" presId="urn:microsoft.com/office/officeart/2005/8/layout/vList3"/>
    <dgm:cxn modelId="{F5F1E36E-C1C6-EF42-B967-5789701EAD80}" type="presParOf" srcId="{6A5359CC-DF23-6D4F-B67E-A6310D39D81F}" destId="{CBE404B1-B209-A642-A41A-84CCFC7A309D}" srcOrd="16" destOrd="0" presId="urn:microsoft.com/office/officeart/2005/8/layout/vList3"/>
    <dgm:cxn modelId="{6AF8D8C3-9A51-4745-BFA3-A9D7CB794275}" type="presParOf" srcId="{CBE404B1-B209-A642-A41A-84CCFC7A309D}" destId="{2A26E7EC-CFB8-7848-9956-BF886B1A31F3}" srcOrd="0" destOrd="0" presId="urn:microsoft.com/office/officeart/2005/8/layout/vList3"/>
    <dgm:cxn modelId="{E25F3509-5C5A-E049-B3D8-E6C31DC17655}" type="presParOf" srcId="{CBE404B1-B209-A642-A41A-84CCFC7A309D}" destId="{CC93BF76-055E-8A43-9685-A6295C791307}" srcOrd="1" destOrd="0" presId="urn:microsoft.com/office/officeart/2005/8/layout/vList3"/>
    <dgm:cxn modelId="{AE3196FB-A1AA-9742-BC75-41502926B232}" type="presParOf" srcId="{6A5359CC-DF23-6D4F-B67E-A6310D39D81F}" destId="{D59ED2EA-C818-BE4C-AD45-F464408A4615}" srcOrd="17" destOrd="0" presId="urn:microsoft.com/office/officeart/2005/8/layout/vList3"/>
    <dgm:cxn modelId="{309BB7AB-AD36-3A42-BEEE-4D7BB876987E}" type="presParOf" srcId="{6A5359CC-DF23-6D4F-B67E-A6310D39D81F}" destId="{5EAFF2E5-07E7-884E-B868-3AF2A278ACC5}" srcOrd="18" destOrd="0" presId="urn:microsoft.com/office/officeart/2005/8/layout/vList3"/>
    <dgm:cxn modelId="{4DEAFC04-25DD-E347-B4BE-538780F1C154}" type="presParOf" srcId="{5EAFF2E5-07E7-884E-B868-3AF2A278ACC5}" destId="{76E1884C-1A0B-9443-AA7E-C5CBBEDA4DCE}" srcOrd="0" destOrd="0" presId="urn:microsoft.com/office/officeart/2005/8/layout/vList3"/>
    <dgm:cxn modelId="{A55E5D0E-B4A8-1C49-8366-477091C33662}" type="presParOf" srcId="{5EAFF2E5-07E7-884E-B868-3AF2A278ACC5}" destId="{A8FDD4D9-5673-544F-BFAB-74674C9A359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F92F-7159-4074-9E23-79B7C913843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E835EAA-B798-4FF5-9442-909C5EED8614}">
      <dgm:prSet/>
      <dgm:spPr/>
      <dgm:t>
        <a:bodyPr/>
        <a:lstStyle/>
        <a:p>
          <a:endParaRPr lang="en-US" dirty="0"/>
        </a:p>
      </dgm:t>
    </dgm:pt>
    <dgm:pt modelId="{0E2CD426-0F0D-4311-86F0-CB3B7862BB46}" type="parTrans" cxnId="{697BB6BE-19BB-4999-8174-331E1E12E9BB}">
      <dgm:prSet/>
      <dgm:spPr/>
      <dgm:t>
        <a:bodyPr/>
        <a:lstStyle/>
        <a:p>
          <a:endParaRPr lang="en-US"/>
        </a:p>
      </dgm:t>
    </dgm:pt>
    <dgm:pt modelId="{4083441A-4CE2-44F0-84A4-C13B87F7DB63}" type="sibTrans" cxnId="{697BB6BE-19BB-4999-8174-331E1E12E9BB}">
      <dgm:prSet/>
      <dgm:spPr/>
      <dgm:t>
        <a:bodyPr/>
        <a:lstStyle/>
        <a:p>
          <a:endParaRPr lang="en-US"/>
        </a:p>
      </dgm:t>
    </dgm:pt>
    <dgm:pt modelId="{F23A6DCB-E174-41E4-91B1-1F40A39234D8}">
      <dgm:prSet/>
      <dgm:spPr/>
      <dgm:t>
        <a:bodyPr/>
        <a:lstStyle/>
        <a:p>
          <a:pPr algn="l"/>
          <a:r>
            <a:rPr lang="en-US" dirty="0"/>
            <a:t>Applying the </a:t>
          </a:r>
          <a:r>
            <a:rPr lang="en-US" dirty="0" err="1"/>
            <a:t>SDoH</a:t>
          </a:r>
          <a:r>
            <a:rPr lang="en-US" dirty="0"/>
            <a:t> framework </a:t>
          </a:r>
          <a:r>
            <a:rPr lang="en-US" dirty="0" smtClean="0"/>
            <a:t>enables </a:t>
          </a:r>
          <a:r>
            <a:rPr lang="en-US" dirty="0"/>
            <a:t>the capture of data held in unstructured text and diagnosis codes. </a:t>
          </a:r>
        </a:p>
      </dgm:t>
    </dgm:pt>
    <dgm:pt modelId="{2EC4305E-C523-40C7-9CE3-34205083C6CC}" type="parTrans" cxnId="{D5693CB8-BF36-480A-A20A-ABD2EC72017B}">
      <dgm:prSet/>
      <dgm:spPr/>
      <dgm:t>
        <a:bodyPr/>
        <a:lstStyle/>
        <a:p>
          <a:endParaRPr lang="en-US"/>
        </a:p>
      </dgm:t>
    </dgm:pt>
    <dgm:pt modelId="{471DF4C7-A7AF-46F3-887D-9F16D09A8DA6}" type="sibTrans" cxnId="{D5693CB8-BF36-480A-A20A-ABD2EC72017B}">
      <dgm:prSet/>
      <dgm:spPr/>
      <dgm:t>
        <a:bodyPr/>
        <a:lstStyle/>
        <a:p>
          <a:endParaRPr lang="en-US"/>
        </a:p>
      </dgm:t>
    </dgm:pt>
    <dgm:pt modelId="{284CC525-A99F-4E84-8208-67C3B7ED905B}">
      <dgm:prSet/>
      <dgm:spPr/>
      <dgm:t>
        <a:bodyPr/>
        <a:lstStyle/>
        <a:p>
          <a:pPr algn="l"/>
          <a:r>
            <a:rPr lang="en-US" dirty="0" smtClean="0"/>
            <a:t>2 </a:t>
          </a:r>
          <a:r>
            <a:rPr lang="en-US" dirty="0"/>
            <a:t>million </a:t>
          </a:r>
          <a:r>
            <a:rPr lang="en-US" dirty="0" err="1" smtClean="0"/>
            <a:t>SDoH</a:t>
          </a:r>
          <a:r>
            <a:rPr lang="en-US" dirty="0" smtClean="0"/>
            <a:t> -</a:t>
          </a:r>
          <a:r>
            <a:rPr lang="en-US" dirty="0"/>
            <a:t>related diagnoses </a:t>
          </a:r>
          <a:endParaRPr lang="en-US" dirty="0" smtClean="0"/>
        </a:p>
        <a:p>
          <a:pPr algn="l"/>
          <a:r>
            <a:rPr lang="en-US" dirty="0" smtClean="0"/>
            <a:t>Data </a:t>
          </a:r>
          <a:r>
            <a:rPr lang="en-US" dirty="0"/>
            <a:t>lake of </a:t>
          </a:r>
          <a:r>
            <a:rPr lang="en-US" dirty="0" smtClean="0"/>
            <a:t>over</a:t>
          </a:r>
          <a:r>
            <a:rPr lang="en-US" baseline="0" dirty="0" smtClean="0"/>
            <a:t> </a:t>
          </a:r>
          <a:r>
            <a:rPr lang="en-US" dirty="0" smtClean="0"/>
            <a:t>40 M records.</a:t>
          </a:r>
        </a:p>
        <a:p>
          <a:pPr algn="l"/>
          <a:r>
            <a:rPr lang="en-US" dirty="0" smtClean="0"/>
            <a:t>Top diagnoses:</a:t>
          </a:r>
        </a:p>
        <a:p>
          <a:pPr algn="l"/>
          <a:r>
            <a:rPr lang="en-US" dirty="0" smtClean="0"/>
            <a:t>disruption </a:t>
          </a:r>
          <a:r>
            <a:rPr lang="en-US" dirty="0"/>
            <a:t>of family </a:t>
          </a:r>
          <a:endParaRPr lang="en-US" dirty="0" smtClean="0"/>
        </a:p>
        <a:p>
          <a:pPr algn="l"/>
          <a:r>
            <a:rPr lang="en-US" dirty="0" smtClean="0"/>
            <a:t>separation </a:t>
          </a:r>
          <a:r>
            <a:rPr lang="en-US" dirty="0"/>
            <a:t>or </a:t>
          </a:r>
          <a:r>
            <a:rPr lang="en-US" dirty="0" smtClean="0"/>
            <a:t>divorce </a:t>
          </a:r>
          <a:r>
            <a:rPr lang="en-US" dirty="0"/>
            <a:t>disappearance or death of a family member </a:t>
          </a:r>
          <a:endParaRPr lang="en-US" dirty="0" smtClean="0"/>
        </a:p>
        <a:p>
          <a:pPr algn="l"/>
          <a:r>
            <a:rPr lang="en-US" dirty="0" smtClean="0"/>
            <a:t>unemployment</a:t>
          </a:r>
          <a:endParaRPr lang="en-US" dirty="0"/>
        </a:p>
      </dgm:t>
    </dgm:pt>
    <dgm:pt modelId="{C67697CF-2C32-4A7C-8D90-FB59FB78164C}" type="parTrans" cxnId="{C7044069-3AEE-4B85-A94A-DA6CC9AEFDDD}">
      <dgm:prSet/>
      <dgm:spPr/>
      <dgm:t>
        <a:bodyPr/>
        <a:lstStyle/>
        <a:p>
          <a:endParaRPr lang="en-US"/>
        </a:p>
      </dgm:t>
    </dgm:pt>
    <dgm:pt modelId="{4C03C292-2D91-4FDD-9058-5B63CE119A18}" type="sibTrans" cxnId="{C7044069-3AEE-4B85-A94A-DA6CC9AEFDDD}">
      <dgm:prSet/>
      <dgm:spPr/>
      <dgm:t>
        <a:bodyPr/>
        <a:lstStyle/>
        <a:p>
          <a:endParaRPr lang="en-US"/>
        </a:p>
      </dgm:t>
    </dgm:pt>
    <dgm:pt modelId="{D2AE44BB-FA44-496C-8AC0-A6A6693964CA}">
      <dgm:prSet/>
      <dgm:spPr/>
      <dgm:t>
        <a:bodyPr/>
        <a:lstStyle/>
        <a:p>
          <a:pPr algn="l"/>
          <a:r>
            <a:rPr lang="en-US" dirty="0" smtClean="0"/>
            <a:t>Better insight </a:t>
          </a:r>
          <a:r>
            <a:rPr lang="en-US" dirty="0"/>
            <a:t>into </a:t>
          </a:r>
          <a:r>
            <a:rPr lang="en-US" dirty="0" smtClean="0"/>
            <a:t>patients</a:t>
          </a:r>
          <a:r>
            <a:rPr lang="en-US" dirty="0"/>
            <a:t>’ </a:t>
          </a:r>
          <a:r>
            <a:rPr lang="en-US" dirty="0" smtClean="0"/>
            <a:t>background</a:t>
          </a:r>
        </a:p>
        <a:p>
          <a:pPr algn="l"/>
          <a:r>
            <a:rPr lang="en-US" dirty="0" smtClean="0"/>
            <a:t>Better tailor </a:t>
          </a:r>
          <a:r>
            <a:rPr lang="en-US" dirty="0"/>
            <a:t>healthcare </a:t>
          </a:r>
          <a:r>
            <a:rPr lang="en-US" dirty="0" smtClean="0"/>
            <a:t>services</a:t>
          </a:r>
        </a:p>
        <a:p>
          <a:pPr algn="l"/>
          <a:r>
            <a:rPr lang="en-US" dirty="0" smtClean="0"/>
            <a:t>Build </a:t>
          </a:r>
          <a:r>
            <a:rPr lang="en-US" dirty="0"/>
            <a:t>on these insights </a:t>
          </a:r>
          <a:r>
            <a:rPr lang="en-US" dirty="0" smtClean="0"/>
            <a:t>with</a:t>
          </a:r>
          <a:r>
            <a:rPr lang="en-US" dirty="0"/>
            <a:t> </a:t>
          </a:r>
          <a:r>
            <a:rPr lang="en-US" dirty="0">
              <a:hlinkClick xmlns:r="http://schemas.openxmlformats.org/officeDocument/2006/relationships" r:id="rId1"/>
            </a:rPr>
            <a:t>artificial intelligence</a:t>
          </a:r>
          <a:r>
            <a:rPr lang="en-US" dirty="0"/>
            <a:t> and </a:t>
          </a:r>
          <a:r>
            <a:rPr lang="en-US" dirty="0">
              <a:hlinkClick xmlns:r="http://schemas.openxmlformats.org/officeDocument/2006/relationships" r:id="rId2"/>
            </a:rPr>
            <a:t>machine </a:t>
          </a:r>
          <a:r>
            <a:rPr lang="en-US" dirty="0" smtClean="0">
              <a:hlinkClick xmlns:r="http://schemas.openxmlformats.org/officeDocument/2006/relationships" r:id="rId2"/>
            </a:rPr>
            <a:t>learning</a:t>
          </a:r>
          <a:endParaRPr lang="en-US" dirty="0" smtClean="0"/>
        </a:p>
        <a:p>
          <a:pPr algn="l"/>
          <a:r>
            <a:rPr lang="en-US" dirty="0" smtClean="0"/>
            <a:t>Better</a:t>
          </a:r>
          <a:r>
            <a:rPr lang="en-US" baseline="0" dirty="0" smtClean="0"/>
            <a:t> outcomes</a:t>
          </a:r>
          <a:endParaRPr lang="en-US" dirty="0"/>
        </a:p>
      </dgm:t>
    </dgm:pt>
    <dgm:pt modelId="{09CE31C0-884C-4320-9509-167EDADFC77E}" type="parTrans" cxnId="{A0A9C3DD-C979-4C98-8875-27B03CA4A3DA}">
      <dgm:prSet/>
      <dgm:spPr/>
      <dgm:t>
        <a:bodyPr/>
        <a:lstStyle/>
        <a:p>
          <a:endParaRPr lang="en-US"/>
        </a:p>
      </dgm:t>
    </dgm:pt>
    <dgm:pt modelId="{AF273D11-DC22-45F6-A71F-1D9146BE916B}" type="sibTrans" cxnId="{A0A9C3DD-C979-4C98-8875-27B03CA4A3DA}">
      <dgm:prSet/>
      <dgm:spPr/>
      <dgm:t>
        <a:bodyPr/>
        <a:lstStyle/>
        <a:p>
          <a:endParaRPr lang="en-US"/>
        </a:p>
      </dgm:t>
    </dgm:pt>
    <dgm:pt modelId="{49CD14B6-3562-494C-AC37-CC9512ABC33A}" type="pres">
      <dgm:prSet presAssocID="{C653F92F-7159-4074-9E23-79B7C913843B}" presName="root" presStyleCnt="0">
        <dgm:presLayoutVars>
          <dgm:dir/>
          <dgm:resizeHandles val="exact"/>
        </dgm:presLayoutVars>
      </dgm:prSet>
      <dgm:spPr/>
      <dgm:t>
        <a:bodyPr/>
        <a:lstStyle/>
        <a:p>
          <a:endParaRPr lang="en-US"/>
        </a:p>
      </dgm:t>
    </dgm:pt>
    <dgm:pt modelId="{5A015687-6DD9-4D70-B9F9-DE9CA440C19D}" type="pres">
      <dgm:prSet presAssocID="{2E835EAA-B798-4FF5-9442-909C5EED8614}" presName="compNode" presStyleCnt="0"/>
      <dgm:spPr/>
    </dgm:pt>
    <dgm:pt modelId="{72E3FDC2-7CBD-4A1A-936C-CE4674E97E17}" type="pres">
      <dgm:prSet presAssocID="{2E835EAA-B798-4FF5-9442-909C5EED8614}" presName="iconRect" presStyleLbl="node1" presStyleIdx="0" presStyleCnt="4" custLinFactNeighborX="-35288" custLinFactNeighborY="-59624"/>
      <dgm:spPr>
        <a:ln>
          <a:noFill/>
        </a:ln>
      </dgm:spPr>
      <dgm:t>
        <a:bodyPr/>
        <a:lstStyle/>
        <a:p>
          <a:endParaRPr lang="en-US"/>
        </a:p>
      </dgm:t>
      <dgm:extLst/>
    </dgm:pt>
    <dgm:pt modelId="{FE89BD74-CEDA-466D-8156-4AB448EBBFE8}" type="pres">
      <dgm:prSet presAssocID="{2E835EAA-B798-4FF5-9442-909C5EED8614}" presName="spaceRect" presStyleCnt="0"/>
      <dgm:spPr/>
    </dgm:pt>
    <dgm:pt modelId="{16D20396-99EC-48CE-BD38-DCC28D8D0E59}" type="pres">
      <dgm:prSet presAssocID="{2E835EAA-B798-4FF5-9442-909C5EED8614}" presName="textRect" presStyleLbl="revTx" presStyleIdx="0" presStyleCnt="4">
        <dgm:presLayoutVars>
          <dgm:chMax val="1"/>
          <dgm:chPref val="1"/>
        </dgm:presLayoutVars>
      </dgm:prSet>
      <dgm:spPr/>
      <dgm:t>
        <a:bodyPr/>
        <a:lstStyle/>
        <a:p>
          <a:endParaRPr lang="en-US"/>
        </a:p>
      </dgm:t>
    </dgm:pt>
    <dgm:pt modelId="{9E708512-C007-4F71-93B3-FB75A26DA584}" type="pres">
      <dgm:prSet presAssocID="{4083441A-4CE2-44F0-84A4-C13B87F7DB63}" presName="sibTrans" presStyleCnt="0"/>
      <dgm:spPr/>
    </dgm:pt>
    <dgm:pt modelId="{3402C53C-5B39-4856-812F-B540C07841F4}" type="pres">
      <dgm:prSet presAssocID="{F23A6DCB-E174-41E4-91B1-1F40A39234D8}" presName="compNode" presStyleCnt="0"/>
      <dgm:spPr/>
    </dgm:pt>
    <dgm:pt modelId="{44E38276-FC87-4254-9B05-9240B0528018}" type="pres">
      <dgm:prSet presAssocID="{F23A6DCB-E174-41E4-91B1-1F40A39234D8}" presName="iconRect" presStyleLbl="node1" presStyleIdx="1" presStyleCnt="4" custLinFactX="-100000" custLinFactNeighborX="-187285" custLinFactNeighborY="-6225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Media"/>
        </a:ext>
      </dgm:extLst>
    </dgm:pt>
    <dgm:pt modelId="{67F13590-396C-4B0A-AE38-D3D45E2FE1FD}" type="pres">
      <dgm:prSet presAssocID="{F23A6DCB-E174-41E4-91B1-1F40A39234D8}" presName="spaceRect" presStyleCnt="0"/>
      <dgm:spPr/>
    </dgm:pt>
    <dgm:pt modelId="{79EA77CA-AEA9-4E10-AB71-BC38D9D5D2CC}" type="pres">
      <dgm:prSet presAssocID="{F23A6DCB-E174-41E4-91B1-1F40A39234D8}" presName="textRect" presStyleLbl="revTx" presStyleIdx="1" presStyleCnt="4" custLinFactX="-10539" custLinFactNeighborX="-100000" custLinFactNeighborY="-47126">
        <dgm:presLayoutVars>
          <dgm:chMax val="1"/>
          <dgm:chPref val="1"/>
        </dgm:presLayoutVars>
      </dgm:prSet>
      <dgm:spPr/>
      <dgm:t>
        <a:bodyPr/>
        <a:lstStyle/>
        <a:p>
          <a:endParaRPr lang="en-US"/>
        </a:p>
      </dgm:t>
    </dgm:pt>
    <dgm:pt modelId="{F63FFF0A-0ED9-4037-8441-8DB29E6C878F}" type="pres">
      <dgm:prSet presAssocID="{471DF4C7-A7AF-46F3-887D-9F16D09A8DA6}" presName="sibTrans" presStyleCnt="0"/>
      <dgm:spPr/>
    </dgm:pt>
    <dgm:pt modelId="{5A6FB76C-A7BF-4DC6-8166-00BAD4028AD7}" type="pres">
      <dgm:prSet presAssocID="{284CC525-A99F-4E84-8208-67C3B7ED905B}" presName="compNode" presStyleCnt="0"/>
      <dgm:spPr/>
    </dgm:pt>
    <dgm:pt modelId="{A5A1B8BC-EFF9-43D0-886D-1ADDD0A43834}" type="pres">
      <dgm:prSet presAssocID="{284CC525-A99F-4E84-8208-67C3B7ED905B}" presName="iconRect" presStyleLbl="node1" presStyleIdx="2" presStyleCnt="4" custLinFactX="-100000" custLinFactNeighborX="-176640" custLinFactNeighborY="2286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B359CDBC-D334-48FB-B8E5-2E6AA75ABDC9}" type="pres">
      <dgm:prSet presAssocID="{284CC525-A99F-4E84-8208-67C3B7ED905B}" presName="spaceRect" presStyleCnt="0"/>
      <dgm:spPr/>
    </dgm:pt>
    <dgm:pt modelId="{D8F6FEEF-CF16-4695-AC61-0E8ECAFF0E18}" type="pres">
      <dgm:prSet presAssocID="{284CC525-A99F-4E84-8208-67C3B7ED905B}" presName="textRect" presStyleLbl="revTx" presStyleIdx="2" presStyleCnt="4" custScaleX="110403" custScaleY="113999" custLinFactX="-9492" custLinFactNeighborX="-100000" custLinFactNeighborY="-234">
        <dgm:presLayoutVars>
          <dgm:chMax val="1"/>
          <dgm:chPref val="1"/>
        </dgm:presLayoutVars>
      </dgm:prSet>
      <dgm:spPr/>
      <dgm:t>
        <a:bodyPr/>
        <a:lstStyle/>
        <a:p>
          <a:endParaRPr lang="en-US"/>
        </a:p>
      </dgm:t>
    </dgm:pt>
    <dgm:pt modelId="{D8DDF83E-92C3-4DF0-93D3-2B7F3F61D8E8}" type="pres">
      <dgm:prSet presAssocID="{4C03C292-2D91-4FDD-9058-5B63CE119A18}" presName="sibTrans" presStyleCnt="0"/>
      <dgm:spPr/>
    </dgm:pt>
    <dgm:pt modelId="{6C9627DB-E2A0-4BFD-91D6-65092FD2C89E}" type="pres">
      <dgm:prSet presAssocID="{D2AE44BB-FA44-496C-8AC0-A6A6693964CA}" presName="compNode" presStyleCnt="0"/>
      <dgm:spPr/>
    </dgm:pt>
    <dgm:pt modelId="{AFCEA951-494A-4F34-AF89-10170DC90F63}" type="pres">
      <dgm:prSet presAssocID="{D2AE44BB-FA44-496C-8AC0-A6A6693964CA}" presName="iconRect" presStyleLbl="node1" presStyleIdx="3" presStyleCnt="4" custLinFactX="-100000" custLinFactNeighborX="-127806" custLinFactNeighborY="6685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72A057AF-2168-4EB3-8311-0F4546C885B1}" type="pres">
      <dgm:prSet presAssocID="{D2AE44BB-FA44-496C-8AC0-A6A6693964CA}" presName="spaceRect" presStyleCnt="0"/>
      <dgm:spPr/>
    </dgm:pt>
    <dgm:pt modelId="{16134C2B-9B3E-4435-BD67-EE771032C0E3}" type="pres">
      <dgm:prSet presAssocID="{D2AE44BB-FA44-496C-8AC0-A6A6693964CA}" presName="textRect" presStyleLbl="revTx" presStyleIdx="3" presStyleCnt="4" custScaleY="125271" custLinFactNeighborX="-91634" custLinFactNeighborY="23373">
        <dgm:presLayoutVars>
          <dgm:chMax val="1"/>
          <dgm:chPref val="1"/>
        </dgm:presLayoutVars>
      </dgm:prSet>
      <dgm:spPr/>
      <dgm:t>
        <a:bodyPr/>
        <a:lstStyle/>
        <a:p>
          <a:endParaRPr lang="en-US"/>
        </a:p>
      </dgm:t>
    </dgm:pt>
  </dgm:ptLst>
  <dgm:cxnLst>
    <dgm:cxn modelId="{07F2B203-E840-FA41-99AE-401CC08C79D7}" type="presOf" srcId="{D2AE44BB-FA44-496C-8AC0-A6A6693964CA}" destId="{16134C2B-9B3E-4435-BD67-EE771032C0E3}" srcOrd="0" destOrd="0" presId="urn:microsoft.com/office/officeart/2018/2/layout/IconLabelList"/>
    <dgm:cxn modelId="{A0A9C3DD-C979-4C98-8875-27B03CA4A3DA}" srcId="{C653F92F-7159-4074-9E23-79B7C913843B}" destId="{D2AE44BB-FA44-496C-8AC0-A6A6693964CA}" srcOrd="3" destOrd="0" parTransId="{09CE31C0-884C-4320-9509-167EDADFC77E}" sibTransId="{AF273D11-DC22-45F6-A71F-1D9146BE916B}"/>
    <dgm:cxn modelId="{208FDA84-2B71-D644-892B-1A47A0667E8F}" type="presOf" srcId="{F23A6DCB-E174-41E4-91B1-1F40A39234D8}" destId="{79EA77CA-AEA9-4E10-AB71-BC38D9D5D2CC}" srcOrd="0" destOrd="0" presId="urn:microsoft.com/office/officeart/2018/2/layout/IconLabelList"/>
    <dgm:cxn modelId="{D6D7AD90-C99C-EA41-AF38-73CE0FB46999}" type="presOf" srcId="{C653F92F-7159-4074-9E23-79B7C913843B}" destId="{49CD14B6-3562-494C-AC37-CC9512ABC33A}" srcOrd="0" destOrd="0" presId="urn:microsoft.com/office/officeart/2018/2/layout/IconLabelList"/>
    <dgm:cxn modelId="{D5693CB8-BF36-480A-A20A-ABD2EC72017B}" srcId="{C653F92F-7159-4074-9E23-79B7C913843B}" destId="{F23A6DCB-E174-41E4-91B1-1F40A39234D8}" srcOrd="1" destOrd="0" parTransId="{2EC4305E-C523-40C7-9CE3-34205083C6CC}" sibTransId="{471DF4C7-A7AF-46F3-887D-9F16D09A8DA6}"/>
    <dgm:cxn modelId="{3C21B80F-3A29-0141-A9EB-43DBBFF57297}" type="presOf" srcId="{284CC525-A99F-4E84-8208-67C3B7ED905B}" destId="{D8F6FEEF-CF16-4695-AC61-0E8ECAFF0E18}" srcOrd="0" destOrd="0" presId="urn:microsoft.com/office/officeart/2018/2/layout/IconLabelList"/>
    <dgm:cxn modelId="{75285D06-ADC4-A449-9ECD-2A0E8353251C}" type="presOf" srcId="{2E835EAA-B798-4FF5-9442-909C5EED8614}" destId="{16D20396-99EC-48CE-BD38-DCC28D8D0E59}" srcOrd="0" destOrd="0" presId="urn:microsoft.com/office/officeart/2018/2/layout/IconLabelList"/>
    <dgm:cxn modelId="{C7044069-3AEE-4B85-A94A-DA6CC9AEFDDD}" srcId="{C653F92F-7159-4074-9E23-79B7C913843B}" destId="{284CC525-A99F-4E84-8208-67C3B7ED905B}" srcOrd="2" destOrd="0" parTransId="{C67697CF-2C32-4A7C-8D90-FB59FB78164C}" sibTransId="{4C03C292-2D91-4FDD-9058-5B63CE119A18}"/>
    <dgm:cxn modelId="{697BB6BE-19BB-4999-8174-331E1E12E9BB}" srcId="{C653F92F-7159-4074-9E23-79B7C913843B}" destId="{2E835EAA-B798-4FF5-9442-909C5EED8614}" srcOrd="0" destOrd="0" parTransId="{0E2CD426-0F0D-4311-86F0-CB3B7862BB46}" sibTransId="{4083441A-4CE2-44F0-84A4-C13B87F7DB63}"/>
    <dgm:cxn modelId="{40E08535-0724-484B-8F26-59FAFBABFDC1}" type="presParOf" srcId="{49CD14B6-3562-494C-AC37-CC9512ABC33A}" destId="{5A015687-6DD9-4D70-B9F9-DE9CA440C19D}" srcOrd="0" destOrd="0" presId="urn:microsoft.com/office/officeart/2018/2/layout/IconLabelList"/>
    <dgm:cxn modelId="{805F65CF-71C5-884E-AF39-94D4966936AE}" type="presParOf" srcId="{5A015687-6DD9-4D70-B9F9-DE9CA440C19D}" destId="{72E3FDC2-7CBD-4A1A-936C-CE4674E97E17}" srcOrd="0" destOrd="0" presId="urn:microsoft.com/office/officeart/2018/2/layout/IconLabelList"/>
    <dgm:cxn modelId="{D83CD247-3DFD-AB41-B18A-0F02927ED274}" type="presParOf" srcId="{5A015687-6DD9-4D70-B9F9-DE9CA440C19D}" destId="{FE89BD74-CEDA-466D-8156-4AB448EBBFE8}" srcOrd="1" destOrd="0" presId="urn:microsoft.com/office/officeart/2018/2/layout/IconLabelList"/>
    <dgm:cxn modelId="{8F57C158-84F6-9C47-BBB8-73FF069B5679}" type="presParOf" srcId="{5A015687-6DD9-4D70-B9F9-DE9CA440C19D}" destId="{16D20396-99EC-48CE-BD38-DCC28D8D0E59}" srcOrd="2" destOrd="0" presId="urn:microsoft.com/office/officeart/2018/2/layout/IconLabelList"/>
    <dgm:cxn modelId="{9A12B674-232D-3846-AA1E-128A095EDF24}" type="presParOf" srcId="{49CD14B6-3562-494C-AC37-CC9512ABC33A}" destId="{9E708512-C007-4F71-93B3-FB75A26DA584}" srcOrd="1" destOrd="0" presId="urn:microsoft.com/office/officeart/2018/2/layout/IconLabelList"/>
    <dgm:cxn modelId="{B1F8CBB8-434E-614D-9169-B58F28C798A6}" type="presParOf" srcId="{49CD14B6-3562-494C-AC37-CC9512ABC33A}" destId="{3402C53C-5B39-4856-812F-B540C07841F4}" srcOrd="2" destOrd="0" presId="urn:microsoft.com/office/officeart/2018/2/layout/IconLabelList"/>
    <dgm:cxn modelId="{F1A9AEC5-260D-4D4C-9475-EDB496A16410}" type="presParOf" srcId="{3402C53C-5B39-4856-812F-B540C07841F4}" destId="{44E38276-FC87-4254-9B05-9240B0528018}" srcOrd="0" destOrd="0" presId="urn:microsoft.com/office/officeart/2018/2/layout/IconLabelList"/>
    <dgm:cxn modelId="{FC42DD37-FA9F-7E4B-8B50-5870E4410D3A}" type="presParOf" srcId="{3402C53C-5B39-4856-812F-B540C07841F4}" destId="{67F13590-396C-4B0A-AE38-D3D45E2FE1FD}" srcOrd="1" destOrd="0" presId="urn:microsoft.com/office/officeart/2018/2/layout/IconLabelList"/>
    <dgm:cxn modelId="{37F7EB87-BE3E-5F45-942A-AD2CA6548F88}" type="presParOf" srcId="{3402C53C-5B39-4856-812F-B540C07841F4}" destId="{79EA77CA-AEA9-4E10-AB71-BC38D9D5D2CC}" srcOrd="2" destOrd="0" presId="urn:microsoft.com/office/officeart/2018/2/layout/IconLabelList"/>
    <dgm:cxn modelId="{369B9106-01BC-FD40-882F-26B605C08190}" type="presParOf" srcId="{49CD14B6-3562-494C-AC37-CC9512ABC33A}" destId="{F63FFF0A-0ED9-4037-8441-8DB29E6C878F}" srcOrd="3" destOrd="0" presId="urn:microsoft.com/office/officeart/2018/2/layout/IconLabelList"/>
    <dgm:cxn modelId="{F01AD65E-365F-CB43-A43C-42C5726A1FAE}" type="presParOf" srcId="{49CD14B6-3562-494C-AC37-CC9512ABC33A}" destId="{5A6FB76C-A7BF-4DC6-8166-00BAD4028AD7}" srcOrd="4" destOrd="0" presId="urn:microsoft.com/office/officeart/2018/2/layout/IconLabelList"/>
    <dgm:cxn modelId="{9473E652-6848-4D4C-A9F7-35A1260FA8EC}" type="presParOf" srcId="{5A6FB76C-A7BF-4DC6-8166-00BAD4028AD7}" destId="{A5A1B8BC-EFF9-43D0-886D-1ADDD0A43834}" srcOrd="0" destOrd="0" presId="urn:microsoft.com/office/officeart/2018/2/layout/IconLabelList"/>
    <dgm:cxn modelId="{B9E7B1D1-B86F-4944-B2AB-ACFACB2538C1}" type="presParOf" srcId="{5A6FB76C-A7BF-4DC6-8166-00BAD4028AD7}" destId="{B359CDBC-D334-48FB-B8E5-2E6AA75ABDC9}" srcOrd="1" destOrd="0" presId="urn:microsoft.com/office/officeart/2018/2/layout/IconLabelList"/>
    <dgm:cxn modelId="{BBA98018-A5D9-504A-90A4-64A49F7180B7}" type="presParOf" srcId="{5A6FB76C-A7BF-4DC6-8166-00BAD4028AD7}" destId="{D8F6FEEF-CF16-4695-AC61-0E8ECAFF0E18}" srcOrd="2" destOrd="0" presId="urn:microsoft.com/office/officeart/2018/2/layout/IconLabelList"/>
    <dgm:cxn modelId="{FC70B6AC-ABC9-8A4D-B78D-09463FD7203F}" type="presParOf" srcId="{49CD14B6-3562-494C-AC37-CC9512ABC33A}" destId="{D8DDF83E-92C3-4DF0-93D3-2B7F3F61D8E8}" srcOrd="5" destOrd="0" presId="urn:microsoft.com/office/officeart/2018/2/layout/IconLabelList"/>
    <dgm:cxn modelId="{5247507C-24D9-7C40-BD67-BE431A6E46C0}" type="presParOf" srcId="{49CD14B6-3562-494C-AC37-CC9512ABC33A}" destId="{6C9627DB-E2A0-4BFD-91D6-65092FD2C89E}" srcOrd="6" destOrd="0" presId="urn:microsoft.com/office/officeart/2018/2/layout/IconLabelList"/>
    <dgm:cxn modelId="{A0D81AC2-EB03-A740-BA04-D74084D49E02}" type="presParOf" srcId="{6C9627DB-E2A0-4BFD-91D6-65092FD2C89E}" destId="{AFCEA951-494A-4F34-AF89-10170DC90F63}" srcOrd="0" destOrd="0" presId="urn:microsoft.com/office/officeart/2018/2/layout/IconLabelList"/>
    <dgm:cxn modelId="{E37448DA-C930-A54D-AE85-846EAF7D47A6}" type="presParOf" srcId="{6C9627DB-E2A0-4BFD-91D6-65092FD2C89E}" destId="{72A057AF-2168-4EB3-8311-0F4546C885B1}" srcOrd="1" destOrd="0" presId="urn:microsoft.com/office/officeart/2018/2/layout/IconLabelList"/>
    <dgm:cxn modelId="{8EF96172-C60A-4F4E-B6B6-47A269804D0E}" type="presParOf" srcId="{6C9627DB-E2A0-4BFD-91D6-65092FD2C89E}" destId="{16134C2B-9B3E-4435-BD67-EE771032C0E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5F6B2C-C20C-4945-B216-A0FE66F7D31C}"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2D503D57-581B-4B51-983D-FEF1980DEF8C}">
      <dgm:prSet custT="1"/>
      <dgm:spPr/>
      <dgm:t>
        <a:bodyPr/>
        <a:lstStyle/>
        <a:p>
          <a:r>
            <a:rPr lang="en-US" sz="1400" b="1" dirty="0" smtClean="0"/>
            <a:t>Medical </a:t>
          </a:r>
          <a:r>
            <a:rPr lang="en-US" sz="1400" b="1" dirty="0"/>
            <a:t>Expenditure Panel Survey</a:t>
          </a:r>
          <a:r>
            <a:rPr lang="en-US" sz="1400" dirty="0"/>
            <a:t>, the most complete source of data on the cost and use of health care and health insurance </a:t>
          </a:r>
          <a:r>
            <a:rPr lang="en-US" sz="1400" dirty="0" smtClean="0"/>
            <a:t>coverage </a:t>
          </a:r>
          <a:endParaRPr lang="en-US" sz="1400" dirty="0"/>
        </a:p>
      </dgm:t>
    </dgm:pt>
    <dgm:pt modelId="{041060E7-9AF9-4E1B-93FE-D83FBBCFE566}" type="parTrans" cxnId="{29EDE4A8-819A-4384-8B01-F4BCDBF0398B}">
      <dgm:prSet/>
      <dgm:spPr/>
      <dgm:t>
        <a:bodyPr/>
        <a:lstStyle/>
        <a:p>
          <a:endParaRPr lang="en-US"/>
        </a:p>
      </dgm:t>
    </dgm:pt>
    <dgm:pt modelId="{78BEF05A-D22A-488C-86AC-F01C73C40E7B}" type="sibTrans" cxnId="{29EDE4A8-819A-4384-8B01-F4BCDBF0398B}">
      <dgm:prSet/>
      <dgm:spPr/>
      <dgm:t>
        <a:bodyPr/>
        <a:lstStyle/>
        <a:p>
          <a:endParaRPr lang="en-US"/>
        </a:p>
      </dgm:t>
    </dgm:pt>
    <dgm:pt modelId="{2765EF17-3124-4824-BA6E-ECEC2164CFCA}">
      <dgm:prSet custT="1"/>
      <dgm:spPr/>
      <dgm:t>
        <a:bodyPr/>
        <a:lstStyle/>
        <a:p>
          <a:r>
            <a:rPr lang="en-US" sz="1400" b="1" dirty="0" smtClean="0"/>
            <a:t>Compendium </a:t>
          </a:r>
          <a:r>
            <a:rPr lang="en-US" sz="1400" b="1" dirty="0"/>
            <a:t>of US Health Systems</a:t>
          </a:r>
          <a:r>
            <a:rPr lang="en-US" sz="1400" dirty="0"/>
            <a:t>, </a:t>
          </a:r>
          <a:r>
            <a:rPr lang="en-US" sz="1400" dirty="0" smtClean="0"/>
            <a:t>626 </a:t>
          </a:r>
          <a:r>
            <a:rPr lang="en-US" sz="1400" dirty="0"/>
            <a:t>U.S. health systems, with characteristics for each system</a:t>
          </a:r>
          <a:r>
            <a:rPr lang="en-US" sz="1400" dirty="0" smtClean="0"/>
            <a:t>.</a:t>
          </a:r>
          <a:endParaRPr lang="en-US" sz="1400" dirty="0"/>
        </a:p>
      </dgm:t>
    </dgm:pt>
    <dgm:pt modelId="{DF44A963-9D76-4497-BBD9-7837C8B86658}" type="parTrans" cxnId="{48E07086-0963-4C17-8D5A-8807C75BFB39}">
      <dgm:prSet/>
      <dgm:spPr/>
      <dgm:t>
        <a:bodyPr/>
        <a:lstStyle/>
        <a:p>
          <a:endParaRPr lang="en-US"/>
        </a:p>
      </dgm:t>
    </dgm:pt>
    <dgm:pt modelId="{DE2987ED-FAD1-467A-B8FF-217193EB1092}" type="sibTrans" cxnId="{48E07086-0963-4C17-8D5A-8807C75BFB39}">
      <dgm:prSet/>
      <dgm:spPr/>
      <dgm:t>
        <a:bodyPr/>
        <a:lstStyle/>
        <a:p>
          <a:endParaRPr lang="en-US"/>
        </a:p>
      </dgm:t>
    </dgm:pt>
    <dgm:pt modelId="{742FA55B-AFF4-DC4B-90AF-D95A47445E95}">
      <dgm:prSet custT="1"/>
      <dgm:spPr/>
      <dgm:t>
        <a:bodyPr/>
        <a:lstStyle/>
        <a:p>
          <a:r>
            <a:rPr lang="en-US" sz="1400" b="0" dirty="0" smtClean="0"/>
            <a:t>H</a:t>
          </a:r>
          <a:r>
            <a:rPr lang="en-US" sz="1400" b="1" dirty="0" smtClean="0"/>
            <a:t>ealthcare Cost and Utilization Project</a:t>
          </a:r>
          <a:r>
            <a:rPr lang="en-US" sz="1400" dirty="0" smtClean="0"/>
            <a:t>,:</a:t>
          </a:r>
          <a:r>
            <a:rPr lang="en-US" sz="1400" baseline="0" dirty="0" smtClean="0"/>
            <a:t> </a:t>
          </a:r>
          <a:r>
            <a:rPr lang="en-US" sz="1400" dirty="0" smtClean="0"/>
            <a:t> includes health care data on hospital</a:t>
          </a:r>
          <a:r>
            <a:rPr lang="en-US" sz="1400" baseline="0" dirty="0" smtClean="0"/>
            <a:t> </a:t>
          </a:r>
          <a:r>
            <a:rPr lang="en-US" sz="1400" dirty="0" smtClean="0"/>
            <a:t>inpatient discharges, ambulatory surgery and other outpatient services, and emergency department visits</a:t>
          </a:r>
          <a:endParaRPr lang="en-US" sz="1400" dirty="0"/>
        </a:p>
      </dgm:t>
    </dgm:pt>
    <dgm:pt modelId="{D69F8415-27E1-CA49-BEDE-ED06E587D0EF}" type="parTrans" cxnId="{F09A1A3C-971D-494B-AC9F-3EFC5FB9CC81}">
      <dgm:prSet/>
      <dgm:spPr/>
      <dgm:t>
        <a:bodyPr/>
        <a:lstStyle/>
        <a:p>
          <a:endParaRPr lang="en-US"/>
        </a:p>
      </dgm:t>
    </dgm:pt>
    <dgm:pt modelId="{5E669436-DF62-5C43-A47D-F996C253014B}" type="sibTrans" cxnId="{F09A1A3C-971D-494B-AC9F-3EFC5FB9CC81}">
      <dgm:prSet/>
      <dgm:spPr/>
      <dgm:t>
        <a:bodyPr/>
        <a:lstStyle/>
        <a:p>
          <a:endParaRPr lang="en-US"/>
        </a:p>
      </dgm:t>
    </dgm:pt>
    <dgm:pt modelId="{B991FE2E-0039-470F-90D8-103EC6E169CC}" type="pres">
      <dgm:prSet presAssocID="{3B5F6B2C-C20C-4945-B216-A0FE66F7D31C}" presName="outerComposite" presStyleCnt="0">
        <dgm:presLayoutVars>
          <dgm:chMax val="5"/>
          <dgm:dir/>
          <dgm:resizeHandles val="exact"/>
        </dgm:presLayoutVars>
      </dgm:prSet>
      <dgm:spPr/>
      <dgm:t>
        <a:bodyPr/>
        <a:lstStyle/>
        <a:p>
          <a:endParaRPr lang="en-US"/>
        </a:p>
      </dgm:t>
    </dgm:pt>
    <dgm:pt modelId="{58F3FD02-A4D0-41A7-897B-D55365A2D65F}" type="pres">
      <dgm:prSet presAssocID="{3B5F6B2C-C20C-4945-B216-A0FE66F7D31C}" presName="dummyMaxCanvas" presStyleCnt="0">
        <dgm:presLayoutVars/>
      </dgm:prSet>
      <dgm:spPr/>
    </dgm:pt>
    <dgm:pt modelId="{D23CA744-386B-4F8C-B9F5-A49DC9011F82}" type="pres">
      <dgm:prSet presAssocID="{3B5F6B2C-C20C-4945-B216-A0FE66F7D31C}" presName="ThreeNodes_1" presStyleLbl="node1" presStyleIdx="0" presStyleCnt="3">
        <dgm:presLayoutVars>
          <dgm:bulletEnabled val="1"/>
        </dgm:presLayoutVars>
      </dgm:prSet>
      <dgm:spPr/>
      <dgm:t>
        <a:bodyPr/>
        <a:lstStyle/>
        <a:p>
          <a:endParaRPr lang="en-US"/>
        </a:p>
      </dgm:t>
    </dgm:pt>
    <dgm:pt modelId="{2FC931B4-91D0-4797-B2F5-BB06141DC64D}" type="pres">
      <dgm:prSet presAssocID="{3B5F6B2C-C20C-4945-B216-A0FE66F7D31C}" presName="ThreeNodes_2" presStyleLbl="node1" presStyleIdx="1" presStyleCnt="3">
        <dgm:presLayoutVars>
          <dgm:bulletEnabled val="1"/>
        </dgm:presLayoutVars>
      </dgm:prSet>
      <dgm:spPr/>
      <dgm:t>
        <a:bodyPr/>
        <a:lstStyle/>
        <a:p>
          <a:endParaRPr lang="en-US"/>
        </a:p>
      </dgm:t>
    </dgm:pt>
    <dgm:pt modelId="{4EB31EE0-908D-4443-B80A-8983E3E8E8E3}" type="pres">
      <dgm:prSet presAssocID="{3B5F6B2C-C20C-4945-B216-A0FE66F7D31C}" presName="ThreeNodes_3" presStyleLbl="node1" presStyleIdx="2" presStyleCnt="3">
        <dgm:presLayoutVars>
          <dgm:bulletEnabled val="1"/>
        </dgm:presLayoutVars>
      </dgm:prSet>
      <dgm:spPr/>
      <dgm:t>
        <a:bodyPr/>
        <a:lstStyle/>
        <a:p>
          <a:endParaRPr lang="en-US"/>
        </a:p>
      </dgm:t>
    </dgm:pt>
    <dgm:pt modelId="{244E3C5F-D72F-4253-BDF2-D573807603B8}" type="pres">
      <dgm:prSet presAssocID="{3B5F6B2C-C20C-4945-B216-A0FE66F7D31C}" presName="ThreeConn_1-2" presStyleLbl="fgAccFollowNode1" presStyleIdx="0" presStyleCnt="2">
        <dgm:presLayoutVars>
          <dgm:bulletEnabled val="1"/>
        </dgm:presLayoutVars>
      </dgm:prSet>
      <dgm:spPr/>
      <dgm:t>
        <a:bodyPr/>
        <a:lstStyle/>
        <a:p>
          <a:endParaRPr lang="en-US"/>
        </a:p>
      </dgm:t>
    </dgm:pt>
    <dgm:pt modelId="{1BEE5E59-F6AA-497F-B1AC-AFA2855521D9}" type="pres">
      <dgm:prSet presAssocID="{3B5F6B2C-C20C-4945-B216-A0FE66F7D31C}" presName="ThreeConn_2-3" presStyleLbl="fgAccFollowNode1" presStyleIdx="1" presStyleCnt="2">
        <dgm:presLayoutVars>
          <dgm:bulletEnabled val="1"/>
        </dgm:presLayoutVars>
      </dgm:prSet>
      <dgm:spPr/>
      <dgm:t>
        <a:bodyPr/>
        <a:lstStyle/>
        <a:p>
          <a:endParaRPr lang="en-US"/>
        </a:p>
      </dgm:t>
    </dgm:pt>
    <dgm:pt modelId="{4AD394C1-D7A7-49C7-87D7-7E0E981F4A07}" type="pres">
      <dgm:prSet presAssocID="{3B5F6B2C-C20C-4945-B216-A0FE66F7D31C}" presName="ThreeNodes_1_text" presStyleLbl="node1" presStyleIdx="2" presStyleCnt="3">
        <dgm:presLayoutVars>
          <dgm:bulletEnabled val="1"/>
        </dgm:presLayoutVars>
      </dgm:prSet>
      <dgm:spPr/>
      <dgm:t>
        <a:bodyPr/>
        <a:lstStyle/>
        <a:p>
          <a:endParaRPr lang="en-US"/>
        </a:p>
      </dgm:t>
    </dgm:pt>
    <dgm:pt modelId="{69D31094-C8A1-48A3-8080-34D4BB023C29}" type="pres">
      <dgm:prSet presAssocID="{3B5F6B2C-C20C-4945-B216-A0FE66F7D31C}" presName="ThreeNodes_2_text" presStyleLbl="node1" presStyleIdx="2" presStyleCnt="3">
        <dgm:presLayoutVars>
          <dgm:bulletEnabled val="1"/>
        </dgm:presLayoutVars>
      </dgm:prSet>
      <dgm:spPr/>
      <dgm:t>
        <a:bodyPr/>
        <a:lstStyle/>
        <a:p>
          <a:endParaRPr lang="en-US"/>
        </a:p>
      </dgm:t>
    </dgm:pt>
    <dgm:pt modelId="{C840150C-2E87-4C09-972A-09183E23A976}" type="pres">
      <dgm:prSet presAssocID="{3B5F6B2C-C20C-4945-B216-A0FE66F7D31C}" presName="ThreeNodes_3_text" presStyleLbl="node1" presStyleIdx="2" presStyleCnt="3">
        <dgm:presLayoutVars>
          <dgm:bulletEnabled val="1"/>
        </dgm:presLayoutVars>
      </dgm:prSet>
      <dgm:spPr/>
      <dgm:t>
        <a:bodyPr/>
        <a:lstStyle/>
        <a:p>
          <a:endParaRPr lang="en-US"/>
        </a:p>
      </dgm:t>
    </dgm:pt>
  </dgm:ptLst>
  <dgm:cxnLst>
    <dgm:cxn modelId="{6568198D-B213-5A45-8A04-12DDE4507E88}" type="presOf" srcId="{5E669436-DF62-5C43-A47D-F996C253014B}" destId="{244E3C5F-D72F-4253-BDF2-D573807603B8}" srcOrd="0" destOrd="0" presId="urn:microsoft.com/office/officeart/2005/8/layout/vProcess5"/>
    <dgm:cxn modelId="{441B2F44-68EE-CB4A-9414-C981FF14C709}" type="presOf" srcId="{2765EF17-3124-4824-BA6E-ECEC2164CFCA}" destId="{C840150C-2E87-4C09-972A-09183E23A976}" srcOrd="1" destOrd="0" presId="urn:microsoft.com/office/officeart/2005/8/layout/vProcess5"/>
    <dgm:cxn modelId="{19FA8C2C-AD6B-274C-AA8D-2A56EB36BE4E}" type="presOf" srcId="{3B5F6B2C-C20C-4945-B216-A0FE66F7D31C}" destId="{B991FE2E-0039-470F-90D8-103EC6E169CC}" srcOrd="0" destOrd="0" presId="urn:microsoft.com/office/officeart/2005/8/layout/vProcess5"/>
    <dgm:cxn modelId="{DC7178D8-9BE4-F14D-A4D1-9F57E67C0731}" type="presOf" srcId="{2D503D57-581B-4B51-983D-FEF1980DEF8C}" destId="{2FC931B4-91D0-4797-B2F5-BB06141DC64D}" srcOrd="0" destOrd="0" presId="urn:microsoft.com/office/officeart/2005/8/layout/vProcess5"/>
    <dgm:cxn modelId="{48E07086-0963-4C17-8D5A-8807C75BFB39}" srcId="{3B5F6B2C-C20C-4945-B216-A0FE66F7D31C}" destId="{2765EF17-3124-4824-BA6E-ECEC2164CFCA}" srcOrd="2" destOrd="0" parTransId="{DF44A963-9D76-4497-BBD9-7837C8B86658}" sibTransId="{DE2987ED-FAD1-467A-B8FF-217193EB1092}"/>
    <dgm:cxn modelId="{7A865AD9-A07E-484C-8FA6-9ADAEF76BF85}" type="presOf" srcId="{742FA55B-AFF4-DC4B-90AF-D95A47445E95}" destId="{D23CA744-386B-4F8C-B9F5-A49DC9011F82}" srcOrd="0" destOrd="0" presId="urn:microsoft.com/office/officeart/2005/8/layout/vProcess5"/>
    <dgm:cxn modelId="{C6F57192-898C-3D4F-A65E-68E72EFB7B3D}" type="presOf" srcId="{2D503D57-581B-4B51-983D-FEF1980DEF8C}" destId="{69D31094-C8A1-48A3-8080-34D4BB023C29}" srcOrd="1" destOrd="0" presId="urn:microsoft.com/office/officeart/2005/8/layout/vProcess5"/>
    <dgm:cxn modelId="{29EDE4A8-819A-4384-8B01-F4BCDBF0398B}" srcId="{3B5F6B2C-C20C-4945-B216-A0FE66F7D31C}" destId="{2D503D57-581B-4B51-983D-FEF1980DEF8C}" srcOrd="1" destOrd="0" parTransId="{041060E7-9AF9-4E1B-93FE-D83FBBCFE566}" sibTransId="{78BEF05A-D22A-488C-86AC-F01C73C40E7B}"/>
    <dgm:cxn modelId="{1612AB63-E2FD-9840-987E-4056F9576DF1}" type="presOf" srcId="{2765EF17-3124-4824-BA6E-ECEC2164CFCA}" destId="{4EB31EE0-908D-4443-B80A-8983E3E8E8E3}" srcOrd="0" destOrd="0" presId="urn:microsoft.com/office/officeart/2005/8/layout/vProcess5"/>
    <dgm:cxn modelId="{713DCB45-CBDC-8C43-9DF8-0C7678165B50}" type="presOf" srcId="{742FA55B-AFF4-DC4B-90AF-D95A47445E95}" destId="{4AD394C1-D7A7-49C7-87D7-7E0E981F4A07}" srcOrd="1" destOrd="0" presId="urn:microsoft.com/office/officeart/2005/8/layout/vProcess5"/>
    <dgm:cxn modelId="{31C9DDA6-26E0-5D4F-A713-DD79092DF4F3}" type="presOf" srcId="{78BEF05A-D22A-488C-86AC-F01C73C40E7B}" destId="{1BEE5E59-F6AA-497F-B1AC-AFA2855521D9}" srcOrd="0" destOrd="0" presId="urn:microsoft.com/office/officeart/2005/8/layout/vProcess5"/>
    <dgm:cxn modelId="{F09A1A3C-971D-494B-AC9F-3EFC5FB9CC81}" srcId="{3B5F6B2C-C20C-4945-B216-A0FE66F7D31C}" destId="{742FA55B-AFF4-DC4B-90AF-D95A47445E95}" srcOrd="0" destOrd="0" parTransId="{D69F8415-27E1-CA49-BEDE-ED06E587D0EF}" sibTransId="{5E669436-DF62-5C43-A47D-F996C253014B}"/>
    <dgm:cxn modelId="{20C7A302-B546-EB47-A6B8-89680362EFFD}" type="presParOf" srcId="{B991FE2E-0039-470F-90D8-103EC6E169CC}" destId="{58F3FD02-A4D0-41A7-897B-D55365A2D65F}" srcOrd="0" destOrd="0" presId="urn:microsoft.com/office/officeart/2005/8/layout/vProcess5"/>
    <dgm:cxn modelId="{25E97B9A-C6F5-4D4B-9CF1-8CF45B999E63}" type="presParOf" srcId="{B991FE2E-0039-470F-90D8-103EC6E169CC}" destId="{D23CA744-386B-4F8C-B9F5-A49DC9011F82}" srcOrd="1" destOrd="0" presId="urn:microsoft.com/office/officeart/2005/8/layout/vProcess5"/>
    <dgm:cxn modelId="{3DB34ECB-A2C2-6D45-9CA2-125561F327C9}" type="presParOf" srcId="{B991FE2E-0039-470F-90D8-103EC6E169CC}" destId="{2FC931B4-91D0-4797-B2F5-BB06141DC64D}" srcOrd="2" destOrd="0" presId="urn:microsoft.com/office/officeart/2005/8/layout/vProcess5"/>
    <dgm:cxn modelId="{48B3558F-7C0E-904D-87A4-76C4F5125958}" type="presParOf" srcId="{B991FE2E-0039-470F-90D8-103EC6E169CC}" destId="{4EB31EE0-908D-4443-B80A-8983E3E8E8E3}" srcOrd="3" destOrd="0" presId="urn:microsoft.com/office/officeart/2005/8/layout/vProcess5"/>
    <dgm:cxn modelId="{637930AE-32F0-F041-95E3-3F88DD02F5F6}" type="presParOf" srcId="{B991FE2E-0039-470F-90D8-103EC6E169CC}" destId="{244E3C5F-D72F-4253-BDF2-D573807603B8}" srcOrd="4" destOrd="0" presId="urn:microsoft.com/office/officeart/2005/8/layout/vProcess5"/>
    <dgm:cxn modelId="{4A036BCF-B4B3-D246-BC1C-F1F07F9132E1}" type="presParOf" srcId="{B991FE2E-0039-470F-90D8-103EC6E169CC}" destId="{1BEE5E59-F6AA-497F-B1AC-AFA2855521D9}" srcOrd="5" destOrd="0" presId="urn:microsoft.com/office/officeart/2005/8/layout/vProcess5"/>
    <dgm:cxn modelId="{4D5C5BA2-DF46-644C-9942-4154CF3E0A6F}" type="presParOf" srcId="{B991FE2E-0039-470F-90D8-103EC6E169CC}" destId="{4AD394C1-D7A7-49C7-87D7-7E0E981F4A07}" srcOrd="6" destOrd="0" presId="urn:microsoft.com/office/officeart/2005/8/layout/vProcess5"/>
    <dgm:cxn modelId="{C4B356D3-A44B-FE4E-9C8D-75117E392192}" type="presParOf" srcId="{B991FE2E-0039-470F-90D8-103EC6E169CC}" destId="{69D31094-C8A1-48A3-8080-34D4BB023C29}" srcOrd="7" destOrd="0" presId="urn:microsoft.com/office/officeart/2005/8/layout/vProcess5"/>
    <dgm:cxn modelId="{050AC5B4-2A29-8B46-8572-AE7C9F7F2D47}" type="presParOf" srcId="{B991FE2E-0039-470F-90D8-103EC6E169CC}" destId="{C840150C-2E87-4C09-972A-09183E23A97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AC2E9-4971-4471-9953-BEE503DAA875}">
      <dsp:nvSpPr>
        <dsp:cNvPr id="0" name=""/>
        <dsp:cNvSpPr/>
      </dsp:nvSpPr>
      <dsp:spPr>
        <a:xfrm>
          <a:off x="301784" y="885460"/>
          <a:ext cx="928582" cy="92858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AAF72A-C8E5-4354-809B-7D78DD5937F1}">
      <dsp:nvSpPr>
        <dsp:cNvPr id="0" name=""/>
        <dsp:cNvSpPr/>
      </dsp:nvSpPr>
      <dsp:spPr>
        <a:xfrm>
          <a:off x="499678" y="1083355"/>
          <a:ext cx="532792" cy="532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30AFC4-AEF0-4E98-96A0-D58246356A5A}">
      <dsp:nvSpPr>
        <dsp:cNvPr id="0" name=""/>
        <dsp:cNvSpPr/>
      </dsp:nvSpPr>
      <dsp:spPr>
        <a:xfrm>
          <a:off x="4942" y="2103273"/>
          <a:ext cx="1522265" cy="60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b="0" kern="1200" dirty="0"/>
            <a:t>Identify </a:t>
          </a:r>
          <a:endParaRPr lang="en-US" sz="1100" b="0" kern="1200" dirty="0" smtClean="0"/>
        </a:p>
        <a:p>
          <a:pPr lvl="0" algn="ctr" defTabSz="488950">
            <a:lnSpc>
              <a:spcPct val="100000"/>
            </a:lnSpc>
            <a:spcBef>
              <a:spcPct val="0"/>
            </a:spcBef>
            <a:spcAft>
              <a:spcPct val="35000"/>
            </a:spcAft>
            <a:defRPr cap="all"/>
          </a:pPr>
          <a:r>
            <a:rPr lang="en-US" sz="1100" b="1" kern="1200" dirty="0" smtClean="0"/>
            <a:t>key </a:t>
          </a:r>
          <a:r>
            <a:rPr lang="en-US" sz="1100" b="1" kern="1200" dirty="0"/>
            <a:t>steps </a:t>
          </a:r>
          <a:r>
            <a:rPr lang="en-US" sz="1100" b="1" kern="1200" dirty="0" smtClean="0"/>
            <a:t> from </a:t>
          </a:r>
          <a:r>
            <a:rPr lang="en-US" sz="1100" b="1" kern="1200" dirty="0"/>
            <a:t>data </a:t>
          </a:r>
          <a:r>
            <a:rPr lang="en-US" sz="1100" b="1" kern="1200" dirty="0" smtClean="0"/>
            <a:t>to </a:t>
          </a:r>
          <a:r>
            <a:rPr lang="en-US" sz="1100" b="1" kern="1200" dirty="0"/>
            <a:t>action</a:t>
          </a:r>
        </a:p>
      </dsp:txBody>
      <dsp:txXfrm>
        <a:off x="4942" y="2103273"/>
        <a:ext cx="1522265" cy="608906"/>
      </dsp:txXfrm>
    </dsp:sp>
    <dsp:sp modelId="{F58D2F1F-86D1-4D36-A4B2-8E874C5ECFB2}">
      <dsp:nvSpPr>
        <dsp:cNvPr id="0" name=""/>
        <dsp:cNvSpPr/>
      </dsp:nvSpPr>
      <dsp:spPr>
        <a:xfrm>
          <a:off x="2090446" y="885460"/>
          <a:ext cx="928582" cy="92858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3054FD-93A5-4407-B3C2-AC3F75FC90E3}">
      <dsp:nvSpPr>
        <dsp:cNvPr id="0" name=""/>
        <dsp:cNvSpPr/>
      </dsp:nvSpPr>
      <dsp:spPr>
        <a:xfrm>
          <a:off x="2288340" y="1083355"/>
          <a:ext cx="532792" cy="532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47734C-21EC-4D8F-92CE-F3F1F31A8E93}">
      <dsp:nvSpPr>
        <dsp:cNvPr id="0" name=""/>
        <dsp:cNvSpPr/>
      </dsp:nvSpPr>
      <dsp:spPr>
        <a:xfrm>
          <a:off x="1793604" y="2103273"/>
          <a:ext cx="1522265" cy="60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Understand </a:t>
          </a:r>
          <a:r>
            <a:rPr lang="en-US" sz="1100" b="1" kern="1200" dirty="0" smtClean="0"/>
            <a:t>evidence-practice </a:t>
          </a:r>
          <a:r>
            <a:rPr lang="en-US" sz="1100" b="1" kern="1200" dirty="0"/>
            <a:t>gap </a:t>
          </a:r>
        </a:p>
      </dsp:txBody>
      <dsp:txXfrm>
        <a:off x="1793604" y="2103273"/>
        <a:ext cx="1522265" cy="608906"/>
      </dsp:txXfrm>
    </dsp:sp>
    <dsp:sp modelId="{9251B11D-9688-4BEF-B40A-22FF8F14DCFC}">
      <dsp:nvSpPr>
        <dsp:cNvPr id="0" name=""/>
        <dsp:cNvSpPr/>
      </dsp:nvSpPr>
      <dsp:spPr>
        <a:xfrm>
          <a:off x="3879108" y="885460"/>
          <a:ext cx="928582" cy="92858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DC0227-0DA6-46B3-A610-75A555A740B0}">
      <dsp:nvSpPr>
        <dsp:cNvPr id="0" name=""/>
        <dsp:cNvSpPr/>
      </dsp:nvSpPr>
      <dsp:spPr>
        <a:xfrm>
          <a:off x="4077003" y="1083355"/>
          <a:ext cx="532792" cy="532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1E5CCB-3A8C-4368-9AC2-7E3D786773C1}">
      <dsp:nvSpPr>
        <dsp:cNvPr id="0" name=""/>
        <dsp:cNvSpPr/>
      </dsp:nvSpPr>
      <dsp:spPr>
        <a:xfrm>
          <a:off x="3582266" y="2103273"/>
          <a:ext cx="1522265" cy="60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Articulate </a:t>
          </a:r>
          <a:r>
            <a:rPr lang="en-US" sz="1100" kern="1200" dirty="0" smtClean="0"/>
            <a:t>types </a:t>
          </a:r>
          <a:r>
            <a:rPr lang="en-US" sz="1100" kern="1200" dirty="0"/>
            <a:t>of </a:t>
          </a:r>
          <a:r>
            <a:rPr lang="en-US" sz="1100" b="1" kern="1200" dirty="0"/>
            <a:t>data that support evidence</a:t>
          </a:r>
        </a:p>
      </dsp:txBody>
      <dsp:txXfrm>
        <a:off x="3582266" y="2103273"/>
        <a:ext cx="1522265" cy="608906"/>
      </dsp:txXfrm>
    </dsp:sp>
    <dsp:sp modelId="{7A01F88A-DF79-42AB-9456-C3C72FFAB1C3}">
      <dsp:nvSpPr>
        <dsp:cNvPr id="0" name=""/>
        <dsp:cNvSpPr/>
      </dsp:nvSpPr>
      <dsp:spPr>
        <a:xfrm>
          <a:off x="5667770" y="885460"/>
          <a:ext cx="928582" cy="92858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68E9F-F1E7-4A46-A71A-744DA11CF302}">
      <dsp:nvSpPr>
        <dsp:cNvPr id="0" name=""/>
        <dsp:cNvSpPr/>
      </dsp:nvSpPr>
      <dsp:spPr>
        <a:xfrm>
          <a:off x="5865665" y="1083355"/>
          <a:ext cx="532792" cy="5327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D03D7D-C84B-4CE9-9956-DD6A7B87B944}">
      <dsp:nvSpPr>
        <dsp:cNvPr id="0" name=""/>
        <dsp:cNvSpPr/>
      </dsp:nvSpPr>
      <dsp:spPr>
        <a:xfrm>
          <a:off x="5370928" y="2103273"/>
          <a:ext cx="1522265" cy="60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smtClean="0"/>
            <a:t>OUTLINE key </a:t>
          </a:r>
          <a:r>
            <a:rPr lang="en-US" sz="1100" kern="1200" dirty="0"/>
            <a:t>elements of </a:t>
          </a:r>
          <a:r>
            <a:rPr lang="en-US" sz="1100" kern="1200" dirty="0" smtClean="0"/>
            <a:t>the </a:t>
          </a:r>
          <a:r>
            <a:rPr lang="en-US" sz="1100" b="1" kern="1200" dirty="0" smtClean="0"/>
            <a:t>Knowledge to Action Framework</a:t>
          </a:r>
          <a:endParaRPr lang="en-US" sz="1100" b="1" kern="1200" dirty="0"/>
        </a:p>
      </dsp:txBody>
      <dsp:txXfrm>
        <a:off x="5370928" y="2103273"/>
        <a:ext cx="1522265" cy="608906"/>
      </dsp:txXfrm>
    </dsp:sp>
    <dsp:sp modelId="{A8919C43-A0BF-4B1B-9216-69478F8D377B}">
      <dsp:nvSpPr>
        <dsp:cNvPr id="0" name=""/>
        <dsp:cNvSpPr/>
      </dsp:nvSpPr>
      <dsp:spPr>
        <a:xfrm>
          <a:off x="7456432" y="885460"/>
          <a:ext cx="928582" cy="92858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0B7D5-54A0-4CE3-A3D5-1E355248A50F}">
      <dsp:nvSpPr>
        <dsp:cNvPr id="0" name=""/>
        <dsp:cNvSpPr/>
      </dsp:nvSpPr>
      <dsp:spPr>
        <a:xfrm>
          <a:off x="7654327" y="1083355"/>
          <a:ext cx="532792" cy="5327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4320D8-C08A-4E54-A9CC-FA8ECBCCF354}">
      <dsp:nvSpPr>
        <dsp:cNvPr id="0" name=""/>
        <dsp:cNvSpPr/>
      </dsp:nvSpPr>
      <dsp:spPr>
        <a:xfrm>
          <a:off x="7159590" y="2103273"/>
          <a:ext cx="1522265" cy="60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List the </a:t>
          </a:r>
          <a:r>
            <a:rPr lang="en-US" sz="1100" b="1" kern="1200" dirty="0"/>
            <a:t>implementation and dissemination steps</a:t>
          </a:r>
        </a:p>
      </dsp:txBody>
      <dsp:txXfrm>
        <a:off x="7159590" y="2103273"/>
        <a:ext cx="1522265" cy="608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3FCB5-00FA-447D-A898-47474D7D1BF8}">
      <dsp:nvSpPr>
        <dsp:cNvPr id="0" name=""/>
        <dsp:cNvSpPr/>
      </dsp:nvSpPr>
      <dsp:spPr>
        <a:xfrm>
          <a:off x="0" y="2801"/>
          <a:ext cx="8523782" cy="5967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19510-017E-42F5-BC05-EEC73AFA8029}">
      <dsp:nvSpPr>
        <dsp:cNvPr id="0" name=""/>
        <dsp:cNvSpPr/>
      </dsp:nvSpPr>
      <dsp:spPr>
        <a:xfrm>
          <a:off x="180502" y="137059"/>
          <a:ext cx="328186" cy="328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ADCD6E-7764-428F-B278-E2DF0153F858}">
      <dsp:nvSpPr>
        <dsp:cNvPr id="0" name=""/>
        <dsp:cNvSpPr/>
      </dsp:nvSpPr>
      <dsp:spPr>
        <a:xfrm>
          <a:off x="689192" y="2801"/>
          <a:ext cx="7834589" cy="596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51" tIns="63151" rIns="63151" bIns="63151" numCol="1" spcCol="1270" anchor="ctr" anchorCtr="0">
          <a:noAutofit/>
        </a:bodyPr>
        <a:lstStyle/>
        <a:p>
          <a:pPr lvl="0" algn="l" defTabSz="711200">
            <a:lnSpc>
              <a:spcPct val="90000"/>
            </a:lnSpc>
            <a:spcBef>
              <a:spcPct val="0"/>
            </a:spcBef>
            <a:spcAft>
              <a:spcPct val="35000"/>
            </a:spcAft>
          </a:pPr>
          <a:r>
            <a:rPr lang="en-US" sz="1600" kern="1200"/>
            <a:t>It is estimated that approximately 85% of research resources are wasted </a:t>
          </a:r>
        </a:p>
      </dsp:txBody>
      <dsp:txXfrm>
        <a:off x="689192" y="2801"/>
        <a:ext cx="7834589" cy="596703"/>
      </dsp:txXfrm>
    </dsp:sp>
    <dsp:sp modelId="{34ABFED1-D516-48B5-9876-381542DF6A8D}">
      <dsp:nvSpPr>
        <dsp:cNvPr id="0" name=""/>
        <dsp:cNvSpPr/>
      </dsp:nvSpPr>
      <dsp:spPr>
        <a:xfrm>
          <a:off x="0" y="748680"/>
          <a:ext cx="8523782" cy="5967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65A4E-4D65-448E-BCF6-B1CF8B41F340}">
      <dsp:nvSpPr>
        <dsp:cNvPr id="0" name=""/>
        <dsp:cNvSpPr/>
      </dsp:nvSpPr>
      <dsp:spPr>
        <a:xfrm>
          <a:off x="180502" y="882939"/>
          <a:ext cx="328186" cy="328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94DCDB-28EB-496B-A7A3-E4506FBE7F79}">
      <dsp:nvSpPr>
        <dsp:cNvPr id="0" name=""/>
        <dsp:cNvSpPr/>
      </dsp:nvSpPr>
      <dsp:spPr>
        <a:xfrm>
          <a:off x="689192" y="748680"/>
          <a:ext cx="7834589" cy="596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51" tIns="63151" rIns="63151" bIns="63151"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rPr>
            <a:t>Low priority questions addressed </a:t>
          </a:r>
        </a:p>
      </dsp:txBody>
      <dsp:txXfrm>
        <a:off x="689192" y="748680"/>
        <a:ext cx="7834589" cy="596703"/>
      </dsp:txXfrm>
    </dsp:sp>
    <dsp:sp modelId="{0A2E3D93-4B37-4047-A856-E1775F17DEE6}">
      <dsp:nvSpPr>
        <dsp:cNvPr id="0" name=""/>
        <dsp:cNvSpPr/>
      </dsp:nvSpPr>
      <dsp:spPr>
        <a:xfrm>
          <a:off x="0" y="1494560"/>
          <a:ext cx="8523782" cy="5967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7E023-86C2-492F-ADD4-380C5D7C8AF0}">
      <dsp:nvSpPr>
        <dsp:cNvPr id="0" name=""/>
        <dsp:cNvSpPr/>
      </dsp:nvSpPr>
      <dsp:spPr>
        <a:xfrm>
          <a:off x="180502" y="1628818"/>
          <a:ext cx="328186" cy="328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5AA710-605C-49FA-95F0-8875F2C54D0E}">
      <dsp:nvSpPr>
        <dsp:cNvPr id="0" name=""/>
        <dsp:cNvSpPr/>
      </dsp:nvSpPr>
      <dsp:spPr>
        <a:xfrm>
          <a:off x="689192" y="1494560"/>
          <a:ext cx="7834589" cy="596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51" tIns="63151" rIns="63151" bIns="63151" numCol="1" spcCol="1270" anchor="ctr" anchorCtr="0">
          <a:noAutofit/>
        </a:bodyPr>
        <a:lstStyle/>
        <a:p>
          <a:pPr lvl="0" algn="l" defTabSz="711200">
            <a:lnSpc>
              <a:spcPct val="90000"/>
            </a:lnSpc>
            <a:spcBef>
              <a:spcPct val="0"/>
            </a:spcBef>
            <a:spcAft>
              <a:spcPct val="35000"/>
            </a:spcAft>
          </a:pPr>
          <a:r>
            <a:rPr lang="en-US" sz="1600" kern="1200"/>
            <a:t>Important outcomes not assessed </a:t>
          </a:r>
        </a:p>
      </dsp:txBody>
      <dsp:txXfrm>
        <a:off x="689192" y="1494560"/>
        <a:ext cx="7834589" cy="596703"/>
      </dsp:txXfrm>
    </dsp:sp>
    <dsp:sp modelId="{78B1C41F-22F1-4B4D-BA03-EBB2524C6E50}">
      <dsp:nvSpPr>
        <dsp:cNvPr id="0" name=""/>
        <dsp:cNvSpPr/>
      </dsp:nvSpPr>
      <dsp:spPr>
        <a:xfrm>
          <a:off x="0" y="2240439"/>
          <a:ext cx="8523782" cy="5967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86B2F-C68D-48B8-9B43-2595393D154E}">
      <dsp:nvSpPr>
        <dsp:cNvPr id="0" name=""/>
        <dsp:cNvSpPr/>
      </dsp:nvSpPr>
      <dsp:spPr>
        <a:xfrm>
          <a:off x="180502" y="2374697"/>
          <a:ext cx="328186" cy="3281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63E066-9903-4812-8BA0-822625143AD2}">
      <dsp:nvSpPr>
        <dsp:cNvPr id="0" name=""/>
        <dsp:cNvSpPr/>
      </dsp:nvSpPr>
      <dsp:spPr>
        <a:xfrm>
          <a:off x="689192" y="2240439"/>
          <a:ext cx="7834589" cy="596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51" tIns="63151" rIns="63151" bIns="63151"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rPr>
            <a:t>For every 100 projects</a:t>
          </a:r>
          <a:r>
            <a:rPr lang="en-US" sz="1600" kern="1200" dirty="0" smtClean="0">
              <a:solidFill>
                <a:schemeClr val="tx1"/>
              </a:solidFill>
            </a:rPr>
            <a:t>: 50 not published ;</a:t>
          </a:r>
          <a:r>
            <a:rPr lang="en-US" sz="1600" kern="1200" baseline="0" dirty="0" smtClean="0">
              <a:solidFill>
                <a:schemeClr val="tx1"/>
              </a:solidFill>
            </a:rPr>
            <a:t> </a:t>
          </a:r>
          <a:r>
            <a:rPr lang="en-US" sz="1600" kern="1200" dirty="0" smtClean="0">
              <a:solidFill>
                <a:schemeClr val="tx1"/>
              </a:solidFill>
            </a:rPr>
            <a:t>25 not usable or replicable;  12.5 have serious design flaws: </a:t>
          </a:r>
          <a:r>
            <a:rPr lang="en-US" sz="1600" kern="1200" baseline="0" dirty="0" smtClean="0">
              <a:solidFill>
                <a:schemeClr val="tx1"/>
              </a:solidFill>
            </a:rPr>
            <a:t> </a:t>
          </a:r>
          <a:r>
            <a:rPr lang="en-US" sz="1600" b="1" kern="1200" dirty="0" smtClean="0">
              <a:solidFill>
                <a:schemeClr val="tx1"/>
              </a:solidFill>
            </a:rPr>
            <a:t> 87.5% wasted </a:t>
          </a:r>
          <a:endParaRPr lang="en-US" sz="1600" kern="1200" dirty="0">
            <a:solidFill>
              <a:schemeClr val="tx1"/>
            </a:solidFill>
          </a:endParaRPr>
        </a:p>
      </dsp:txBody>
      <dsp:txXfrm>
        <a:off x="689192" y="2240439"/>
        <a:ext cx="7834589" cy="596703"/>
      </dsp:txXfrm>
    </dsp:sp>
    <dsp:sp modelId="{A705F8BE-A68F-4C72-B018-679038AE022D}">
      <dsp:nvSpPr>
        <dsp:cNvPr id="0" name=""/>
        <dsp:cNvSpPr/>
      </dsp:nvSpPr>
      <dsp:spPr>
        <a:xfrm>
          <a:off x="0" y="2986319"/>
          <a:ext cx="8523782" cy="59670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42BF7-6634-4203-B986-96BF9B5EC114}">
      <dsp:nvSpPr>
        <dsp:cNvPr id="0" name=""/>
        <dsp:cNvSpPr/>
      </dsp:nvSpPr>
      <dsp:spPr>
        <a:xfrm>
          <a:off x="180502" y="3120577"/>
          <a:ext cx="328186" cy="3281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63B2E9-330D-4B66-BDAE-667778DAC09A}">
      <dsp:nvSpPr>
        <dsp:cNvPr id="0" name=""/>
        <dsp:cNvSpPr/>
      </dsp:nvSpPr>
      <dsp:spPr>
        <a:xfrm>
          <a:off x="689192" y="2986319"/>
          <a:ext cx="7834589" cy="596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51" tIns="63151" rIns="63151" bIns="63151" numCol="1" spcCol="1270" anchor="ctr" anchorCtr="0">
          <a:noAutofit/>
        </a:bodyPr>
        <a:lstStyle/>
        <a:p>
          <a:pPr lvl="0" algn="l" defTabSz="711200">
            <a:lnSpc>
              <a:spcPct val="90000"/>
            </a:lnSpc>
            <a:spcBef>
              <a:spcPct val="0"/>
            </a:spcBef>
            <a:spcAft>
              <a:spcPct val="35000"/>
            </a:spcAft>
          </a:pPr>
          <a:endParaRPr lang="en-US" sz="1600" kern="1200" dirty="0"/>
        </a:p>
      </dsp:txBody>
      <dsp:txXfrm>
        <a:off x="689192" y="2986319"/>
        <a:ext cx="7834589" cy="5967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5C826-975C-4EF0-935E-C73130E06585}">
      <dsp:nvSpPr>
        <dsp:cNvPr id="0" name=""/>
        <dsp:cNvSpPr/>
      </dsp:nvSpPr>
      <dsp:spPr>
        <a:xfrm>
          <a:off x="0" y="529"/>
          <a:ext cx="7886700" cy="12396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C7F41-84BB-4874-8E15-DBC11E64C696}">
      <dsp:nvSpPr>
        <dsp:cNvPr id="0" name=""/>
        <dsp:cNvSpPr/>
      </dsp:nvSpPr>
      <dsp:spPr>
        <a:xfrm>
          <a:off x="374982" y="279442"/>
          <a:ext cx="681785" cy="681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FD83E6-2ACF-4290-B27C-89B97CAFE40F}">
      <dsp:nvSpPr>
        <dsp:cNvPr id="0" name=""/>
        <dsp:cNvSpPr/>
      </dsp:nvSpPr>
      <dsp:spPr>
        <a:xfrm>
          <a:off x="1431749" y="529"/>
          <a:ext cx="6454950" cy="123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92" tIns="131192" rIns="131192" bIns="131192" numCol="1" spcCol="1270" anchor="ctr" anchorCtr="0">
          <a:noAutofit/>
        </a:bodyPr>
        <a:lstStyle/>
        <a:p>
          <a:pPr lvl="0" algn="l" defTabSz="800100">
            <a:lnSpc>
              <a:spcPct val="90000"/>
            </a:lnSpc>
            <a:spcBef>
              <a:spcPct val="0"/>
            </a:spcBef>
            <a:spcAft>
              <a:spcPct val="35000"/>
            </a:spcAft>
          </a:pPr>
          <a:r>
            <a:rPr lang="en-US" sz="1800" i="1" kern="1200" dirty="0" err="1" smtClean="0">
              <a:solidFill>
                <a:schemeClr val="bg1"/>
              </a:solidFill>
            </a:rPr>
            <a:t>preimplementation</a:t>
          </a:r>
          <a:r>
            <a:rPr lang="en-US" sz="1800" i="1" kern="1200" dirty="0" smtClean="0">
              <a:solidFill>
                <a:schemeClr val="bg1"/>
              </a:solidFill>
            </a:rPr>
            <a:t> </a:t>
          </a:r>
          <a:r>
            <a:rPr lang="en-US" sz="1800" i="1" kern="1200" dirty="0">
              <a:solidFill>
                <a:schemeClr val="bg1"/>
              </a:solidFill>
            </a:rPr>
            <a:t>planning</a:t>
          </a:r>
          <a:r>
            <a:rPr lang="en-US" sz="1800" kern="1200" dirty="0">
              <a:solidFill>
                <a:schemeClr val="bg1"/>
              </a:solidFill>
            </a:rPr>
            <a:t>: </a:t>
          </a:r>
          <a:r>
            <a:rPr lang="en-US" sz="1800" kern="1200" dirty="0" smtClean="0">
              <a:solidFill>
                <a:schemeClr val="bg1"/>
              </a:solidFill>
            </a:rPr>
            <a:t>gather </a:t>
          </a:r>
          <a:r>
            <a:rPr lang="en-US" sz="1800" kern="1200" dirty="0">
              <a:solidFill>
                <a:schemeClr val="bg1"/>
              </a:solidFill>
            </a:rPr>
            <a:t>stakeholders and </a:t>
          </a:r>
          <a:r>
            <a:rPr lang="en-US" sz="1800" kern="1200" dirty="0" smtClean="0">
              <a:solidFill>
                <a:schemeClr val="bg1"/>
              </a:solidFill>
            </a:rPr>
            <a:t>make </a:t>
          </a:r>
          <a:r>
            <a:rPr lang="en-US" sz="1800" kern="1200" dirty="0">
              <a:solidFill>
                <a:schemeClr val="bg1"/>
              </a:solidFill>
            </a:rPr>
            <a:t>the case for evidence translation</a:t>
          </a:r>
        </a:p>
      </dsp:txBody>
      <dsp:txXfrm>
        <a:off x="1431749" y="529"/>
        <a:ext cx="6454950" cy="1239610"/>
      </dsp:txXfrm>
    </dsp:sp>
    <dsp:sp modelId="{0D5099FF-7E71-47BA-82C8-E5F94C4F03B2}">
      <dsp:nvSpPr>
        <dsp:cNvPr id="0" name=""/>
        <dsp:cNvSpPr/>
      </dsp:nvSpPr>
      <dsp:spPr>
        <a:xfrm>
          <a:off x="0" y="1550042"/>
          <a:ext cx="7886700" cy="12396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053C3-EC8E-4B1E-9B3D-AD59473CA9B3}">
      <dsp:nvSpPr>
        <dsp:cNvPr id="0" name=""/>
        <dsp:cNvSpPr/>
      </dsp:nvSpPr>
      <dsp:spPr>
        <a:xfrm>
          <a:off x="374982" y="1828954"/>
          <a:ext cx="681785" cy="681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FC36A7-7BA1-4098-A402-8CA3DAE0CB80}">
      <dsp:nvSpPr>
        <dsp:cNvPr id="0" name=""/>
        <dsp:cNvSpPr/>
      </dsp:nvSpPr>
      <dsp:spPr>
        <a:xfrm>
          <a:off x="1431749" y="1550042"/>
          <a:ext cx="6454950" cy="123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92" tIns="131192" rIns="131192" bIns="131192" numCol="1" spcCol="1270" anchor="ctr" anchorCtr="0">
          <a:noAutofit/>
        </a:bodyPr>
        <a:lstStyle/>
        <a:p>
          <a:pPr lvl="0" algn="l" defTabSz="800100">
            <a:lnSpc>
              <a:spcPct val="90000"/>
            </a:lnSpc>
            <a:spcBef>
              <a:spcPct val="0"/>
            </a:spcBef>
            <a:spcAft>
              <a:spcPct val="35000"/>
            </a:spcAft>
          </a:pPr>
          <a:r>
            <a:rPr lang="en-US" sz="1800" i="1" kern="1200" dirty="0" smtClean="0">
              <a:solidFill>
                <a:schemeClr val="tx1"/>
              </a:solidFill>
            </a:rPr>
            <a:t>designing </a:t>
          </a:r>
          <a:r>
            <a:rPr lang="en-US" sz="1800" i="1" kern="1200" dirty="0">
              <a:solidFill>
                <a:schemeClr val="tx1"/>
              </a:solidFill>
            </a:rPr>
            <a:t>the implementation strategy</a:t>
          </a:r>
          <a:r>
            <a:rPr lang="en-US" sz="1800" kern="1200" dirty="0">
              <a:solidFill>
                <a:schemeClr val="tx1"/>
              </a:solidFill>
            </a:rPr>
            <a:t>: </a:t>
          </a:r>
          <a:r>
            <a:rPr lang="en-US" sz="1800" kern="1200" dirty="0" smtClean="0">
              <a:solidFill>
                <a:schemeClr val="tx1"/>
              </a:solidFill>
            </a:rPr>
            <a:t>use </a:t>
          </a:r>
          <a:r>
            <a:rPr lang="en-US" sz="1800" kern="1200" dirty="0">
              <a:solidFill>
                <a:schemeClr val="tx1"/>
              </a:solidFill>
            </a:rPr>
            <a:t>behavioral theory</a:t>
          </a:r>
          <a:r>
            <a:rPr lang="en-US" sz="1800" kern="1200" dirty="0" smtClean="0">
              <a:solidFill>
                <a:schemeClr val="tx1"/>
              </a:solidFill>
            </a:rPr>
            <a:t>/ frameworks </a:t>
          </a:r>
          <a:r>
            <a:rPr lang="en-US" sz="1800" kern="1200" dirty="0">
              <a:solidFill>
                <a:schemeClr val="tx1"/>
              </a:solidFill>
            </a:rPr>
            <a:t>to identify barriers and facilitators to implementation and guide development of implementation strategies</a:t>
          </a:r>
        </a:p>
      </dsp:txBody>
      <dsp:txXfrm>
        <a:off x="1431749" y="1550042"/>
        <a:ext cx="6454950" cy="1239610"/>
      </dsp:txXfrm>
    </dsp:sp>
    <dsp:sp modelId="{387554ED-6034-4B01-82FA-F34F4C6329BB}">
      <dsp:nvSpPr>
        <dsp:cNvPr id="0" name=""/>
        <dsp:cNvSpPr/>
      </dsp:nvSpPr>
      <dsp:spPr>
        <a:xfrm>
          <a:off x="0" y="3099555"/>
          <a:ext cx="7886700" cy="12396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9A7C0-D49D-4D9D-8E56-9A51FE6738FB}">
      <dsp:nvSpPr>
        <dsp:cNvPr id="0" name=""/>
        <dsp:cNvSpPr/>
      </dsp:nvSpPr>
      <dsp:spPr>
        <a:xfrm>
          <a:off x="374982" y="3378467"/>
          <a:ext cx="681785" cy="681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6AAD75-4561-478C-B5F5-5FD7269BEEBB}">
      <dsp:nvSpPr>
        <dsp:cNvPr id="0" name=""/>
        <dsp:cNvSpPr/>
      </dsp:nvSpPr>
      <dsp:spPr>
        <a:xfrm>
          <a:off x="1431749" y="3099555"/>
          <a:ext cx="6454950" cy="123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92" tIns="131192" rIns="131192" bIns="131192" numCol="1" spcCol="1270" anchor="ctr" anchorCtr="0">
          <a:noAutofit/>
        </a:bodyPr>
        <a:lstStyle/>
        <a:p>
          <a:pPr lvl="0" algn="l" defTabSz="800100">
            <a:lnSpc>
              <a:spcPct val="90000"/>
            </a:lnSpc>
            <a:spcBef>
              <a:spcPct val="0"/>
            </a:spcBef>
            <a:spcAft>
              <a:spcPct val="35000"/>
            </a:spcAft>
          </a:pPr>
          <a:r>
            <a:rPr lang="en-US" sz="1800" i="1" kern="1200" dirty="0" smtClean="0">
              <a:solidFill>
                <a:schemeClr val="bg1"/>
              </a:solidFill>
            </a:rPr>
            <a:t>evaluating </a:t>
          </a:r>
          <a:r>
            <a:rPr lang="en-US" sz="1800" i="1" kern="1200" dirty="0">
              <a:solidFill>
                <a:schemeClr val="bg1"/>
              </a:solidFill>
            </a:rPr>
            <a:t>the implementation strategy</a:t>
          </a:r>
          <a:r>
            <a:rPr lang="en-US" sz="1800" kern="1200" dirty="0">
              <a:solidFill>
                <a:schemeClr val="bg1"/>
              </a:solidFill>
            </a:rPr>
            <a:t>: </a:t>
          </a:r>
          <a:r>
            <a:rPr lang="en-US" sz="1800" kern="1200" dirty="0" smtClean="0">
              <a:solidFill>
                <a:schemeClr val="bg1"/>
              </a:solidFill>
            </a:rPr>
            <a:t>employ </a:t>
          </a:r>
          <a:r>
            <a:rPr lang="en-US" sz="1800" kern="1200" dirty="0">
              <a:solidFill>
                <a:schemeClr val="bg1"/>
              </a:solidFill>
            </a:rPr>
            <a:t>rigorous evaluation designs to determine whether strategies to </a:t>
          </a:r>
          <a:r>
            <a:rPr lang="en-US" sz="1800" kern="1200" dirty="0" smtClean="0">
              <a:solidFill>
                <a:schemeClr val="bg1"/>
              </a:solidFill>
            </a:rPr>
            <a:t>bridge </a:t>
          </a:r>
          <a:r>
            <a:rPr lang="en-US" sz="1800" kern="1200" dirty="0">
              <a:solidFill>
                <a:schemeClr val="bg1"/>
              </a:solidFill>
            </a:rPr>
            <a:t>the gap are effective and why or why </a:t>
          </a:r>
          <a:r>
            <a:rPr lang="en-US" sz="1800" kern="1200" dirty="0" smtClean="0">
              <a:solidFill>
                <a:schemeClr val="bg1"/>
              </a:solidFill>
            </a:rPr>
            <a:t>not</a:t>
          </a:r>
          <a:endParaRPr lang="en-US" sz="1800" kern="1200" dirty="0"/>
        </a:p>
      </dsp:txBody>
      <dsp:txXfrm>
        <a:off x="1431749" y="3099555"/>
        <a:ext cx="6454950" cy="1239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BE9D1-54AA-2440-B437-F97C2A25AE89}">
      <dsp:nvSpPr>
        <dsp:cNvPr id="0" name=""/>
        <dsp:cNvSpPr/>
      </dsp:nvSpPr>
      <dsp:spPr>
        <a:xfrm rot="10800000">
          <a:off x="1420360" y="54299"/>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Clinical trials</a:t>
          </a:r>
        </a:p>
      </dsp:txBody>
      <dsp:txXfrm rot="10800000">
        <a:off x="1522020" y="54299"/>
        <a:ext cx="5231166" cy="406642"/>
      </dsp:txXfrm>
    </dsp:sp>
    <dsp:sp modelId="{88C83640-BB2A-A04D-9323-5CF6827BD620}">
      <dsp:nvSpPr>
        <dsp:cNvPr id="0" name=""/>
        <dsp:cNvSpPr/>
      </dsp:nvSpPr>
      <dsp:spPr>
        <a:xfrm>
          <a:off x="1241570" y="3733"/>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7CB74A7-9056-2E4C-A263-F86BC10DDD9B}">
      <dsp:nvSpPr>
        <dsp:cNvPr id="0" name=""/>
        <dsp:cNvSpPr/>
      </dsp:nvSpPr>
      <dsp:spPr>
        <a:xfrm rot="10800000">
          <a:off x="1444891" y="531761"/>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a:solidFill>
                <a:srgbClr val="FF0000"/>
              </a:solidFill>
            </a:rPr>
            <a:t>Primary data </a:t>
          </a:r>
        </a:p>
      </dsp:txBody>
      <dsp:txXfrm rot="10800000">
        <a:off x="1546551" y="531761"/>
        <a:ext cx="5231166" cy="406642"/>
      </dsp:txXfrm>
    </dsp:sp>
    <dsp:sp modelId="{774F5121-C32E-C948-B65A-4287FB4E5FBD}">
      <dsp:nvSpPr>
        <dsp:cNvPr id="0" name=""/>
        <dsp:cNvSpPr/>
      </dsp:nvSpPr>
      <dsp:spPr>
        <a:xfrm>
          <a:off x="1241570" y="531761"/>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E1556E8-5AF5-CE40-87D4-4DB2E96B8CEB}">
      <dsp:nvSpPr>
        <dsp:cNvPr id="0" name=""/>
        <dsp:cNvSpPr/>
      </dsp:nvSpPr>
      <dsp:spPr>
        <a:xfrm rot="10800000">
          <a:off x="1444891" y="1059789"/>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a:t>Medical records (EHR)</a:t>
          </a:r>
        </a:p>
      </dsp:txBody>
      <dsp:txXfrm rot="10800000">
        <a:off x="1546551" y="1059789"/>
        <a:ext cx="5231166" cy="406642"/>
      </dsp:txXfrm>
    </dsp:sp>
    <dsp:sp modelId="{E0975112-2234-EA4F-B836-44214F093768}">
      <dsp:nvSpPr>
        <dsp:cNvPr id="0" name=""/>
        <dsp:cNvSpPr/>
      </dsp:nvSpPr>
      <dsp:spPr>
        <a:xfrm>
          <a:off x="1241570" y="1059789"/>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5FF2394-40B0-FB4F-8D05-9AF96BCCD67B}">
      <dsp:nvSpPr>
        <dsp:cNvPr id="0" name=""/>
        <dsp:cNvSpPr/>
      </dsp:nvSpPr>
      <dsp:spPr>
        <a:xfrm rot="10800000">
          <a:off x="1444891" y="1587817"/>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a:solidFill>
                <a:srgbClr val="FF0000"/>
              </a:solidFill>
            </a:rPr>
            <a:t>Claims </a:t>
          </a:r>
        </a:p>
      </dsp:txBody>
      <dsp:txXfrm rot="10800000">
        <a:off x="1546551" y="1587817"/>
        <a:ext cx="5231166" cy="406642"/>
      </dsp:txXfrm>
    </dsp:sp>
    <dsp:sp modelId="{7EF2B8B4-3B60-7540-86CC-B8C3756C0037}">
      <dsp:nvSpPr>
        <dsp:cNvPr id="0" name=""/>
        <dsp:cNvSpPr/>
      </dsp:nvSpPr>
      <dsp:spPr>
        <a:xfrm>
          <a:off x="1241570" y="1587817"/>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17033F-1C65-6E48-8045-099D6E0682CC}">
      <dsp:nvSpPr>
        <dsp:cNvPr id="0" name=""/>
        <dsp:cNvSpPr/>
      </dsp:nvSpPr>
      <dsp:spPr>
        <a:xfrm rot="10800000">
          <a:off x="1444891" y="2115845"/>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a:t>Registries</a:t>
          </a:r>
        </a:p>
      </dsp:txBody>
      <dsp:txXfrm rot="10800000">
        <a:off x="1546551" y="2115845"/>
        <a:ext cx="5231166" cy="406642"/>
      </dsp:txXfrm>
    </dsp:sp>
    <dsp:sp modelId="{B1DEE1F2-6772-1E4E-8CE5-6904989CFFC4}">
      <dsp:nvSpPr>
        <dsp:cNvPr id="0" name=""/>
        <dsp:cNvSpPr/>
      </dsp:nvSpPr>
      <dsp:spPr>
        <a:xfrm>
          <a:off x="1241570" y="2115845"/>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6122990-9810-894C-A0E9-B5870630366A}">
      <dsp:nvSpPr>
        <dsp:cNvPr id="0" name=""/>
        <dsp:cNvSpPr/>
      </dsp:nvSpPr>
      <dsp:spPr>
        <a:xfrm rot="10800000">
          <a:off x="1444891" y="2643872"/>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FF0000"/>
              </a:solidFill>
            </a:rPr>
            <a:t>Person Generated Health Data</a:t>
          </a:r>
          <a:r>
            <a:rPr lang="en-US" sz="1800" b="1" kern="1200" baseline="0" dirty="0" smtClean="0">
              <a:solidFill>
                <a:srgbClr val="FF0000"/>
              </a:solidFill>
            </a:rPr>
            <a:t> PGHD</a:t>
          </a:r>
          <a:endParaRPr lang="en-US" sz="1800" b="1" kern="1200" dirty="0">
            <a:solidFill>
              <a:srgbClr val="FF0000"/>
            </a:solidFill>
          </a:endParaRPr>
        </a:p>
      </dsp:txBody>
      <dsp:txXfrm rot="10800000">
        <a:off x="1546551" y="2643872"/>
        <a:ext cx="5231166" cy="406642"/>
      </dsp:txXfrm>
    </dsp:sp>
    <dsp:sp modelId="{D4C6D332-A592-6843-8A3B-BC5C5A6503C5}">
      <dsp:nvSpPr>
        <dsp:cNvPr id="0" name=""/>
        <dsp:cNvSpPr/>
      </dsp:nvSpPr>
      <dsp:spPr>
        <a:xfrm>
          <a:off x="1241570" y="2643872"/>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EFD6835-9549-9E4F-ABB9-39BCC9033B36}">
      <dsp:nvSpPr>
        <dsp:cNvPr id="0" name=""/>
        <dsp:cNvSpPr/>
      </dsp:nvSpPr>
      <dsp:spPr>
        <a:xfrm rot="10800000">
          <a:off x="1444891" y="3171900"/>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a:t>Wearables</a:t>
          </a:r>
        </a:p>
      </dsp:txBody>
      <dsp:txXfrm rot="10800000">
        <a:off x="1546551" y="3171900"/>
        <a:ext cx="5231166" cy="406642"/>
      </dsp:txXfrm>
    </dsp:sp>
    <dsp:sp modelId="{9BA48A22-74CB-BA4E-AB07-6249EAC5827C}">
      <dsp:nvSpPr>
        <dsp:cNvPr id="0" name=""/>
        <dsp:cNvSpPr/>
      </dsp:nvSpPr>
      <dsp:spPr>
        <a:xfrm>
          <a:off x="1241570" y="3171900"/>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1021B65-ED7D-BF4C-9418-F4AAC235BA5D}">
      <dsp:nvSpPr>
        <dsp:cNvPr id="0" name=""/>
        <dsp:cNvSpPr/>
      </dsp:nvSpPr>
      <dsp:spPr>
        <a:xfrm rot="10800000">
          <a:off x="1444891" y="3699928"/>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err="1">
              <a:solidFill>
                <a:srgbClr val="FF0000"/>
              </a:solidFill>
            </a:rPr>
            <a:t>Hearables</a:t>
          </a:r>
          <a:r>
            <a:rPr lang="en-US" sz="1800" kern="1200" dirty="0">
              <a:solidFill>
                <a:srgbClr val="FF0000"/>
              </a:solidFill>
            </a:rPr>
            <a:t>?</a:t>
          </a:r>
        </a:p>
      </dsp:txBody>
      <dsp:txXfrm rot="10800000">
        <a:off x="1546551" y="3699928"/>
        <a:ext cx="5231166" cy="406642"/>
      </dsp:txXfrm>
    </dsp:sp>
    <dsp:sp modelId="{E4825A7D-BDAD-2B49-B222-F2854B054FF8}">
      <dsp:nvSpPr>
        <dsp:cNvPr id="0" name=""/>
        <dsp:cNvSpPr/>
      </dsp:nvSpPr>
      <dsp:spPr>
        <a:xfrm>
          <a:off x="1241570" y="3699928"/>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C93BF76-055E-8A43-9685-A6295C791307}">
      <dsp:nvSpPr>
        <dsp:cNvPr id="0" name=""/>
        <dsp:cNvSpPr/>
      </dsp:nvSpPr>
      <dsp:spPr>
        <a:xfrm rot="10800000">
          <a:off x="1444891" y="4227956"/>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a:t>Social media</a:t>
          </a:r>
        </a:p>
      </dsp:txBody>
      <dsp:txXfrm rot="10800000">
        <a:off x="1546551" y="4227956"/>
        <a:ext cx="5231166" cy="406642"/>
      </dsp:txXfrm>
    </dsp:sp>
    <dsp:sp modelId="{2A26E7EC-CFB8-7848-9956-BF886B1A31F3}">
      <dsp:nvSpPr>
        <dsp:cNvPr id="0" name=""/>
        <dsp:cNvSpPr/>
      </dsp:nvSpPr>
      <dsp:spPr>
        <a:xfrm>
          <a:off x="1241570" y="4227956"/>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8FDD4D9-5673-544F-BFAB-74674C9A3592}">
      <dsp:nvSpPr>
        <dsp:cNvPr id="0" name=""/>
        <dsp:cNvSpPr/>
      </dsp:nvSpPr>
      <dsp:spPr>
        <a:xfrm rot="10800000">
          <a:off x="1444891" y="4755984"/>
          <a:ext cx="5332826" cy="406642"/>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318" tIns="68580" rIns="128016" bIns="68580" numCol="1" spcCol="1270" anchor="ctr" anchorCtr="0">
          <a:noAutofit/>
        </a:bodyPr>
        <a:lstStyle/>
        <a:p>
          <a:pPr lvl="0" algn="ctr" defTabSz="800100" rtl="0">
            <a:lnSpc>
              <a:spcPct val="90000"/>
            </a:lnSpc>
            <a:spcBef>
              <a:spcPct val="0"/>
            </a:spcBef>
            <a:spcAft>
              <a:spcPct val="35000"/>
            </a:spcAft>
          </a:pPr>
          <a:r>
            <a:rPr lang="en-US" sz="1800" kern="1200" dirty="0">
              <a:solidFill>
                <a:srgbClr val="FF0000"/>
              </a:solidFill>
            </a:rPr>
            <a:t>Other</a:t>
          </a:r>
        </a:p>
      </dsp:txBody>
      <dsp:txXfrm rot="10800000">
        <a:off x="1546551" y="4755984"/>
        <a:ext cx="5231166" cy="406642"/>
      </dsp:txXfrm>
    </dsp:sp>
    <dsp:sp modelId="{76E1884C-1A0B-9443-AA7E-C5CBBEDA4DCE}">
      <dsp:nvSpPr>
        <dsp:cNvPr id="0" name=""/>
        <dsp:cNvSpPr/>
      </dsp:nvSpPr>
      <dsp:spPr>
        <a:xfrm>
          <a:off x="1241570" y="4755984"/>
          <a:ext cx="406642" cy="406642"/>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3FDC2-7CBD-4A1A-936C-CE4674E97E17}">
      <dsp:nvSpPr>
        <dsp:cNvPr id="0" name=""/>
        <dsp:cNvSpPr/>
      </dsp:nvSpPr>
      <dsp:spPr>
        <a:xfrm>
          <a:off x="196904" y="179461"/>
          <a:ext cx="751464" cy="751464"/>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D20396-99EC-48CE-BD38-DCC28D8D0E59}">
      <dsp:nvSpPr>
        <dsp:cNvPr id="0" name=""/>
        <dsp:cNvSpPr/>
      </dsp:nvSpPr>
      <dsp:spPr>
        <a:xfrm>
          <a:off x="2852" y="1772780"/>
          <a:ext cx="1669921" cy="1479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endParaRPr lang="en-US" sz="1100" kern="1200" dirty="0"/>
        </a:p>
      </dsp:txBody>
      <dsp:txXfrm>
        <a:off x="2852" y="1772780"/>
        <a:ext cx="1669921" cy="1479935"/>
      </dsp:txXfrm>
    </dsp:sp>
    <dsp:sp modelId="{44E38276-FC87-4254-9B05-9240B0528018}">
      <dsp:nvSpPr>
        <dsp:cNvPr id="0" name=""/>
        <dsp:cNvSpPr/>
      </dsp:nvSpPr>
      <dsp:spPr>
        <a:xfrm>
          <a:off x="265393" y="159712"/>
          <a:ext cx="751464" cy="7514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EA77CA-AEA9-4E10-AB71-BC38D9D5D2CC}">
      <dsp:nvSpPr>
        <dsp:cNvPr id="0" name=""/>
        <dsp:cNvSpPr/>
      </dsp:nvSpPr>
      <dsp:spPr>
        <a:xfrm>
          <a:off x="119096" y="1075346"/>
          <a:ext cx="1669921" cy="1479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US" sz="1100" kern="1200" dirty="0"/>
            <a:t>Applying the </a:t>
          </a:r>
          <a:r>
            <a:rPr lang="en-US" sz="1100" kern="1200" dirty="0" err="1"/>
            <a:t>SDoH</a:t>
          </a:r>
          <a:r>
            <a:rPr lang="en-US" sz="1100" kern="1200" dirty="0"/>
            <a:t> framework </a:t>
          </a:r>
          <a:r>
            <a:rPr lang="en-US" sz="1100" kern="1200" dirty="0" smtClean="0"/>
            <a:t>enables </a:t>
          </a:r>
          <a:r>
            <a:rPr lang="en-US" sz="1100" kern="1200" dirty="0"/>
            <a:t>the capture of data held in unstructured text and diagnosis codes. </a:t>
          </a:r>
        </a:p>
      </dsp:txBody>
      <dsp:txXfrm>
        <a:off x="119096" y="1075346"/>
        <a:ext cx="1669921" cy="1479935"/>
      </dsp:txXfrm>
    </dsp:sp>
    <dsp:sp modelId="{A5A1B8BC-EFF9-43D0-886D-1ADDD0A43834}">
      <dsp:nvSpPr>
        <dsp:cNvPr id="0" name=""/>
        <dsp:cNvSpPr/>
      </dsp:nvSpPr>
      <dsp:spPr>
        <a:xfrm>
          <a:off x="2394406" y="747565"/>
          <a:ext cx="751464" cy="7514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F6FEEF-CF16-4695-AC61-0E8ECAFF0E18}">
      <dsp:nvSpPr>
        <dsp:cNvPr id="0" name=""/>
        <dsp:cNvSpPr/>
      </dsp:nvSpPr>
      <dsp:spPr>
        <a:xfrm>
          <a:off x="2098738" y="1613935"/>
          <a:ext cx="1843643" cy="1687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US" sz="1100" kern="1200" dirty="0" smtClean="0"/>
            <a:t>2 </a:t>
          </a:r>
          <a:r>
            <a:rPr lang="en-US" sz="1100" kern="1200" dirty="0"/>
            <a:t>million </a:t>
          </a:r>
          <a:r>
            <a:rPr lang="en-US" sz="1100" kern="1200" dirty="0" err="1" smtClean="0"/>
            <a:t>SDoH</a:t>
          </a:r>
          <a:r>
            <a:rPr lang="en-US" sz="1100" kern="1200" dirty="0" smtClean="0"/>
            <a:t> -</a:t>
          </a:r>
          <a:r>
            <a:rPr lang="en-US" sz="1100" kern="1200" dirty="0"/>
            <a:t>related diagnoses </a:t>
          </a:r>
          <a:endParaRPr lang="en-US" sz="1100" kern="1200" dirty="0" smtClean="0"/>
        </a:p>
        <a:p>
          <a:pPr lvl="0" algn="l" defTabSz="488950">
            <a:lnSpc>
              <a:spcPct val="90000"/>
            </a:lnSpc>
            <a:spcBef>
              <a:spcPct val="0"/>
            </a:spcBef>
            <a:spcAft>
              <a:spcPct val="35000"/>
            </a:spcAft>
          </a:pPr>
          <a:r>
            <a:rPr lang="en-US" sz="1100" kern="1200" dirty="0" smtClean="0"/>
            <a:t>Data </a:t>
          </a:r>
          <a:r>
            <a:rPr lang="en-US" sz="1100" kern="1200" dirty="0"/>
            <a:t>lake of </a:t>
          </a:r>
          <a:r>
            <a:rPr lang="en-US" sz="1100" kern="1200" dirty="0" smtClean="0"/>
            <a:t>over</a:t>
          </a:r>
          <a:r>
            <a:rPr lang="en-US" sz="1100" kern="1200" baseline="0" dirty="0" smtClean="0"/>
            <a:t> </a:t>
          </a:r>
          <a:r>
            <a:rPr lang="en-US" sz="1100" kern="1200" dirty="0" smtClean="0"/>
            <a:t>40 M records.</a:t>
          </a:r>
        </a:p>
        <a:p>
          <a:pPr lvl="0" algn="l" defTabSz="488950">
            <a:lnSpc>
              <a:spcPct val="90000"/>
            </a:lnSpc>
            <a:spcBef>
              <a:spcPct val="0"/>
            </a:spcBef>
            <a:spcAft>
              <a:spcPct val="35000"/>
            </a:spcAft>
          </a:pPr>
          <a:r>
            <a:rPr lang="en-US" sz="1100" kern="1200" dirty="0" smtClean="0"/>
            <a:t>Top diagnoses:</a:t>
          </a:r>
        </a:p>
        <a:p>
          <a:pPr lvl="0" algn="l" defTabSz="488950">
            <a:lnSpc>
              <a:spcPct val="90000"/>
            </a:lnSpc>
            <a:spcBef>
              <a:spcPct val="0"/>
            </a:spcBef>
            <a:spcAft>
              <a:spcPct val="35000"/>
            </a:spcAft>
          </a:pPr>
          <a:r>
            <a:rPr lang="en-US" sz="1100" kern="1200" dirty="0" smtClean="0"/>
            <a:t>disruption </a:t>
          </a:r>
          <a:r>
            <a:rPr lang="en-US" sz="1100" kern="1200" dirty="0"/>
            <a:t>of family </a:t>
          </a:r>
          <a:endParaRPr lang="en-US" sz="1100" kern="1200" dirty="0" smtClean="0"/>
        </a:p>
        <a:p>
          <a:pPr lvl="0" algn="l" defTabSz="488950">
            <a:lnSpc>
              <a:spcPct val="90000"/>
            </a:lnSpc>
            <a:spcBef>
              <a:spcPct val="0"/>
            </a:spcBef>
            <a:spcAft>
              <a:spcPct val="35000"/>
            </a:spcAft>
          </a:pPr>
          <a:r>
            <a:rPr lang="en-US" sz="1100" kern="1200" dirty="0" smtClean="0"/>
            <a:t>separation </a:t>
          </a:r>
          <a:r>
            <a:rPr lang="en-US" sz="1100" kern="1200" dirty="0"/>
            <a:t>or </a:t>
          </a:r>
          <a:r>
            <a:rPr lang="en-US" sz="1100" kern="1200" dirty="0" smtClean="0"/>
            <a:t>divorce </a:t>
          </a:r>
          <a:r>
            <a:rPr lang="en-US" sz="1100" kern="1200" dirty="0"/>
            <a:t>disappearance or death of a family member </a:t>
          </a:r>
          <a:endParaRPr lang="en-US" sz="1100" kern="1200" dirty="0" smtClean="0"/>
        </a:p>
        <a:p>
          <a:pPr lvl="0" algn="l" defTabSz="488950">
            <a:lnSpc>
              <a:spcPct val="90000"/>
            </a:lnSpc>
            <a:spcBef>
              <a:spcPct val="0"/>
            </a:spcBef>
            <a:spcAft>
              <a:spcPct val="35000"/>
            </a:spcAft>
          </a:pPr>
          <a:r>
            <a:rPr lang="en-US" sz="1100" kern="1200" dirty="0" smtClean="0"/>
            <a:t>unemployment</a:t>
          </a:r>
          <a:endParaRPr lang="en-US" sz="1100" kern="1200" dirty="0"/>
        </a:p>
      </dsp:txBody>
      <dsp:txXfrm>
        <a:off x="2098738" y="1613935"/>
        <a:ext cx="1843643" cy="1687111"/>
      </dsp:txXfrm>
    </dsp:sp>
    <dsp:sp modelId="{AFCEA951-494A-4F34-AF89-10170DC90F63}">
      <dsp:nvSpPr>
        <dsp:cNvPr id="0" name=""/>
        <dsp:cNvSpPr/>
      </dsp:nvSpPr>
      <dsp:spPr>
        <a:xfrm>
          <a:off x="4810395" y="1036407"/>
          <a:ext cx="751464" cy="7514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134C2B-9B3E-4435-BD67-EE771032C0E3}">
      <dsp:nvSpPr>
        <dsp:cNvPr id="0" name=""/>
        <dsp:cNvSpPr/>
      </dsp:nvSpPr>
      <dsp:spPr>
        <a:xfrm>
          <a:off x="4532833" y="1838190"/>
          <a:ext cx="1669921" cy="1853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US" sz="1100" kern="1200" dirty="0" smtClean="0"/>
            <a:t>Better insight </a:t>
          </a:r>
          <a:r>
            <a:rPr lang="en-US" sz="1100" kern="1200" dirty="0"/>
            <a:t>into </a:t>
          </a:r>
          <a:r>
            <a:rPr lang="en-US" sz="1100" kern="1200" dirty="0" smtClean="0"/>
            <a:t>patients</a:t>
          </a:r>
          <a:r>
            <a:rPr lang="en-US" sz="1100" kern="1200" dirty="0"/>
            <a:t>’ </a:t>
          </a:r>
          <a:r>
            <a:rPr lang="en-US" sz="1100" kern="1200" dirty="0" smtClean="0"/>
            <a:t>background</a:t>
          </a:r>
        </a:p>
        <a:p>
          <a:pPr lvl="0" algn="l" defTabSz="488950">
            <a:lnSpc>
              <a:spcPct val="90000"/>
            </a:lnSpc>
            <a:spcBef>
              <a:spcPct val="0"/>
            </a:spcBef>
            <a:spcAft>
              <a:spcPct val="35000"/>
            </a:spcAft>
          </a:pPr>
          <a:r>
            <a:rPr lang="en-US" sz="1100" kern="1200" dirty="0" smtClean="0"/>
            <a:t>Better tailor </a:t>
          </a:r>
          <a:r>
            <a:rPr lang="en-US" sz="1100" kern="1200" dirty="0"/>
            <a:t>healthcare </a:t>
          </a:r>
          <a:r>
            <a:rPr lang="en-US" sz="1100" kern="1200" dirty="0" smtClean="0"/>
            <a:t>services</a:t>
          </a:r>
        </a:p>
        <a:p>
          <a:pPr lvl="0" algn="l" defTabSz="488950">
            <a:lnSpc>
              <a:spcPct val="90000"/>
            </a:lnSpc>
            <a:spcBef>
              <a:spcPct val="0"/>
            </a:spcBef>
            <a:spcAft>
              <a:spcPct val="35000"/>
            </a:spcAft>
          </a:pPr>
          <a:r>
            <a:rPr lang="en-US" sz="1100" kern="1200" dirty="0" smtClean="0"/>
            <a:t>Build </a:t>
          </a:r>
          <a:r>
            <a:rPr lang="en-US" sz="1100" kern="1200" dirty="0"/>
            <a:t>on these insights </a:t>
          </a:r>
          <a:r>
            <a:rPr lang="en-US" sz="1100" kern="1200" dirty="0" smtClean="0"/>
            <a:t>with</a:t>
          </a:r>
          <a:r>
            <a:rPr lang="en-US" sz="1100" kern="1200" dirty="0"/>
            <a:t> </a:t>
          </a:r>
          <a:r>
            <a:rPr lang="en-US" sz="1100" kern="1200" dirty="0">
              <a:hlinkClick xmlns:r="http://schemas.openxmlformats.org/officeDocument/2006/relationships" r:id="rId11"/>
            </a:rPr>
            <a:t>artificial intelligence</a:t>
          </a:r>
          <a:r>
            <a:rPr lang="en-US" sz="1100" kern="1200" dirty="0"/>
            <a:t> and </a:t>
          </a:r>
          <a:r>
            <a:rPr lang="en-US" sz="1100" kern="1200" dirty="0">
              <a:hlinkClick xmlns:r="http://schemas.openxmlformats.org/officeDocument/2006/relationships" r:id="rId12"/>
            </a:rPr>
            <a:t>machine </a:t>
          </a:r>
          <a:r>
            <a:rPr lang="en-US" sz="1100" kern="1200" dirty="0" smtClean="0">
              <a:hlinkClick xmlns:r="http://schemas.openxmlformats.org/officeDocument/2006/relationships" r:id="rId12"/>
            </a:rPr>
            <a:t>learning</a:t>
          </a:r>
          <a:endParaRPr lang="en-US" sz="1100" kern="1200" dirty="0" smtClean="0"/>
        </a:p>
        <a:p>
          <a:pPr lvl="0" algn="l" defTabSz="488950">
            <a:lnSpc>
              <a:spcPct val="90000"/>
            </a:lnSpc>
            <a:spcBef>
              <a:spcPct val="0"/>
            </a:spcBef>
            <a:spcAft>
              <a:spcPct val="35000"/>
            </a:spcAft>
          </a:pPr>
          <a:r>
            <a:rPr lang="en-US" sz="1100" kern="1200" dirty="0" smtClean="0"/>
            <a:t>Better</a:t>
          </a:r>
          <a:r>
            <a:rPr lang="en-US" sz="1100" kern="1200" baseline="0" dirty="0" smtClean="0"/>
            <a:t> outcomes</a:t>
          </a:r>
          <a:endParaRPr lang="en-US" sz="1100" kern="1200" dirty="0"/>
        </a:p>
      </dsp:txBody>
      <dsp:txXfrm>
        <a:off x="4532833" y="1838190"/>
        <a:ext cx="1669921" cy="1853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CA744-386B-4F8C-B9F5-A49DC9011F82}">
      <dsp:nvSpPr>
        <dsp:cNvPr id="0" name=""/>
        <dsp:cNvSpPr/>
      </dsp:nvSpPr>
      <dsp:spPr>
        <a:xfrm>
          <a:off x="0" y="0"/>
          <a:ext cx="4615527" cy="13267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0" kern="1200" dirty="0" smtClean="0"/>
            <a:t>H</a:t>
          </a:r>
          <a:r>
            <a:rPr lang="en-US" sz="1400" b="1" kern="1200" dirty="0" smtClean="0"/>
            <a:t>ealthcare Cost and Utilization Project</a:t>
          </a:r>
          <a:r>
            <a:rPr lang="en-US" sz="1400" kern="1200" dirty="0" smtClean="0"/>
            <a:t>,:</a:t>
          </a:r>
          <a:r>
            <a:rPr lang="en-US" sz="1400" kern="1200" baseline="0" dirty="0" smtClean="0"/>
            <a:t> </a:t>
          </a:r>
          <a:r>
            <a:rPr lang="en-US" sz="1400" kern="1200" dirty="0" smtClean="0"/>
            <a:t> includes health care data on hospital</a:t>
          </a:r>
          <a:r>
            <a:rPr lang="en-US" sz="1400" kern="1200" baseline="0" dirty="0" smtClean="0"/>
            <a:t> </a:t>
          </a:r>
          <a:r>
            <a:rPr lang="en-US" sz="1400" kern="1200" dirty="0" smtClean="0"/>
            <a:t>inpatient discharges, ambulatory surgery and other outpatient services, and emergency department visits</a:t>
          </a:r>
          <a:endParaRPr lang="en-US" sz="1400" kern="1200" dirty="0"/>
        </a:p>
      </dsp:txBody>
      <dsp:txXfrm>
        <a:off x="38860" y="38860"/>
        <a:ext cx="3183841" cy="1249047"/>
      </dsp:txXfrm>
    </dsp:sp>
    <dsp:sp modelId="{2FC931B4-91D0-4797-B2F5-BB06141DC64D}">
      <dsp:nvSpPr>
        <dsp:cNvPr id="0" name=""/>
        <dsp:cNvSpPr/>
      </dsp:nvSpPr>
      <dsp:spPr>
        <a:xfrm>
          <a:off x="407252" y="1547894"/>
          <a:ext cx="4615527" cy="1326767"/>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smtClean="0"/>
            <a:t>Medical </a:t>
          </a:r>
          <a:r>
            <a:rPr lang="en-US" sz="1400" b="1" kern="1200" dirty="0"/>
            <a:t>Expenditure Panel Survey</a:t>
          </a:r>
          <a:r>
            <a:rPr lang="en-US" sz="1400" kern="1200" dirty="0"/>
            <a:t>, the most complete source of data on the cost and use of health care and health insurance </a:t>
          </a:r>
          <a:r>
            <a:rPr lang="en-US" sz="1400" kern="1200" dirty="0" smtClean="0"/>
            <a:t>coverage </a:t>
          </a:r>
          <a:endParaRPr lang="en-US" sz="1400" kern="1200" dirty="0"/>
        </a:p>
      </dsp:txBody>
      <dsp:txXfrm>
        <a:off x="446112" y="1586754"/>
        <a:ext cx="3268156" cy="1249047"/>
      </dsp:txXfrm>
    </dsp:sp>
    <dsp:sp modelId="{4EB31EE0-908D-4443-B80A-8983E3E8E8E3}">
      <dsp:nvSpPr>
        <dsp:cNvPr id="0" name=""/>
        <dsp:cNvSpPr/>
      </dsp:nvSpPr>
      <dsp:spPr>
        <a:xfrm>
          <a:off x="814504" y="3095789"/>
          <a:ext cx="4615527" cy="132676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smtClean="0"/>
            <a:t>Compendium </a:t>
          </a:r>
          <a:r>
            <a:rPr lang="en-US" sz="1400" b="1" kern="1200" dirty="0"/>
            <a:t>of US Health Systems</a:t>
          </a:r>
          <a:r>
            <a:rPr lang="en-US" sz="1400" kern="1200" dirty="0"/>
            <a:t>, </a:t>
          </a:r>
          <a:r>
            <a:rPr lang="en-US" sz="1400" kern="1200" dirty="0" smtClean="0"/>
            <a:t>626 </a:t>
          </a:r>
          <a:r>
            <a:rPr lang="en-US" sz="1400" kern="1200" dirty="0"/>
            <a:t>U.S. health systems, with characteristics for each system</a:t>
          </a:r>
          <a:r>
            <a:rPr lang="en-US" sz="1400" kern="1200" dirty="0" smtClean="0"/>
            <a:t>.</a:t>
          </a:r>
          <a:endParaRPr lang="en-US" sz="1400" kern="1200" dirty="0"/>
        </a:p>
      </dsp:txBody>
      <dsp:txXfrm>
        <a:off x="853364" y="3134649"/>
        <a:ext cx="3268156" cy="1249047"/>
      </dsp:txXfrm>
    </dsp:sp>
    <dsp:sp modelId="{244E3C5F-D72F-4253-BDF2-D573807603B8}">
      <dsp:nvSpPr>
        <dsp:cNvPr id="0" name=""/>
        <dsp:cNvSpPr/>
      </dsp:nvSpPr>
      <dsp:spPr>
        <a:xfrm>
          <a:off x="3753128" y="1006131"/>
          <a:ext cx="862398" cy="862398"/>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947168" y="1006131"/>
        <a:ext cx="474318" cy="648954"/>
      </dsp:txXfrm>
    </dsp:sp>
    <dsp:sp modelId="{1BEE5E59-F6AA-497F-B1AC-AFA2855521D9}">
      <dsp:nvSpPr>
        <dsp:cNvPr id="0" name=""/>
        <dsp:cNvSpPr/>
      </dsp:nvSpPr>
      <dsp:spPr>
        <a:xfrm>
          <a:off x="4160380" y="2545181"/>
          <a:ext cx="862398" cy="862398"/>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354420" y="2545181"/>
        <a:ext cx="474318" cy="64895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4095" units="cm"/>
          <inkml:channel name="Y" type="integer" max="4095" units="cm"/>
          <inkml:channel name="T" type="integer" max="2.14748E9" units="dev"/>
        </inkml:traceFormat>
        <inkml:channelProperties>
          <inkml:channelProperty channel="X" name="resolution" value="132.4814" units="1/cm"/>
          <inkml:channelProperty channel="Y" name="resolution" value="235.48016" units="1/cm"/>
          <inkml:channelProperty channel="T" name="resolution" value="1" units="1/dev"/>
        </inkml:channelProperties>
      </inkml:inkSource>
      <inkml:timestamp xml:id="ts0" timeString="2015-10-15T21:09:44.379"/>
    </inkml:context>
    <inkml:brush xml:id="br0">
      <inkml:brushProperty name="width" value="0.04667" units="cm"/>
      <inkml:brushProperty name="height" value="0.04667" units="cm"/>
      <inkml:brushProperty name="fitToCurve" value="1"/>
    </inkml:brush>
  </inkml:definitions>
  <inkml:trace contextRef="#ctx0" brushRef="#br0">15789 7824 0,'0'0'0,"0"0"0,0 0 0,0 0 0,0 0 16,0 0-16,0 0 0,0 0 0,0 0 0,0 0 0,0 0 0,0 0 15,0 0-15,0 0 0,0 0 0,0 0 0,0 0 0,0 0 16,0 0-16,0 0 0,0 0 0,0 0 0,0 0 0,0 0 16,0 0-16,0 0 0,0 0 0,0 0 0,0 0 0,0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14D5E-831E-A842-8051-17AC7E7D80C8}" type="datetimeFigureOut">
              <a:rPr lang="en-US" smtClean="0"/>
              <a:t>2/11/2020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F3F89-8152-CB49-BCCA-360E66989E8F}" type="slidenum">
              <a:rPr lang="en-US" smtClean="0"/>
              <a:t>‹#›</a:t>
            </a:fld>
            <a:endParaRPr lang="en-US"/>
          </a:p>
        </p:txBody>
      </p:sp>
    </p:spTree>
    <p:extLst>
      <p:ext uri="{BB962C8B-B14F-4D97-AF65-F5344CB8AC3E}">
        <p14:creationId xmlns:p14="http://schemas.microsoft.com/office/powerpoint/2010/main" val="15429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omo.com/learn/data-never-sleeps-5?aid=ogsm072517_1&amp;sf100871281=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F3F89-8152-CB49-BCCA-360E66989E8F}" type="slidenum">
              <a:rPr lang="en-US" smtClean="0"/>
              <a:t>1</a:t>
            </a:fld>
            <a:endParaRPr lang="en-US"/>
          </a:p>
        </p:txBody>
      </p:sp>
    </p:spTree>
    <p:extLst>
      <p:ext uri="{BB962C8B-B14F-4D97-AF65-F5344CB8AC3E}">
        <p14:creationId xmlns:p14="http://schemas.microsoft.com/office/powerpoint/2010/main" val="2137398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amount of data we produce every day is mind-boggling. There are</a:t>
            </a:r>
            <a:r>
              <a:rPr lang="en-US" sz="1200" b="0" i="0" u="none" strike="noStrike" kern="1200" dirty="0">
                <a:solidFill>
                  <a:schemeClr val="tx1"/>
                </a:solidFill>
                <a:effectLst/>
                <a:latin typeface="+mn-lt"/>
                <a:ea typeface="+mn-ea"/>
                <a:cs typeface="+mn-cs"/>
                <a:hlinkClick r:id="rId3"/>
              </a:rPr>
              <a:t> 2.5 quintillion bytes of data</a:t>
            </a:r>
            <a:r>
              <a:rPr lang="en-US" sz="1200" b="0" i="0" u="none" strike="noStrike" kern="1200" dirty="0">
                <a:solidFill>
                  <a:schemeClr val="tx1"/>
                </a:solidFill>
                <a:effectLst/>
                <a:latin typeface="+mn-lt"/>
                <a:ea typeface="+mn-ea"/>
                <a:cs typeface="+mn-cs"/>
              </a:rPr>
              <a:t> created each day at our current pace, but that pace is only accelerating with the growth of the Internet of Things (</a:t>
            </a:r>
            <a:r>
              <a:rPr lang="en-US" sz="1200" b="0" i="0" u="none" strike="noStrike" kern="1200" dirty="0" err="1">
                <a:solidFill>
                  <a:schemeClr val="tx1"/>
                </a:solidFill>
                <a:effectLst/>
                <a:latin typeface="+mn-lt"/>
                <a:ea typeface="+mn-ea"/>
                <a:cs typeface="+mn-cs"/>
              </a:rPr>
              <a:t>IoT</a:t>
            </a:r>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Over the last two years alone 90 percent of the data in the world was generated. REPEAT.</a:t>
            </a:r>
            <a:r>
              <a:rPr lang="en-US" sz="1200" b="0" i="0" u="none" strike="noStrike"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16</a:t>
            </a:fld>
            <a:endParaRPr lang="en-US"/>
          </a:p>
        </p:txBody>
      </p:sp>
    </p:spTree>
    <p:extLst>
      <p:ext uri="{BB962C8B-B14F-4D97-AF65-F5344CB8AC3E}">
        <p14:creationId xmlns:p14="http://schemas.microsoft.com/office/powerpoint/2010/main" val="34323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17</a:t>
            </a:fld>
            <a:endParaRPr lang="en-US"/>
          </a:p>
        </p:txBody>
      </p:sp>
    </p:spTree>
    <p:extLst>
      <p:ext uri="{BB962C8B-B14F-4D97-AF65-F5344CB8AC3E}">
        <p14:creationId xmlns:p14="http://schemas.microsoft.com/office/powerpoint/2010/main" val="48629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rgbClr val="000000"/>
                </a:solidFill>
              </a:rPr>
              <a:t>Health-related data created, recorded, or gathered by or from patients (or family members or other caregivers) to help address a health concern.</a:t>
            </a:r>
          </a:p>
          <a:p>
            <a:endParaRPr lang="en-US" sz="1200" b="1" dirty="0" smtClean="0">
              <a:solidFill>
                <a:srgbClr val="000000"/>
              </a:solidFill>
            </a:endParaRPr>
          </a:p>
          <a:p>
            <a:pPr marL="0" indent="0">
              <a:buNone/>
            </a:pPr>
            <a:r>
              <a:rPr lang="en-US" sz="1200" b="1" dirty="0" smtClean="0">
                <a:solidFill>
                  <a:srgbClr val="000000"/>
                </a:solidFill>
              </a:rPr>
              <a:t>Including but are not limited to:</a:t>
            </a:r>
          </a:p>
          <a:p>
            <a:r>
              <a:rPr lang="en-US" sz="1200" dirty="0" smtClean="0">
                <a:solidFill>
                  <a:srgbClr val="000000"/>
                </a:solidFill>
              </a:rPr>
              <a:t>health history</a:t>
            </a:r>
          </a:p>
          <a:p>
            <a:r>
              <a:rPr lang="en-US" sz="1200" dirty="0" smtClean="0">
                <a:solidFill>
                  <a:srgbClr val="000000"/>
                </a:solidFill>
              </a:rPr>
              <a:t>treatment history</a:t>
            </a:r>
          </a:p>
          <a:p>
            <a:r>
              <a:rPr lang="en-US" sz="1200" dirty="0" smtClean="0">
                <a:solidFill>
                  <a:srgbClr val="000000"/>
                </a:solidFill>
              </a:rPr>
              <a:t>biometric data</a:t>
            </a:r>
          </a:p>
          <a:p>
            <a:r>
              <a:rPr lang="en-US" sz="1200" dirty="0" smtClean="0">
                <a:solidFill>
                  <a:srgbClr val="000000"/>
                </a:solidFill>
              </a:rPr>
              <a:t>symptoms</a:t>
            </a:r>
          </a:p>
          <a:p>
            <a:r>
              <a:rPr lang="en-US" sz="1200" dirty="0" smtClean="0">
                <a:solidFill>
                  <a:srgbClr val="000000"/>
                </a:solidFill>
              </a:rPr>
              <a:t>lifestyle choices</a:t>
            </a:r>
          </a:p>
          <a:p>
            <a:pPr marL="0" indent="0">
              <a:buNone/>
            </a:pPr>
            <a:endParaRPr lang="en-US" sz="1200" dirty="0" smtClean="0">
              <a:solidFill>
                <a:srgbClr val="000000"/>
              </a:solidFill>
            </a:endParaRPr>
          </a:p>
          <a:p>
            <a:pPr marL="0" indent="0">
              <a:buNone/>
            </a:pPr>
            <a:r>
              <a:rPr lang="en-US" sz="1200" b="1" dirty="0" smtClean="0">
                <a:solidFill>
                  <a:srgbClr val="000000"/>
                </a:solidFill>
              </a:rPr>
              <a:t>PGHD are distinct from data generated in clinical settings and through encounters with providers in two important ways:</a:t>
            </a:r>
          </a:p>
          <a:p>
            <a:r>
              <a:rPr lang="en-US" sz="1200" dirty="0" smtClean="0">
                <a:solidFill>
                  <a:srgbClr val="000000"/>
                </a:solidFill>
              </a:rPr>
              <a:t>Persons, not providers, are primarily responsible for capturing or recording these data.</a:t>
            </a:r>
          </a:p>
          <a:p>
            <a:r>
              <a:rPr lang="en-US" sz="1200" dirty="0" smtClean="0">
                <a:solidFill>
                  <a:srgbClr val="000000"/>
                </a:solidFill>
              </a:rPr>
              <a:t>Persons decide how to share or distribute these data to health care providers and others.</a:t>
            </a:r>
          </a:p>
          <a:p>
            <a:r>
              <a:rPr lang="en-US" sz="1200" dirty="0" smtClean="0">
                <a:solidFill>
                  <a:srgbClr val="000000"/>
                </a:solidFill>
              </a:rPr>
              <a:t>Examples include blood glucose monitoring or blood pressure readings using home health equipment, or exercise and diet tracking using a mobile app or wearable device.</a:t>
            </a:r>
          </a:p>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19</a:t>
            </a:fld>
            <a:endParaRPr lang="en-US"/>
          </a:p>
        </p:txBody>
      </p:sp>
    </p:spTree>
    <p:extLst>
      <p:ext uri="{BB962C8B-B14F-4D97-AF65-F5344CB8AC3E}">
        <p14:creationId xmlns:p14="http://schemas.microsoft.com/office/powerpoint/2010/main" val="282157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succeed with value-based payments, healthcare organizations are paying more attention to </a:t>
            </a:r>
            <a:r>
              <a:rPr lang="en-US" dirty="0" err="1" smtClean="0"/>
              <a:t>SDoH</a:t>
            </a:r>
            <a:r>
              <a:rPr lang="en-US" dirty="0" smtClean="0"/>
              <a:t> in their own data. But it requires consistent data collection, comprehensive data sources and data analytics. This is the only way to capture rich data and effect meaningful change.</a:t>
            </a:r>
          </a:p>
          <a:p>
            <a:endParaRPr lang="en-US" dirty="0"/>
          </a:p>
        </p:txBody>
      </p:sp>
      <p:sp>
        <p:nvSpPr>
          <p:cNvPr id="4" name="Slide Number Placeholder 3"/>
          <p:cNvSpPr>
            <a:spLocks noGrp="1"/>
          </p:cNvSpPr>
          <p:nvPr>
            <p:ph type="sldNum" sz="quarter" idx="10"/>
          </p:nvPr>
        </p:nvSpPr>
        <p:spPr/>
        <p:txBody>
          <a:bodyPr/>
          <a:lstStyle/>
          <a:p>
            <a:fld id="{AE7F3F89-8152-CB49-BCCA-360E66989E8F}" type="slidenum">
              <a:rPr lang="en-US" smtClean="0"/>
              <a:t>20</a:t>
            </a:fld>
            <a:endParaRPr lang="en-US"/>
          </a:p>
        </p:txBody>
      </p:sp>
    </p:spTree>
    <p:extLst>
      <p:ext uri="{BB962C8B-B14F-4D97-AF65-F5344CB8AC3E}">
        <p14:creationId xmlns:p14="http://schemas.microsoft.com/office/powerpoint/2010/main" val="103543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Statements that include recommendations intended to optimize patient care that are informed by systematic review of evidence and assessment of benefits and harms of alternative care options</a:t>
            </a:r>
            <a:endParaRPr lang="en-US" dirty="0"/>
          </a:p>
        </p:txBody>
      </p:sp>
      <p:sp>
        <p:nvSpPr>
          <p:cNvPr id="4" name="Slide Number Placeholder 3"/>
          <p:cNvSpPr>
            <a:spLocks noGrp="1"/>
          </p:cNvSpPr>
          <p:nvPr>
            <p:ph type="sldNum" sz="quarter" idx="10"/>
          </p:nvPr>
        </p:nvSpPr>
        <p:spPr/>
        <p:txBody>
          <a:bodyPr/>
          <a:lstStyle/>
          <a:p>
            <a:fld id="{AE7F3F89-8152-CB49-BCCA-360E66989E8F}" type="slidenum">
              <a:rPr lang="en-US" smtClean="0"/>
              <a:t>21</a:t>
            </a:fld>
            <a:endParaRPr lang="en-US"/>
          </a:p>
        </p:txBody>
      </p:sp>
    </p:spTree>
    <p:extLst>
      <p:ext uri="{BB962C8B-B14F-4D97-AF65-F5344CB8AC3E}">
        <p14:creationId xmlns:p14="http://schemas.microsoft.com/office/powerpoint/2010/main" val="210390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a:t>
            </a:r>
            <a:r>
              <a:rPr lang="en-US" baseline="0" dirty="0"/>
              <a:t> 50 years, health research has come a long way in improving survival, reducing severe disability and improving quality of life. </a:t>
            </a:r>
          </a:p>
          <a:p>
            <a:endParaRPr lang="en-US" baseline="0" dirty="0"/>
          </a:p>
          <a:p>
            <a:r>
              <a:rPr lang="en-US" baseline="0" dirty="0"/>
              <a:t>BUT it is not hard to find examples where research is not being used in practice. </a:t>
            </a:r>
            <a:endParaRPr lang="en-US" dirty="0"/>
          </a:p>
          <a:p>
            <a:endParaRPr lang="en-US" dirty="0"/>
          </a:p>
          <a:p>
            <a:r>
              <a:rPr lang="en-US" dirty="0"/>
              <a:t>One</a:t>
            </a:r>
            <a:r>
              <a:rPr lang="en-US" baseline="0" dirty="0"/>
              <a:t> way to provide an objective measure of the performance in health care is to use quality indicators. These are evidence-based tools that provide a ‘pass rate’ that indicates the percentage of people received the necessary treatment or service out of the total who needed the care. Around the late 90’s/early 2000, a number of quality indicators were developed. A recent systematic review examined the quality of care in chronic diseases in older adults found that, compared to a variety of chronic diseases, the pass rate for </a:t>
            </a:r>
            <a:r>
              <a:rPr lang="en-US" baseline="0" dirty="0" smtClean="0"/>
              <a:t>OA </a:t>
            </a:r>
            <a:r>
              <a:rPr lang="en-US" baseline="0" dirty="0"/>
              <a:t>care was consistently low across managed care and primary care setting. </a:t>
            </a:r>
            <a:endParaRPr lang="en-CA" dirty="0"/>
          </a:p>
        </p:txBody>
      </p:sp>
      <p:sp>
        <p:nvSpPr>
          <p:cNvPr id="4" name="Slide Number Placeholder 3"/>
          <p:cNvSpPr>
            <a:spLocks noGrp="1"/>
          </p:cNvSpPr>
          <p:nvPr>
            <p:ph type="sldNum" sz="quarter" idx="10"/>
          </p:nvPr>
        </p:nvSpPr>
        <p:spPr/>
        <p:txBody>
          <a:bodyPr/>
          <a:lstStyle/>
          <a:p>
            <a:pPr>
              <a:defRPr/>
            </a:pPr>
            <a:fld id="{9851BA17-4572-4EF8-9C8E-8C01B5400E1D}" type="slidenum">
              <a:rPr lang="en-US" smtClean="0"/>
              <a:pPr>
                <a:defRPr/>
              </a:pPr>
              <a:t>22</a:t>
            </a:fld>
            <a:endParaRPr lang="en-US"/>
          </a:p>
        </p:txBody>
      </p:sp>
    </p:spTree>
    <p:extLst>
      <p:ext uri="{BB962C8B-B14F-4D97-AF65-F5344CB8AC3E}">
        <p14:creationId xmlns:p14="http://schemas.microsoft.com/office/powerpoint/2010/main" val="3427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57" indent="-169557" defTabSz="904307">
              <a:buFont typeface="Arial" panose="020B0604020202020204" pitchFamily="34" charset="0"/>
              <a:buChar char="•"/>
            </a:pPr>
            <a:r>
              <a:rPr lang="en-US" baseline="0" dirty="0"/>
              <a:t>This is particularly alarming because the knowledge on OA management, has been quite consistent over the years. </a:t>
            </a:r>
            <a:r>
              <a:rPr lang="en-US" dirty="0"/>
              <a:t>A</a:t>
            </a:r>
            <a:r>
              <a:rPr lang="en-US" baseline="0" dirty="0"/>
              <a:t> team in Chapel Hill has recently reviewed the 15 guidelines and recommendations in OA management.</a:t>
            </a:r>
          </a:p>
          <a:p>
            <a:pPr marL="169557" indent="-169557" defTabSz="904307">
              <a:buFont typeface="Arial" panose="020B0604020202020204" pitchFamily="34" charset="0"/>
              <a:buChar char="•"/>
            </a:pPr>
            <a:r>
              <a:rPr lang="en-US" dirty="0"/>
              <a:t>What they found</a:t>
            </a:r>
            <a:r>
              <a:rPr lang="en-US" baseline="0" dirty="0"/>
              <a:t> was that the recommendations on the first-line pharmacological and non-pharmacological management were in remarkable agreement across organizations and countries.</a:t>
            </a:r>
          </a:p>
          <a:p>
            <a:pPr marL="169557" indent="-169557" defTabSz="904307">
              <a:buFont typeface="Arial" panose="020B0604020202020204" pitchFamily="34" charset="0"/>
              <a:buChar char="•"/>
            </a:pPr>
            <a:r>
              <a:rPr lang="en-US" baseline="0" dirty="0"/>
              <a:t>This is just 1 example that demonstrates why we need to invest in knowledge translation and implementation research. </a:t>
            </a:r>
          </a:p>
        </p:txBody>
      </p:sp>
      <p:sp>
        <p:nvSpPr>
          <p:cNvPr id="4" name="Slide Number Placeholder 3"/>
          <p:cNvSpPr>
            <a:spLocks noGrp="1"/>
          </p:cNvSpPr>
          <p:nvPr>
            <p:ph type="sldNum" sz="quarter" idx="10"/>
          </p:nvPr>
        </p:nvSpPr>
        <p:spPr/>
        <p:txBody>
          <a:bodyPr/>
          <a:lstStyle/>
          <a:p>
            <a:pPr>
              <a:defRPr/>
            </a:pPr>
            <a:fld id="{9851BA17-4572-4EF8-9C8E-8C01B5400E1D}" type="slidenum">
              <a:rPr lang="en-US" smtClean="0"/>
              <a:pPr>
                <a:defRPr/>
              </a:pPr>
              <a:t>25</a:t>
            </a:fld>
            <a:endParaRPr lang="en-US"/>
          </a:p>
        </p:txBody>
      </p:sp>
    </p:spTree>
    <p:extLst>
      <p:ext uri="{BB962C8B-B14F-4D97-AF65-F5344CB8AC3E}">
        <p14:creationId xmlns:p14="http://schemas.microsoft.com/office/powerpoint/2010/main" val="1066846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26</a:t>
            </a:fld>
            <a:endParaRPr lang="en-US"/>
          </a:p>
        </p:txBody>
      </p:sp>
    </p:spTree>
    <p:extLst>
      <p:ext uri="{BB962C8B-B14F-4D97-AF65-F5344CB8AC3E}">
        <p14:creationId xmlns:p14="http://schemas.microsoft.com/office/powerpoint/2010/main" val="130207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29</a:t>
            </a:fld>
            <a:endParaRPr lang="en-US"/>
          </a:p>
        </p:txBody>
      </p:sp>
    </p:spTree>
    <p:extLst>
      <p:ext uri="{BB962C8B-B14F-4D97-AF65-F5344CB8AC3E}">
        <p14:creationId xmlns:p14="http://schemas.microsoft.com/office/powerpoint/2010/main" val="1531948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31</a:t>
            </a:fld>
            <a:endParaRPr lang="en-US"/>
          </a:p>
        </p:txBody>
      </p:sp>
    </p:spTree>
    <p:extLst>
      <p:ext uri="{BB962C8B-B14F-4D97-AF65-F5344CB8AC3E}">
        <p14:creationId xmlns:p14="http://schemas.microsoft.com/office/powerpoint/2010/main" val="7953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smtClean="0"/>
              <a:t>Implementation science</a:t>
            </a:r>
            <a:r>
              <a:rPr lang="en-US" dirty="0" smtClean="0"/>
              <a:t> is the study of methods to promote the </a:t>
            </a:r>
            <a:r>
              <a:rPr lang="en-US" b="1" dirty="0" smtClean="0"/>
              <a:t>adoption and integration </a:t>
            </a:r>
            <a:r>
              <a:rPr lang="en-US" dirty="0" smtClean="0"/>
              <a:t>of evidence-based practices, interventions and policies into </a:t>
            </a:r>
            <a:r>
              <a:rPr lang="en-US" b="1" dirty="0" smtClean="0"/>
              <a:t>routine health care </a:t>
            </a:r>
            <a:r>
              <a:rPr lang="en-US" dirty="0" smtClean="0"/>
              <a:t>and public health settings</a:t>
            </a:r>
          </a:p>
          <a:p>
            <a:pPr marL="0" indent="0">
              <a:buNone/>
            </a:pPr>
            <a:r>
              <a:rPr lang="en-US" dirty="0" smtClean="0"/>
              <a:t>Implementation research plays an important role in identifying barriers to, and enablers of, effective global health programming and policymaking, and leveraging that knowledge to </a:t>
            </a:r>
            <a:r>
              <a:rPr lang="en-US" b="1" dirty="0" smtClean="0"/>
              <a:t>develop evidence-based innovations in effective delivery approaches</a:t>
            </a:r>
            <a:endParaRPr lang="en-US" dirty="0" smtClean="0"/>
          </a:p>
          <a:p>
            <a:endParaRPr lang="en-US" dirty="0"/>
          </a:p>
        </p:txBody>
      </p:sp>
      <p:sp>
        <p:nvSpPr>
          <p:cNvPr id="4" name="Slide Number Placeholder 3"/>
          <p:cNvSpPr>
            <a:spLocks noGrp="1"/>
          </p:cNvSpPr>
          <p:nvPr>
            <p:ph type="sldNum" sz="quarter" idx="10"/>
          </p:nvPr>
        </p:nvSpPr>
        <p:spPr/>
        <p:txBody>
          <a:bodyPr/>
          <a:lstStyle/>
          <a:p>
            <a:fld id="{AE7F3F89-8152-CB49-BCCA-360E66989E8F}" type="slidenum">
              <a:rPr lang="en-US" smtClean="0"/>
              <a:t>5</a:t>
            </a:fld>
            <a:endParaRPr lang="en-US"/>
          </a:p>
        </p:txBody>
      </p:sp>
    </p:spTree>
    <p:extLst>
      <p:ext uri="{BB962C8B-B14F-4D97-AF65-F5344CB8AC3E}">
        <p14:creationId xmlns:p14="http://schemas.microsoft.com/office/powerpoint/2010/main" val="11979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500E4-59E7-EB40-8A2B-10A160E27179}" type="slidenum">
              <a:rPr lang="en-US" smtClean="0"/>
              <a:t>6</a:t>
            </a:fld>
            <a:endParaRPr lang="en-US"/>
          </a:p>
        </p:txBody>
      </p:sp>
    </p:spTree>
    <p:extLst>
      <p:ext uri="{BB962C8B-B14F-4D97-AF65-F5344CB8AC3E}">
        <p14:creationId xmlns:p14="http://schemas.microsoft.com/office/powerpoint/2010/main" val="119672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8</a:t>
            </a:fld>
            <a:endParaRPr lang="en-US"/>
          </a:p>
        </p:txBody>
      </p:sp>
    </p:spTree>
    <p:extLst>
      <p:ext uri="{BB962C8B-B14F-4D97-AF65-F5344CB8AC3E}">
        <p14:creationId xmlns:p14="http://schemas.microsoft.com/office/powerpoint/2010/main" val="98805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063" indent="-163063">
              <a:buFont typeface="Arial" panose="020B0604020202020204" pitchFamily="34" charset="0"/>
              <a:buChar char="•"/>
            </a:pPr>
            <a:r>
              <a:rPr lang="en-US" dirty="0"/>
              <a:t>Reis and colleagues have identified 2 ‘death valleys’ in the knowledge</a:t>
            </a:r>
            <a:r>
              <a:rPr lang="en-US" baseline="0" dirty="0"/>
              <a:t> translation continuum. </a:t>
            </a:r>
          </a:p>
          <a:p>
            <a:pPr marL="163063" indent="-163063">
              <a:buFont typeface="Arial" panose="020B0604020202020204" pitchFamily="34" charset="0"/>
              <a:buChar char="•"/>
            </a:pPr>
            <a:r>
              <a:rPr lang="en-US" baseline="0" dirty="0"/>
              <a:t>Valley 1 represents the delay for basic biomedical research translated into clinical science and knowledge. </a:t>
            </a:r>
          </a:p>
          <a:p>
            <a:pPr marL="163063" indent="-163063">
              <a:buFont typeface="Arial" panose="020B0604020202020204" pitchFamily="34" charset="0"/>
              <a:buChar char="•"/>
            </a:pPr>
            <a:r>
              <a:rPr lang="en-US" baseline="0" dirty="0"/>
              <a:t>Valley 2 represents another gap between clinical knowledge and clinical practice, as well as policy decision making.</a:t>
            </a:r>
          </a:p>
          <a:p>
            <a:pPr marL="163063" indent="-163063">
              <a:buFont typeface="Arial" panose="020B0604020202020204" pitchFamily="34" charset="0"/>
              <a:buChar char="•"/>
            </a:pPr>
            <a:endParaRPr lang="en-US" baseline="0" dirty="0"/>
          </a:p>
          <a:p>
            <a:pPr marL="163063" indent="-163063">
              <a:buFont typeface="Arial" panose="020B0604020202020204" pitchFamily="34" charset="0"/>
              <a:buChar char="•"/>
            </a:pPr>
            <a:r>
              <a:rPr lang="en-US" dirty="0"/>
              <a:t>In</a:t>
            </a:r>
            <a:r>
              <a:rPr lang="en-US" baseline="0" dirty="0"/>
              <a:t> most situation, an active intervention is needed to close these ‘death valleys’. These types of interventions, which aim to promote the systematic use of research knowledge and other evidence-based practices in routine clinical practice or decision-making is what is known as ‘Implementation Intervention’</a:t>
            </a:r>
          </a:p>
          <a:p>
            <a:pPr marL="163063" indent="-163063">
              <a:buFont typeface="Arial" panose="020B0604020202020204" pitchFamily="34" charset="0"/>
              <a:buChar char="•"/>
            </a:pPr>
            <a:endParaRPr lang="en-US" baseline="0" dirty="0"/>
          </a:p>
          <a:p>
            <a:pPr marL="163063" marR="0" indent="-163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a:t>
            </a:r>
            <a:r>
              <a:rPr lang="en-US" baseline="0" dirty="0"/>
              <a:t> the past</a:t>
            </a:r>
            <a:r>
              <a:rPr lang="en-US" dirty="0"/>
              <a:t>,</a:t>
            </a:r>
            <a:r>
              <a:rPr lang="en-US" baseline="0" dirty="0"/>
              <a:t> implementation of effective health services interventions has been a haphazard process. Martin Eccles, who is the Editor-in-chief of the journal </a:t>
            </a:r>
            <a:r>
              <a:rPr lang="en-US" i="1" baseline="0" dirty="0"/>
              <a:t>Implementation Science</a:t>
            </a:r>
            <a:r>
              <a:rPr lang="en-US" baseline="0" dirty="0"/>
              <a:t> has remarked that this was ‘an expensive version of trial-and-error’. Many implementation scientists, such as Richard </a:t>
            </a:r>
            <a:r>
              <a:rPr lang="en-US" baseline="0" dirty="0" err="1"/>
              <a:t>Grol</a:t>
            </a:r>
            <a:r>
              <a:rPr lang="en-US" baseline="0" dirty="0"/>
              <a:t> and others, have argued that knowledge translation and implementation need to be grounded in strong theoretical basis in order to have a better chance to be successful. </a:t>
            </a:r>
          </a:p>
          <a:p>
            <a:pPr marL="163063" indent="-16306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EBADFB9-AC88-4C7A-BE56-28B044C455E1}" type="slidenum">
              <a:rPr lang="en-CA" smtClean="0"/>
              <a:t>9</a:t>
            </a:fld>
            <a:endParaRPr lang="en-CA"/>
          </a:p>
        </p:txBody>
      </p:sp>
    </p:spTree>
    <p:extLst>
      <p:ext uri="{BB962C8B-B14F-4D97-AF65-F5344CB8AC3E}">
        <p14:creationId xmlns:p14="http://schemas.microsoft.com/office/powerpoint/2010/main" val="130590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C53A5E-A52F-45A0-A9C3-E5C64B8B3558}" type="slidenum">
              <a:rPr lang="en-US" smtClean="0"/>
              <a:t>10</a:t>
            </a:fld>
            <a:endParaRPr lang="en-US"/>
          </a:p>
        </p:txBody>
      </p:sp>
    </p:spTree>
    <p:extLst>
      <p:ext uri="{BB962C8B-B14F-4D97-AF65-F5344CB8AC3E}">
        <p14:creationId xmlns:p14="http://schemas.microsoft.com/office/powerpoint/2010/main" val="158316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11</a:t>
            </a:fld>
            <a:endParaRPr lang="en-US"/>
          </a:p>
        </p:txBody>
      </p:sp>
    </p:spTree>
    <p:extLst>
      <p:ext uri="{BB962C8B-B14F-4D97-AF65-F5344CB8AC3E}">
        <p14:creationId xmlns:p14="http://schemas.microsoft.com/office/powerpoint/2010/main" val="1810731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308" indent="-175308" defTabSz="934974">
              <a:buFont typeface="Arial" panose="020B0604020202020204" pitchFamily="34" charset="0"/>
              <a:buChar char="•"/>
            </a:pPr>
            <a:r>
              <a:rPr lang="en-CA" dirty="0"/>
              <a:t>Process Model are designed to illustrate the process of moving research into practice. An example is the Knowledge-to-action Process. Initially developed by Graham, which described a single direction process, the model was updated by Straus and colleagues in 2013 to illustrate an iterative process. In fact, in the recent publication the authors encourage people to view this as a fluid process in which that every step could take place before or after the other steps when it is applied in real life. </a:t>
            </a:r>
          </a:p>
          <a:p>
            <a:pPr marL="175308" indent="-175308">
              <a:buFont typeface="Arial" panose="020B0604020202020204" pitchFamily="34" charset="0"/>
              <a:buChar char="•"/>
            </a:pPr>
            <a:r>
              <a:rPr lang="en-US" dirty="0"/>
              <a:t>At the core of the model is the ‘Knowledge Funnel’. As the knowledge moves through the funnel, it becomes more distilled and refined, and presumably more useful to stakeholders. These include the 2</a:t>
            </a:r>
            <a:r>
              <a:rPr lang="en-US" baseline="30000" dirty="0"/>
              <a:t>nd</a:t>
            </a:r>
            <a:r>
              <a:rPr lang="en-US" dirty="0"/>
              <a:t> generation of knowledge, such as systematic reviews and the 3</a:t>
            </a:r>
            <a:r>
              <a:rPr lang="en-US" baseline="30000" dirty="0"/>
              <a:t>rd</a:t>
            </a:r>
            <a:r>
              <a:rPr lang="en-US" dirty="0"/>
              <a:t> generation of knowledge, such as practice guidelines and quality indicators. </a:t>
            </a:r>
          </a:p>
          <a:p>
            <a:pPr marL="175308" indent="-175308">
              <a:buFont typeface="Arial" panose="020B0604020202020204" pitchFamily="34" charset="0"/>
              <a:buChar char="•"/>
            </a:pPr>
            <a:r>
              <a:rPr lang="en-US" dirty="0"/>
              <a:t>In order for these knowledge product to be used to inform practice, it needs to move into the Action Cycle, which involves an iterative process of identifying the problem between what is known and what is currently done in practice, adapt the knowledge to the need of the users, assess the barriers to use the knowledge, select and tailor the implementation intervention. Once the implementation process is in place, there needs to a plan to monitor the knowledge use, for example, if there is a change in practice behavior; the impact on patient outcome, and the sustainability of the use. Throughout this process, new issues may be identified that may require further adaptation of the knowledge, tailoring of the implementation process, and further evaluation. </a:t>
            </a:r>
          </a:p>
          <a:p>
            <a:pPr marL="0" indent="0">
              <a:buFont typeface="Arial" panose="020B0604020202020204" pitchFamily="34" charset="0"/>
              <a:buNone/>
            </a:pPr>
            <a:endParaRPr lang="en-CA" dirty="0"/>
          </a:p>
          <a:p>
            <a:pPr marL="175308" indent="-1753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BDA80BE0-DCD0-451A-A486-86E330419F16}" type="slidenum">
              <a:rPr lang="en-CA" smtClean="0"/>
              <a:t>14</a:t>
            </a:fld>
            <a:endParaRPr lang="en-CA"/>
          </a:p>
        </p:txBody>
      </p:sp>
    </p:spTree>
    <p:extLst>
      <p:ext uri="{BB962C8B-B14F-4D97-AF65-F5344CB8AC3E}">
        <p14:creationId xmlns:p14="http://schemas.microsoft.com/office/powerpoint/2010/main" val="137371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Steps for conducting implementation science and </a:t>
            </a:r>
            <a:r>
              <a:rPr lang="en-US" sz="1200" b="0" i="0" u="none" strike="noStrike" kern="1200" dirty="0" err="1">
                <a:solidFill>
                  <a:schemeClr val="tx1"/>
                </a:solidFill>
                <a:effectLst/>
                <a:latin typeface="+mn-lt"/>
                <a:ea typeface="+mn-ea"/>
                <a:cs typeface="+mn-cs"/>
              </a:rPr>
              <a:t>preintervention</a:t>
            </a:r>
            <a:r>
              <a:rPr lang="en-US" sz="1200" b="0" i="0" u="none" strike="noStrike" kern="1200" dirty="0">
                <a:solidFill>
                  <a:schemeClr val="tx1"/>
                </a:solidFill>
                <a:effectLst/>
                <a:latin typeface="+mn-lt"/>
                <a:ea typeface="+mn-ea"/>
                <a:cs typeface="+mn-cs"/>
              </a:rPr>
              <a:t> planning research</a:t>
            </a:r>
          </a:p>
          <a:p>
            <a:r>
              <a:rPr lang="en-US" sz="1200" b="0" i="0" u="none" strike="noStrike" kern="1200" dirty="0" err="1">
                <a:solidFill>
                  <a:schemeClr val="tx1"/>
                </a:solidFill>
                <a:effectLst/>
                <a:latin typeface="+mn-lt"/>
                <a:ea typeface="+mn-ea"/>
                <a:cs typeface="+mn-cs"/>
              </a:rPr>
              <a:t>Preintervention</a:t>
            </a:r>
            <a:r>
              <a:rPr lang="en-US" sz="1200" b="0" i="0" u="none" strike="noStrike" kern="1200" dirty="0">
                <a:solidFill>
                  <a:schemeClr val="tx1"/>
                </a:solidFill>
                <a:effectLst/>
                <a:latin typeface="+mn-lt"/>
                <a:ea typeface="+mn-ea"/>
                <a:cs typeface="+mn-cs"/>
              </a:rPr>
              <a:t> planning steps</a:t>
            </a:r>
          </a:p>
          <a:p>
            <a:pPr lvl="1"/>
            <a:r>
              <a:rPr lang="en-US" sz="1200" b="0" i="0" u="none" strike="noStrike" kern="1200" dirty="0">
                <a:solidFill>
                  <a:schemeClr val="tx1"/>
                </a:solidFill>
                <a:effectLst/>
                <a:latin typeface="+mn-lt"/>
                <a:ea typeface="+mn-ea"/>
                <a:cs typeface="+mn-cs"/>
              </a:rPr>
              <a:t>Describe the evidence to be translated and its relation to a health problem. Steps 1 and 2 can occur concurrently.</a:t>
            </a:r>
          </a:p>
          <a:p>
            <a:pPr lvl="2"/>
            <a:r>
              <a:rPr lang="en-US" sz="1200" b="0" i="0" u="none" strike="noStrike" kern="1200" dirty="0">
                <a:solidFill>
                  <a:schemeClr val="tx1"/>
                </a:solidFill>
                <a:effectLst/>
                <a:latin typeface="+mn-lt"/>
                <a:ea typeface="+mn-ea"/>
                <a:cs typeface="+mn-cs"/>
              </a:rPr>
              <a:t>What evidence (health-related behavior, test, procedure, treatment, intervention, program) will be translated?</a:t>
            </a:r>
          </a:p>
          <a:p>
            <a:pPr lvl="2"/>
            <a:r>
              <a:rPr lang="en-US" sz="1200" b="0" i="0" u="none" strike="noStrike" kern="1200" dirty="0">
                <a:solidFill>
                  <a:schemeClr val="tx1"/>
                </a:solidFill>
                <a:effectLst/>
                <a:latin typeface="+mn-lt"/>
                <a:ea typeface="+mn-ea"/>
                <a:cs typeface="+mn-cs"/>
              </a:rPr>
              <a:t>Justify the evidence is ready to be translated (including in the local context).</a:t>
            </a:r>
          </a:p>
          <a:p>
            <a:pPr lvl="2"/>
            <a:r>
              <a:rPr lang="en-US" sz="1200" b="0" i="0" u="none" strike="noStrike" kern="1200" dirty="0">
                <a:solidFill>
                  <a:schemeClr val="tx1"/>
                </a:solidFill>
                <a:effectLst/>
                <a:latin typeface="+mn-lt"/>
                <a:ea typeface="+mn-ea"/>
                <a:cs typeface="+mn-cs"/>
              </a:rPr>
              <a:t>What health problem will translation of the evidence improve? Justify selection of this health problem as a priority in the setting you plan to work.</a:t>
            </a:r>
          </a:p>
          <a:p>
            <a:pPr lvl="1"/>
            <a:r>
              <a:rPr lang="en-US" sz="1200" b="0" i="0" u="none" strike="noStrike" kern="1200" dirty="0">
                <a:solidFill>
                  <a:schemeClr val="tx1"/>
                </a:solidFill>
                <a:effectLst/>
                <a:latin typeface="+mn-lt"/>
                <a:ea typeface="+mn-ea"/>
                <a:cs typeface="+mn-cs"/>
              </a:rPr>
              <a:t>Identify stakeholder communities and conduct outreach to work with them (if not completed in step 1).</a:t>
            </a:r>
          </a:p>
          <a:p>
            <a:pPr lvl="2"/>
            <a:r>
              <a:rPr lang="en-US" sz="1200" b="0" i="0" u="none" strike="noStrike" kern="1200" dirty="0">
                <a:solidFill>
                  <a:schemeClr val="tx1"/>
                </a:solidFill>
                <a:effectLst/>
                <a:latin typeface="+mn-lt"/>
                <a:ea typeface="+mn-ea"/>
                <a:cs typeface="+mn-cs"/>
              </a:rPr>
              <a:t>List key communities/stakeholders involved in translating your evidence</a:t>
            </a:r>
          </a:p>
          <a:p>
            <a:pPr lvl="2"/>
            <a:r>
              <a:rPr lang="en-US" sz="1200" b="0" i="0" u="none" strike="noStrike" kern="1200" dirty="0">
                <a:solidFill>
                  <a:schemeClr val="tx1"/>
                </a:solidFill>
                <a:effectLst/>
                <a:latin typeface="+mn-lt"/>
                <a:ea typeface="+mn-ea"/>
                <a:cs typeface="+mn-cs"/>
              </a:rPr>
              <a:t>Consider vested interests of key communities/stakeholders</a:t>
            </a:r>
          </a:p>
          <a:p>
            <a:pPr lvl="2"/>
            <a:r>
              <a:rPr lang="en-US" sz="1200" b="0" i="0" u="none" strike="noStrike" kern="1200" dirty="0">
                <a:solidFill>
                  <a:schemeClr val="tx1"/>
                </a:solidFill>
                <a:effectLst/>
                <a:latin typeface="+mn-lt"/>
                <a:ea typeface="+mn-ea"/>
                <a:cs typeface="+mn-cs"/>
              </a:rPr>
              <a:t>Describe plan for engaging communities/stakeholders</a:t>
            </a:r>
          </a:p>
          <a:p>
            <a:pPr lvl="1"/>
            <a:r>
              <a:rPr lang="en-US" sz="1200" b="0" i="0" u="none" strike="noStrike" kern="1200" dirty="0">
                <a:solidFill>
                  <a:schemeClr val="tx1"/>
                </a:solidFill>
                <a:effectLst/>
                <a:latin typeface="+mn-lt"/>
                <a:ea typeface="+mn-ea"/>
                <a:cs typeface="+mn-cs"/>
              </a:rPr>
              <a:t>Describe the evidence-practice gap</a:t>
            </a:r>
          </a:p>
          <a:p>
            <a:pPr lvl="2"/>
            <a:r>
              <a:rPr lang="en-US" sz="1200" b="0" i="1" u="none" strike="noStrike" kern="1200" dirty="0">
                <a:solidFill>
                  <a:schemeClr val="tx1"/>
                </a:solidFill>
                <a:effectLst/>
                <a:latin typeface="+mn-lt"/>
                <a:ea typeface="+mn-ea"/>
                <a:cs typeface="+mn-cs"/>
              </a:rPr>
              <a:t>Performance gap</a:t>
            </a:r>
            <a:r>
              <a:rPr lang="en-US" sz="1200" b="0" i="0" u="none" strike="noStrike" kern="1200" dirty="0">
                <a:solidFill>
                  <a:schemeClr val="tx1"/>
                </a:solidFill>
                <a:effectLst/>
                <a:latin typeface="+mn-lt"/>
                <a:ea typeface="+mn-ea"/>
                <a:cs typeface="+mn-cs"/>
              </a:rPr>
              <a:t>: What is the difference between current and ideal practice and behaviors? What are the underlying conditions and context?</a:t>
            </a:r>
          </a:p>
          <a:p>
            <a:pPr lvl="2"/>
            <a:r>
              <a:rPr lang="en-US" sz="1200" b="0" i="1" u="none" strike="noStrike" kern="1200" dirty="0">
                <a:solidFill>
                  <a:schemeClr val="tx1"/>
                </a:solidFill>
                <a:effectLst/>
                <a:latin typeface="+mn-lt"/>
                <a:ea typeface="+mn-ea"/>
                <a:cs typeface="+mn-cs"/>
              </a:rPr>
              <a:t>Outcome gap</a:t>
            </a:r>
            <a:r>
              <a:rPr lang="en-US" sz="1200" b="0" i="0" u="none" strike="noStrike" kern="1200" dirty="0">
                <a:solidFill>
                  <a:schemeClr val="tx1"/>
                </a:solidFill>
                <a:effectLst/>
                <a:latin typeface="+mn-lt"/>
                <a:ea typeface="+mn-ea"/>
                <a:cs typeface="+mn-cs"/>
              </a:rPr>
              <a:t>: How much improvement in health outcomes (safety, effectiveness, efficiency, patient-centeredness, timeliness and/or eliminating disparities in care) could be achieved if the performance gap was eliminated?</a:t>
            </a:r>
          </a:p>
          <a:p>
            <a:pPr lvl="2"/>
            <a:r>
              <a:rPr lang="en-US" sz="1200" b="0" i="0" u="none" strike="noStrike" kern="1200" dirty="0">
                <a:solidFill>
                  <a:schemeClr val="tx1"/>
                </a:solidFill>
                <a:effectLst/>
                <a:latin typeface="+mn-lt"/>
                <a:ea typeface="+mn-ea"/>
                <a:cs typeface="+mn-cs"/>
              </a:rPr>
              <a:t>Could unintended consequences result from attempts to change practices or conditions contributing to performance gap?</a:t>
            </a:r>
          </a:p>
          <a:p>
            <a:pPr lvl="1"/>
            <a:r>
              <a:rPr lang="en-US" sz="1200" b="0" i="0" u="none" strike="noStrike" kern="1200" dirty="0">
                <a:solidFill>
                  <a:schemeClr val="tx1"/>
                </a:solidFill>
                <a:effectLst/>
                <a:latin typeface="+mn-lt"/>
                <a:ea typeface="+mn-ea"/>
                <a:cs typeface="+mn-cs"/>
              </a:rPr>
              <a:t>Determine the population, organization and/or stakeholder readiness for change</a:t>
            </a:r>
          </a:p>
          <a:p>
            <a:pPr lvl="2"/>
            <a:r>
              <a:rPr lang="en-US" sz="1200" b="0" i="1" u="none" strike="noStrike" kern="1200" dirty="0">
                <a:solidFill>
                  <a:schemeClr val="tx1"/>
                </a:solidFill>
                <a:effectLst/>
                <a:latin typeface="+mn-lt"/>
                <a:ea typeface="+mn-ea"/>
                <a:cs typeface="+mn-cs"/>
              </a:rPr>
              <a:t>Strategic</a:t>
            </a:r>
            <a:r>
              <a:rPr lang="en-US" sz="1200" b="0" i="0" u="none" strike="noStrike" kern="1200" dirty="0">
                <a:solidFill>
                  <a:schemeClr val="tx1"/>
                </a:solidFill>
                <a:effectLst/>
                <a:latin typeface="+mn-lt"/>
                <a:ea typeface="+mn-ea"/>
                <a:cs typeface="+mn-cs"/>
              </a:rPr>
              <a:t>: Is addressing the problem area part of strategic priorities?</a:t>
            </a:r>
          </a:p>
          <a:p>
            <a:pPr lvl="2"/>
            <a:r>
              <a:rPr lang="en-US" sz="1200" b="0" i="1" u="none" strike="noStrike" kern="1200" dirty="0">
                <a:solidFill>
                  <a:schemeClr val="tx1"/>
                </a:solidFill>
                <a:effectLst/>
                <a:latin typeface="+mn-lt"/>
                <a:ea typeface="+mn-ea"/>
                <a:cs typeface="+mn-cs"/>
              </a:rPr>
              <a:t>Structural</a:t>
            </a:r>
            <a:r>
              <a:rPr lang="en-US" sz="1200" b="0" i="0" u="none" strike="noStrike" kern="1200" dirty="0">
                <a:solidFill>
                  <a:schemeClr val="tx1"/>
                </a:solidFill>
                <a:effectLst/>
                <a:latin typeface="+mn-lt"/>
                <a:ea typeface="+mn-ea"/>
                <a:cs typeface="+mn-cs"/>
              </a:rPr>
              <a:t>: Are there local programs or resources that will facilitate implementation and sustain the improvement activity after the project team is done?</a:t>
            </a:r>
          </a:p>
          <a:p>
            <a:r>
              <a:rPr lang="en-US" sz="1200" b="0" i="0" u="none" strike="noStrike" kern="1200" dirty="0">
                <a:solidFill>
                  <a:schemeClr val="tx1"/>
                </a:solidFill>
                <a:effectLst/>
                <a:latin typeface="+mn-lt"/>
                <a:ea typeface="+mn-ea"/>
                <a:cs typeface="+mn-cs"/>
              </a:rPr>
              <a:t>Intervention design steps</a:t>
            </a:r>
          </a:p>
          <a:p>
            <a:pPr lvl="1"/>
            <a:r>
              <a:rPr lang="en-US" sz="1200" b="0" i="0" u="none" strike="noStrike" kern="1200" dirty="0">
                <a:solidFill>
                  <a:schemeClr val="tx1"/>
                </a:solidFill>
                <a:effectLst/>
                <a:latin typeface="+mn-lt"/>
                <a:ea typeface="+mn-ea"/>
                <a:cs typeface="+mn-cs"/>
              </a:rPr>
              <a:t>Describe evidence–practice gap in behavioral terms (Who needs to do what differently?)</a:t>
            </a:r>
          </a:p>
          <a:p>
            <a:pPr lvl="1"/>
            <a:r>
              <a:rPr lang="en-US" sz="1200" b="0" i="0" u="none" strike="noStrike" kern="1200" dirty="0">
                <a:solidFill>
                  <a:schemeClr val="tx1"/>
                </a:solidFill>
                <a:effectLst/>
                <a:latin typeface="+mn-lt"/>
                <a:ea typeface="+mn-ea"/>
                <a:cs typeface="+mn-cs"/>
              </a:rPr>
              <a:t>Select behaviors upon which to frame the implementation strategy</a:t>
            </a:r>
          </a:p>
          <a:p>
            <a:pPr lvl="1"/>
            <a:r>
              <a:rPr lang="en-US" sz="1200" b="0" i="0" u="none" strike="noStrike" kern="1200" dirty="0">
                <a:solidFill>
                  <a:schemeClr val="tx1"/>
                </a:solidFill>
                <a:effectLst/>
                <a:latin typeface="+mn-lt"/>
                <a:ea typeface="+mn-ea"/>
                <a:cs typeface="+mn-cs"/>
              </a:rPr>
              <a:t>Identify barriers and enablers of selected behaviors using a theoretical framework</a:t>
            </a:r>
          </a:p>
          <a:p>
            <a:pPr lvl="1"/>
            <a:r>
              <a:rPr lang="en-US" sz="1200" b="0" i="0" u="none" strike="noStrike" kern="1200" dirty="0">
                <a:solidFill>
                  <a:schemeClr val="tx1"/>
                </a:solidFill>
                <a:effectLst/>
                <a:latin typeface="+mn-lt"/>
                <a:ea typeface="+mn-ea"/>
                <a:cs typeface="+mn-cs"/>
              </a:rPr>
              <a:t>Select evidence-based strategies for behavior change (using the chosen theory or framework)</a:t>
            </a:r>
          </a:p>
          <a:p>
            <a:r>
              <a:rPr lang="en-US" sz="1200" b="0" i="0" u="none" strike="noStrike" kern="1200" dirty="0">
                <a:solidFill>
                  <a:schemeClr val="tx1"/>
                </a:solidFill>
                <a:effectLst/>
                <a:latin typeface="+mn-lt"/>
                <a:ea typeface="+mn-ea"/>
                <a:cs typeface="+mn-cs"/>
              </a:rPr>
              <a:t>Implementation strategy evaluation steps</a:t>
            </a:r>
          </a:p>
          <a:p>
            <a:pPr lvl="1"/>
            <a:r>
              <a:rPr lang="en-US" sz="1200" b="0" i="0" u="none" strike="noStrike" kern="1200" dirty="0">
                <a:solidFill>
                  <a:schemeClr val="tx1"/>
                </a:solidFill>
                <a:effectLst/>
                <a:latin typeface="+mn-lt"/>
                <a:ea typeface="+mn-ea"/>
                <a:cs typeface="+mn-cs"/>
              </a:rPr>
              <a:t>Identify and measure mediators of change Note: may repeat some steps above or look at institutional/community </a:t>
            </a:r>
            <a:r>
              <a:rPr lang="en-US" sz="1200" b="0" i="0" u="none" strike="noStrike" kern="1200" dirty="0" err="1">
                <a:solidFill>
                  <a:schemeClr val="tx1"/>
                </a:solidFill>
                <a:effectLst/>
                <a:latin typeface="+mn-lt"/>
                <a:ea typeface="+mn-ea"/>
                <a:cs typeface="+mn-cs"/>
              </a:rPr>
              <a:t>behaviour</a:t>
            </a:r>
            <a:r>
              <a:rPr lang="en-US" sz="1200" b="0" i="0" u="none" strike="noStrike" kern="1200" dirty="0">
                <a:solidFill>
                  <a:schemeClr val="tx1"/>
                </a:solidFill>
                <a:effectLst/>
                <a:latin typeface="+mn-lt"/>
                <a:ea typeface="+mn-ea"/>
                <a:cs typeface="+mn-cs"/>
              </a:rPr>
              <a:t> change theories and frameworks.</a:t>
            </a:r>
          </a:p>
          <a:p>
            <a:pPr lvl="1"/>
            <a:r>
              <a:rPr lang="en-US" sz="1200" b="0" i="0" u="none" strike="noStrike" kern="1200" dirty="0">
                <a:solidFill>
                  <a:schemeClr val="tx1"/>
                </a:solidFill>
                <a:effectLst/>
                <a:latin typeface="+mn-lt"/>
                <a:ea typeface="+mn-ea"/>
                <a:cs typeface="+mn-cs"/>
              </a:rPr>
              <a:t>Select process, implementation and health outcomes</a:t>
            </a:r>
          </a:p>
          <a:p>
            <a:r>
              <a:rPr lang="en-US" sz="1200" b="0" i="0" u="none" strike="noStrike" kern="1200" dirty="0">
                <a:solidFill>
                  <a:schemeClr val="tx1"/>
                </a:solidFill>
                <a:effectLst/>
                <a:latin typeface="+mn-lt"/>
                <a:ea typeface="+mn-ea"/>
                <a:cs typeface="+mn-cs"/>
              </a:rPr>
              <a:t> 3. Select appropriate and feasible study designs</a:t>
            </a:r>
          </a:p>
          <a:p>
            <a:endParaRPr lang="en-US" dirty="0"/>
          </a:p>
        </p:txBody>
      </p:sp>
      <p:sp>
        <p:nvSpPr>
          <p:cNvPr id="4" name="Slide Number Placeholder 3"/>
          <p:cNvSpPr>
            <a:spLocks noGrp="1"/>
          </p:cNvSpPr>
          <p:nvPr>
            <p:ph type="sldNum" sz="quarter" idx="10"/>
          </p:nvPr>
        </p:nvSpPr>
        <p:spPr/>
        <p:txBody>
          <a:bodyPr/>
          <a:lstStyle/>
          <a:p>
            <a:fld id="{BD1500E4-59E7-EB40-8A2B-10A160E27179}" type="slidenum">
              <a:rPr lang="en-US" smtClean="0"/>
              <a:t>15</a:t>
            </a:fld>
            <a:endParaRPr lang="en-US"/>
          </a:p>
        </p:txBody>
      </p:sp>
    </p:spTree>
    <p:extLst>
      <p:ext uri="{BB962C8B-B14F-4D97-AF65-F5344CB8AC3E}">
        <p14:creationId xmlns:p14="http://schemas.microsoft.com/office/powerpoint/2010/main" val="69821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27949-DF27-CD42-B89E-E71087422EC5}"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CB93A-CD74-944E-888F-E9B13DECE31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27949-DF27-CD42-B89E-E71087422EC5}" type="datetimeFigureOut">
              <a:rPr lang="en-US" smtClean="0"/>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CB93A-CD74-944E-888F-E9B13DECE31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7949-DF27-CD42-B89E-E71087422EC5}"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CB93A-CD74-944E-888F-E9B13DECE31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145F0-B376-1646-BCF3-9016A4218F88}" type="datetimeFigureOut">
              <a:rPr lang="en-US" smtClean="0"/>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AF375-22B8-FC42-9B8B-BB8CF19DE7CF}" type="slidenum">
              <a:rPr lang="en-US" smtClean="0"/>
              <a:t>‹#›</a:t>
            </a:fld>
            <a:endParaRPr lang="en-US"/>
          </a:p>
        </p:txBody>
      </p:sp>
    </p:spTree>
    <p:extLst>
      <p:ext uri="{BB962C8B-B14F-4D97-AF65-F5344CB8AC3E}">
        <p14:creationId xmlns:p14="http://schemas.microsoft.com/office/powerpoint/2010/main" val="18999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B145F0-B376-1646-BCF3-9016A4218F88}"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AF375-22B8-FC42-9B8B-BB8CF19DE7CF}" type="slidenum">
              <a:rPr lang="en-US" smtClean="0"/>
              <a:t>‹#›</a:t>
            </a:fld>
            <a:endParaRPr lang="en-US"/>
          </a:p>
        </p:txBody>
      </p:sp>
    </p:spTree>
    <p:extLst>
      <p:ext uri="{BB962C8B-B14F-4D97-AF65-F5344CB8AC3E}">
        <p14:creationId xmlns:p14="http://schemas.microsoft.com/office/powerpoint/2010/main" val="140540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B145F0-B376-1646-BCF3-9016A4218F88}"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AF375-22B8-FC42-9B8B-BB8CF19DE7CF}" type="slidenum">
              <a:rPr lang="en-US" smtClean="0"/>
              <a:t>‹#›</a:t>
            </a:fld>
            <a:endParaRPr lang="en-US"/>
          </a:p>
        </p:txBody>
      </p:sp>
    </p:spTree>
    <p:extLst>
      <p:ext uri="{BB962C8B-B14F-4D97-AF65-F5344CB8AC3E}">
        <p14:creationId xmlns:p14="http://schemas.microsoft.com/office/powerpoint/2010/main" val="36922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B145F0-B376-1646-BCF3-9016A4218F88}" type="datetimeFigureOut">
              <a:rPr lang="en-US" smtClean="0"/>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AF375-22B8-FC42-9B8B-BB8CF19DE7CF}" type="slidenum">
              <a:rPr lang="en-US" smtClean="0"/>
              <a:t>‹#›</a:t>
            </a:fld>
            <a:endParaRPr lang="en-US"/>
          </a:p>
        </p:txBody>
      </p:sp>
    </p:spTree>
    <p:extLst>
      <p:ext uri="{BB962C8B-B14F-4D97-AF65-F5344CB8AC3E}">
        <p14:creationId xmlns:p14="http://schemas.microsoft.com/office/powerpoint/2010/main" val="185480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742950"/>
            <a:ext cx="7696200" cy="781050"/>
          </a:xfrm>
        </p:spPr>
        <p:txBody>
          <a:bodyPr/>
          <a:lstStyle/>
          <a:p>
            <a:r>
              <a:rPr lang="en-US"/>
              <a:t>Click to edit Master title style</a:t>
            </a:r>
            <a:endParaRPr lang="en-CA"/>
          </a:p>
        </p:txBody>
      </p:sp>
      <p:sp>
        <p:nvSpPr>
          <p:cNvPr id="3" name="Table Placeholder 2"/>
          <p:cNvSpPr>
            <a:spLocks noGrp="1"/>
          </p:cNvSpPr>
          <p:nvPr>
            <p:ph type="tbl" idx="1"/>
          </p:nvPr>
        </p:nvSpPr>
        <p:spPr>
          <a:xfrm>
            <a:off x="762000" y="1676400"/>
            <a:ext cx="7696200" cy="4648200"/>
          </a:xfrm>
        </p:spPr>
        <p:txBody>
          <a:bodyPr/>
          <a:lstStyle/>
          <a:p>
            <a:endParaRPr lang="en-CA"/>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2667000" y="6356352"/>
            <a:ext cx="3352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924800" y="6356352"/>
            <a:ext cx="762000" cy="365125"/>
          </a:xfrm>
        </p:spPr>
        <p:txBody>
          <a:bodyPr/>
          <a:lstStyle>
            <a:lvl1pPr>
              <a:defRPr smtClean="0"/>
            </a:lvl1pPr>
          </a:lstStyle>
          <a:p>
            <a:pPr>
              <a:defRPr/>
            </a:pPr>
            <a:fld id="{CB216A27-4466-4A52-9B9B-E0C3ACFF8AAC}" type="slidenum">
              <a:rPr lang="en-US"/>
              <a:pPr>
                <a:defRPr/>
              </a:pPr>
              <a:t>‹#›</a:t>
            </a:fld>
            <a:endParaRPr lang="en-US"/>
          </a:p>
        </p:txBody>
      </p:sp>
    </p:spTree>
    <p:extLst>
      <p:ext uri="{BB962C8B-B14F-4D97-AF65-F5344CB8AC3E}">
        <p14:creationId xmlns:p14="http://schemas.microsoft.com/office/powerpoint/2010/main" val="151840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27949-DF27-CD42-B89E-E71087422EC5}" type="datetimeFigureOut">
              <a:rPr lang="en-US" smtClean="0"/>
              <a:t>2/11/2020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CB93A-CD74-944E-888F-E9B13DECE31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tiff"/><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hyperlink" Target="https://academyhealth.confex.com/academyhealth/2019di/meetingapp.cgi/Paper/3515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hyperlink" Target="https://academyhealth.confex.com/academyhealth/2019di/meetingapp.cgi/Paper/35960" TargetMode="External"/><Relationship Id="rId4" Type="http://schemas.openxmlformats.org/officeDocument/2006/relationships/hyperlink" Target="https://academyhealth.confex.com/academyhealth/2019di/meetingapp.cgi/Paper/3578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hyperlink" Target="mailto:fshaya@rx.umaryland.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146" y="1368322"/>
            <a:ext cx="5214280" cy="5479493"/>
          </a:xfrm>
          <a:prstGeom prst="rect">
            <a:avLst/>
          </a:prstGeom>
        </p:spPr>
      </p:pic>
    </p:spTree>
    <p:extLst>
      <p:ext uri="{BB962C8B-B14F-4D97-AF65-F5344CB8AC3E}">
        <p14:creationId xmlns:p14="http://schemas.microsoft.com/office/powerpoint/2010/main" val="2121888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Why </a:t>
            </a:r>
            <a:r>
              <a:rPr lang="en-US" sz="3200" b="1" dirty="0" smtClean="0"/>
              <a:t>this gap?</a:t>
            </a:r>
            <a:endParaRPr lang="en-US" sz="3200" b="1" dirty="0"/>
          </a:p>
        </p:txBody>
      </p:sp>
      <p:sp>
        <p:nvSpPr>
          <p:cNvPr id="4" name="Content Placeholder 3"/>
          <p:cNvSpPr>
            <a:spLocks noGrp="1"/>
          </p:cNvSpPr>
          <p:nvPr>
            <p:ph sz="half" idx="4294967295"/>
          </p:nvPr>
        </p:nvSpPr>
        <p:spPr>
          <a:xfrm>
            <a:off x="809625" y="1963994"/>
            <a:ext cx="7524750" cy="2774950"/>
          </a:xfrm>
        </p:spPr>
        <p:txBody>
          <a:bodyPr>
            <a:normAutofit/>
          </a:bodyPr>
          <a:lstStyle/>
          <a:p>
            <a:r>
              <a:rPr lang="en-US" sz="1950" dirty="0"/>
              <a:t>Knowledge creation and dissemination are not enough to ensure use in the field</a:t>
            </a:r>
          </a:p>
          <a:p>
            <a:r>
              <a:rPr lang="en-US" sz="1950" dirty="0"/>
              <a:t>Interventions not described in ways that can be replicated</a:t>
            </a:r>
          </a:p>
          <a:p>
            <a:r>
              <a:rPr lang="en-US" sz="1950" i="1" dirty="0"/>
              <a:t>Too much information, too little time</a:t>
            </a:r>
          </a:p>
          <a:p>
            <a:r>
              <a:rPr lang="en-US" sz="1950" dirty="0"/>
              <a:t>Lack of skills and confidence in critical appraisal</a:t>
            </a:r>
          </a:p>
          <a:p>
            <a:r>
              <a:rPr lang="en-US" sz="1950" dirty="0"/>
              <a:t>Inadequate analysis and resources aimed at eliminating barriers</a:t>
            </a:r>
          </a:p>
        </p:txBody>
      </p:sp>
      <p:sp>
        <p:nvSpPr>
          <p:cNvPr id="3" name="TextBox 2"/>
          <p:cNvSpPr txBox="1"/>
          <p:nvPr/>
        </p:nvSpPr>
        <p:spPr>
          <a:xfrm>
            <a:off x="991223" y="4842372"/>
            <a:ext cx="4844852" cy="415498"/>
          </a:xfrm>
          <a:prstGeom prst="rect">
            <a:avLst/>
          </a:prstGeom>
          <a:noFill/>
        </p:spPr>
        <p:txBody>
          <a:bodyPr wrap="square" rtlCol="0">
            <a:spAutoFit/>
          </a:bodyPr>
          <a:lstStyle/>
          <a:p>
            <a:r>
              <a:rPr lang="en-US" sz="1050" dirty="0" err="1"/>
              <a:t>Glasziou</a:t>
            </a:r>
            <a:r>
              <a:rPr lang="en-US" sz="1050" dirty="0"/>
              <a:t> P, Meats E, </a:t>
            </a:r>
            <a:r>
              <a:rPr lang="en-US" sz="1050" dirty="0" err="1"/>
              <a:t>Heneghan</a:t>
            </a:r>
            <a:r>
              <a:rPr lang="en-US" sz="1050" dirty="0"/>
              <a:t> C, </a:t>
            </a:r>
            <a:r>
              <a:rPr lang="en-US" sz="1050" dirty="0" err="1"/>
              <a:t>Shepperd</a:t>
            </a:r>
            <a:r>
              <a:rPr lang="en-US" sz="1050" dirty="0"/>
              <a:t> S. What is missing from descriptions of treatments in trials and reviews? </a:t>
            </a:r>
            <a:r>
              <a:rPr lang="en-US" sz="1050" i="1" dirty="0"/>
              <a:t>BMJ.</a:t>
            </a:r>
            <a:r>
              <a:rPr lang="en-US" sz="1050" dirty="0"/>
              <a:t> 2008;336:1472–1474.</a:t>
            </a:r>
          </a:p>
        </p:txBody>
      </p:sp>
      <p:sp>
        <p:nvSpPr>
          <p:cNvPr id="8" name="TextBox 7"/>
          <p:cNvSpPr txBox="1"/>
          <p:nvPr/>
        </p:nvSpPr>
        <p:spPr>
          <a:xfrm>
            <a:off x="991223" y="5285300"/>
            <a:ext cx="4844853" cy="415498"/>
          </a:xfrm>
          <a:prstGeom prst="rect">
            <a:avLst/>
          </a:prstGeom>
          <a:noFill/>
        </p:spPr>
        <p:txBody>
          <a:bodyPr wrap="square" rtlCol="0">
            <a:spAutoFit/>
          </a:bodyPr>
          <a:lstStyle/>
          <a:p>
            <a:r>
              <a:rPr lang="en-US" sz="1050" dirty="0" err="1"/>
              <a:t>Evenson</a:t>
            </a:r>
            <a:r>
              <a:rPr lang="en-US" sz="1050" dirty="0"/>
              <a:t> AE, </a:t>
            </a:r>
            <a:r>
              <a:rPr lang="en-US" sz="1050" dirty="0" err="1"/>
              <a:t>Sanson</a:t>
            </a:r>
            <a:r>
              <a:rPr lang="en-US" sz="1050" dirty="0"/>
              <a:t>-Fisher R, </a:t>
            </a:r>
            <a:r>
              <a:rPr lang="en-US" sz="1050" dirty="0" err="1"/>
              <a:t>D’Este</a:t>
            </a:r>
            <a:r>
              <a:rPr lang="en-US" sz="1050" dirty="0"/>
              <a:t> C, Fitzgerald M. Trends in publications regarding evidence-practice gaps: a literature review. </a:t>
            </a:r>
            <a:r>
              <a:rPr lang="en-US" sz="1050" i="1" dirty="0"/>
              <a:t>Implementation Sci. </a:t>
            </a:r>
            <a:r>
              <a:rPr lang="en-US" sz="1050" dirty="0"/>
              <a:t>2010;5:11.</a:t>
            </a:r>
          </a:p>
        </p:txBody>
      </p:sp>
    </p:spTree>
    <p:extLst>
      <p:ext uri="{BB962C8B-B14F-4D97-AF65-F5344CB8AC3E}">
        <p14:creationId xmlns:p14="http://schemas.microsoft.com/office/powerpoint/2010/main" val="35862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t>Slow implementation </a:t>
            </a:r>
            <a:r>
              <a:rPr lang="en-US" sz="3200" b="1" dirty="0"/>
              <a:t>pace</a:t>
            </a:r>
          </a:p>
        </p:txBody>
      </p:sp>
      <p:pic>
        <p:nvPicPr>
          <p:cNvPr id="4" name="Content Placeholder 3"/>
          <p:cNvPicPr>
            <a:picLocks noGrp="1" noChangeAspect="1"/>
          </p:cNvPicPr>
          <p:nvPr>
            <p:ph idx="4294967295"/>
          </p:nvPr>
        </p:nvPicPr>
        <p:blipFill>
          <a:blip r:embed="rId3"/>
          <a:stretch>
            <a:fillRect/>
          </a:stretch>
        </p:blipFill>
        <p:spPr>
          <a:xfrm>
            <a:off x="457200" y="1617351"/>
            <a:ext cx="8421688" cy="5091112"/>
          </a:xfrm>
          <a:prstGeom prst="rect">
            <a:avLst/>
          </a:prstGeom>
        </p:spPr>
      </p:pic>
    </p:spTree>
    <p:extLst>
      <p:ext uri="{BB962C8B-B14F-4D97-AF65-F5344CB8AC3E}">
        <p14:creationId xmlns:p14="http://schemas.microsoft.com/office/powerpoint/2010/main" val="1014243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t>How slow is slow?</a:t>
            </a:r>
            <a:endParaRPr lang="en-US" sz="3200" b="1" dirty="0"/>
          </a:p>
        </p:txBody>
      </p:sp>
      <p:pic>
        <p:nvPicPr>
          <p:cNvPr id="4" name="Content Placeholder 3"/>
          <p:cNvPicPr>
            <a:picLocks noGrp="1" noChangeAspect="1"/>
          </p:cNvPicPr>
          <p:nvPr>
            <p:ph idx="4294967295"/>
          </p:nvPr>
        </p:nvPicPr>
        <p:blipFill>
          <a:blip r:embed="rId2"/>
          <a:stretch>
            <a:fillRect/>
          </a:stretch>
        </p:blipFill>
        <p:spPr>
          <a:xfrm>
            <a:off x="457200" y="1768475"/>
            <a:ext cx="8678862" cy="5089525"/>
          </a:xfrm>
          <a:prstGeom prst="rect">
            <a:avLst/>
          </a:prstGeom>
        </p:spPr>
      </p:pic>
    </p:spTree>
    <p:extLst>
      <p:ext uri="{BB962C8B-B14F-4D97-AF65-F5344CB8AC3E}">
        <p14:creationId xmlns:p14="http://schemas.microsoft.com/office/powerpoint/2010/main" val="965155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69546"/>
          </a:xfrm>
        </p:spPr>
        <p:txBody>
          <a:bodyPr>
            <a:normAutofit/>
          </a:bodyPr>
          <a:lstStyle/>
          <a:p>
            <a:pPr algn="l"/>
            <a:r>
              <a:rPr lang="en-US" sz="3200" b="1" dirty="0"/>
              <a:t>Knowledge to action framework</a:t>
            </a:r>
          </a:p>
        </p:txBody>
      </p:sp>
      <p:pic>
        <p:nvPicPr>
          <p:cNvPr id="5" name="Content Placeholder 4"/>
          <p:cNvPicPr>
            <a:picLocks noGrp="1" noChangeAspect="1"/>
          </p:cNvPicPr>
          <p:nvPr>
            <p:ph idx="4294967295"/>
          </p:nvPr>
        </p:nvPicPr>
        <p:blipFill>
          <a:blip r:embed="rId2"/>
          <a:stretch>
            <a:fillRect/>
          </a:stretch>
        </p:blipFill>
        <p:spPr>
          <a:xfrm>
            <a:off x="244475" y="1244184"/>
            <a:ext cx="8655050" cy="5096655"/>
          </a:xfrm>
          <a:prstGeom prst="rect">
            <a:avLst/>
          </a:prstGeom>
        </p:spPr>
      </p:pic>
    </p:spTree>
    <p:extLst>
      <p:ext uri="{BB962C8B-B14F-4D97-AF65-F5344CB8AC3E}">
        <p14:creationId xmlns:p14="http://schemas.microsoft.com/office/powerpoint/2010/main" val="899901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pPr>
              <a:spcAft>
                <a:spcPts val="450"/>
              </a:spcAft>
            </a:pPr>
            <a:fld id="{8CBB1037-1339-4AD8-97C2-B4C813E3605C}" type="slidenum">
              <a:rPr lang="en-US">
                <a:solidFill>
                  <a:srgbClr val="898989"/>
                </a:solidFill>
              </a:rPr>
              <a:pPr>
                <a:spcAft>
                  <a:spcPts val="450"/>
                </a:spcAft>
              </a:pPr>
              <a:t>14</a:t>
            </a:fld>
            <a:endParaRPr lang="en-US">
              <a:solidFill>
                <a:srgbClr val="898989"/>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944" y="1133408"/>
            <a:ext cx="5596128" cy="5582804"/>
          </a:xfrm>
          <a:prstGeom prst="rect">
            <a:avLst/>
          </a:prstGeom>
        </p:spPr>
      </p:pic>
      <p:sp>
        <p:nvSpPr>
          <p:cNvPr id="7" name="Text Box 4"/>
          <p:cNvSpPr txBox="1">
            <a:spLocks noChangeArrowheads="1"/>
          </p:cNvSpPr>
          <p:nvPr/>
        </p:nvSpPr>
        <p:spPr bwMode="auto">
          <a:xfrm>
            <a:off x="704278" y="6195690"/>
            <a:ext cx="6656832" cy="52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450"/>
              </a:spcAft>
            </a:pPr>
            <a:r>
              <a:rPr lang="en-US" sz="1200" dirty="0">
                <a:solidFill>
                  <a:schemeClr val="tx2"/>
                </a:solidFill>
                <a:latin typeface="Tahoma" pitchFamily="34" charset="0"/>
              </a:rPr>
              <a:t>Straus, </a:t>
            </a:r>
            <a:r>
              <a:rPr lang="en-US" sz="1200" dirty="0" err="1">
                <a:solidFill>
                  <a:schemeClr val="tx2"/>
                </a:solidFill>
                <a:latin typeface="Tahoma" pitchFamily="34" charset="0"/>
              </a:rPr>
              <a:t>Tetroe</a:t>
            </a:r>
            <a:r>
              <a:rPr lang="en-US" sz="1200" dirty="0">
                <a:solidFill>
                  <a:schemeClr val="tx2"/>
                </a:solidFill>
                <a:latin typeface="Tahoma" pitchFamily="34" charset="0"/>
              </a:rPr>
              <a:t> &amp; Graham, 2013 </a:t>
            </a:r>
          </a:p>
          <a:p>
            <a:pPr>
              <a:spcAft>
                <a:spcPts val="450"/>
              </a:spcAft>
            </a:pPr>
            <a:r>
              <a:rPr lang="en-US" sz="1200" dirty="0">
                <a:solidFill>
                  <a:schemeClr val="tx2"/>
                </a:solidFill>
                <a:latin typeface="Tahoma" pitchFamily="34" charset="0"/>
              </a:rPr>
              <a:t>Graham et al., 2006</a:t>
            </a:r>
          </a:p>
        </p:txBody>
      </p:sp>
      <p:sp>
        <p:nvSpPr>
          <p:cNvPr id="2" name="Title 1"/>
          <p:cNvSpPr>
            <a:spLocks noGrp="1"/>
          </p:cNvSpPr>
          <p:nvPr>
            <p:ph type="title"/>
          </p:nvPr>
        </p:nvSpPr>
        <p:spPr/>
        <p:txBody>
          <a:bodyPr>
            <a:normAutofit/>
          </a:bodyPr>
          <a:lstStyle/>
          <a:p>
            <a:pPr algn="l"/>
            <a:r>
              <a:rPr lang="en-US" sz="3200" b="1" dirty="0" smtClean="0"/>
              <a:t>Knowledge to action process</a:t>
            </a:r>
            <a:endParaRPr lang="en-US" sz="3200" b="1" dirty="0"/>
          </a:p>
        </p:txBody>
      </p:sp>
    </p:spTree>
    <p:extLst>
      <p:ext uri="{BB962C8B-B14F-4D97-AF65-F5344CB8AC3E}">
        <p14:creationId xmlns:p14="http://schemas.microsoft.com/office/powerpoint/2010/main" val="2067323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Keys steps in implementation science research</a:t>
            </a:r>
          </a:p>
        </p:txBody>
      </p:sp>
      <p:graphicFrame>
        <p:nvGraphicFramePr>
          <p:cNvPr id="5" name="Content Placeholder 2">
            <a:extLst>
              <a:ext uri="{FF2B5EF4-FFF2-40B4-BE49-F238E27FC236}">
                <a16:creationId xmlns:a16="http://schemas.microsoft.com/office/drawing/2014/main" id="{40B620F0-4A25-4FC4-851F-417E79C1F514}"/>
              </a:ext>
            </a:extLst>
          </p:cNvPr>
          <p:cNvGraphicFramePr>
            <a:graphicFrameLocks noGrp="1"/>
          </p:cNvGraphicFramePr>
          <p:nvPr>
            <p:ph idx="4294967295"/>
            <p:extLst/>
          </p:nvPr>
        </p:nvGraphicFramePr>
        <p:xfrm>
          <a:off x="628650" y="1417637"/>
          <a:ext cx="7886700" cy="433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7234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4294967295"/>
          </p:nvPr>
        </p:nvPicPr>
        <p:blipFill rotWithShape="1">
          <a:blip r:embed="rId3"/>
          <a:srcRect t="12695" r="1" b="7229"/>
          <a:stretch/>
        </p:blipFill>
        <p:spPr>
          <a:xfrm rot="21480000">
            <a:off x="525009" y="1562828"/>
            <a:ext cx="8390859" cy="4032414"/>
          </a:xfrm>
          <a:prstGeom prst="rect">
            <a:avLst/>
          </a:prstGeom>
        </p:spPr>
      </p:pic>
    </p:spTree>
    <p:extLst>
      <p:ext uri="{BB962C8B-B14F-4D97-AF65-F5344CB8AC3E}">
        <p14:creationId xmlns:p14="http://schemas.microsoft.com/office/powerpoint/2010/main" val="508813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3200" b="1" dirty="0" smtClean="0"/>
              <a:t>Generating data through</a:t>
            </a:r>
            <a:endParaRPr lang="en-US" sz="3200" b="1" dirty="0"/>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296264948"/>
              </p:ext>
            </p:extLst>
          </p:nvPr>
        </p:nvGraphicFramePr>
        <p:xfrm>
          <a:off x="-493776" y="1344168"/>
          <a:ext cx="8019288" cy="5166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3189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Health care data</a:t>
            </a:r>
          </a:p>
        </p:txBody>
      </p:sp>
      <p:sp>
        <p:nvSpPr>
          <p:cNvPr id="3" name="Content Placeholder 2"/>
          <p:cNvSpPr>
            <a:spLocks noGrp="1"/>
          </p:cNvSpPr>
          <p:nvPr>
            <p:ph idx="4294967295"/>
          </p:nvPr>
        </p:nvSpPr>
        <p:spPr>
          <a:xfrm>
            <a:off x="4161761" y="1527071"/>
            <a:ext cx="4629150" cy="4873625"/>
          </a:xfrm>
        </p:spPr>
        <p:txBody>
          <a:bodyPr>
            <a:normAutofit fontScale="92500" lnSpcReduction="10000"/>
          </a:bodyPr>
          <a:lstStyle/>
          <a:p>
            <a:pPr marL="0" indent="0">
              <a:buNone/>
            </a:pPr>
            <a:r>
              <a:rPr lang="en-US" dirty="0"/>
              <a:t>Healthcare </a:t>
            </a:r>
            <a:r>
              <a:rPr lang="en-US" dirty="0" smtClean="0"/>
              <a:t>data:  compound </a:t>
            </a:r>
            <a:r>
              <a:rPr lang="en-US" dirty="0"/>
              <a:t>annual growth rate (CAGR) of 36% through </a:t>
            </a:r>
            <a:r>
              <a:rPr lang="en-US" dirty="0" smtClean="0"/>
              <a:t>2025</a:t>
            </a:r>
            <a:endParaRPr lang="en-US" dirty="0"/>
          </a:p>
          <a:p>
            <a:pPr marL="0" indent="0">
              <a:buNone/>
            </a:pPr>
            <a:r>
              <a:rPr lang="en-US" dirty="0" smtClean="0"/>
              <a:t> </a:t>
            </a:r>
            <a:endParaRPr lang="en-US" dirty="0"/>
          </a:p>
          <a:p>
            <a:pPr marL="0" indent="0">
              <a:buNone/>
            </a:pPr>
            <a:r>
              <a:rPr lang="en-US" dirty="0"/>
              <a:t>v</a:t>
            </a:r>
            <a:r>
              <a:rPr lang="en-US" dirty="0" smtClean="0"/>
              <a:t>ersus data </a:t>
            </a:r>
            <a:r>
              <a:rPr lang="en-US" dirty="0"/>
              <a:t>CAGR in:</a:t>
            </a:r>
          </a:p>
          <a:p>
            <a:r>
              <a:rPr lang="en-US" dirty="0"/>
              <a:t>manufacturing industry 30%</a:t>
            </a:r>
          </a:p>
          <a:p>
            <a:r>
              <a:rPr lang="en-US" dirty="0"/>
              <a:t>financial services 26% </a:t>
            </a:r>
          </a:p>
          <a:p>
            <a:r>
              <a:rPr lang="en-US" dirty="0"/>
              <a:t>media and entertainment </a:t>
            </a:r>
            <a:r>
              <a:rPr lang="en-US" dirty="0" smtClean="0"/>
              <a:t>25%</a:t>
            </a:r>
            <a:endParaRPr lang="en-US" dirty="0"/>
          </a:p>
        </p:txBody>
      </p:sp>
      <p:sp>
        <p:nvSpPr>
          <p:cNvPr id="4" name="Text Placeholder 3"/>
          <p:cNvSpPr>
            <a:spLocks noGrp="1"/>
          </p:cNvSpPr>
          <p:nvPr>
            <p:ph type="body" sz="half" idx="4294967295"/>
          </p:nvPr>
        </p:nvSpPr>
        <p:spPr>
          <a:xfrm>
            <a:off x="457200" y="2000250"/>
            <a:ext cx="3332163" cy="3119438"/>
          </a:xfrm>
        </p:spPr>
        <p:txBody>
          <a:bodyPr/>
          <a:lstStyle/>
          <a:p>
            <a:pPr marL="0" indent="0">
              <a:buNone/>
            </a:pPr>
            <a:endParaRPr lang="en-US" dirty="0"/>
          </a:p>
        </p:txBody>
      </p:sp>
      <p:pic>
        <p:nvPicPr>
          <p:cNvPr id="5" name="Picture 4"/>
          <p:cNvPicPr>
            <a:picLocks noChangeAspect="1"/>
          </p:cNvPicPr>
          <p:nvPr/>
        </p:nvPicPr>
        <p:blipFill>
          <a:blip r:embed="rId2"/>
          <a:stretch>
            <a:fillRect/>
          </a:stretch>
        </p:blipFill>
        <p:spPr>
          <a:xfrm>
            <a:off x="457200" y="1414802"/>
            <a:ext cx="3704561" cy="3465043"/>
          </a:xfrm>
          <a:prstGeom prst="rect">
            <a:avLst/>
          </a:prstGeom>
        </p:spPr>
      </p:pic>
    </p:spTree>
    <p:extLst>
      <p:ext uri="{BB962C8B-B14F-4D97-AF65-F5344CB8AC3E}">
        <p14:creationId xmlns:p14="http://schemas.microsoft.com/office/powerpoint/2010/main" val="591182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158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title"/>
          </p:nvPr>
        </p:nvSpPr>
        <p:spPr>
          <a:xfrm>
            <a:off x="904856" y="2393963"/>
            <a:ext cx="2751871" cy="2070074"/>
          </a:xfrm>
        </p:spPr>
        <p:txBody>
          <a:bodyPr>
            <a:normAutofit fontScale="90000"/>
          </a:bodyPr>
          <a:lstStyle/>
          <a:p>
            <a:r>
              <a:rPr lang="en-US" dirty="0">
                <a:solidFill>
                  <a:srgbClr val="FFFFFF"/>
                </a:solidFill>
              </a:rPr>
              <a:t>Person Generated Health Data  (PGHD)</a:t>
            </a:r>
          </a:p>
        </p:txBody>
      </p:sp>
      <p:sp>
        <p:nvSpPr>
          <p:cNvPr id="3" name="Content Placeholder 2"/>
          <p:cNvSpPr>
            <a:spLocks noGrp="1"/>
          </p:cNvSpPr>
          <p:nvPr>
            <p:ph idx="1"/>
          </p:nvPr>
        </p:nvSpPr>
        <p:spPr>
          <a:xfrm>
            <a:off x="4206424" y="1467512"/>
            <a:ext cx="3979563" cy="3922976"/>
          </a:xfrm>
        </p:spPr>
        <p:txBody>
          <a:bodyPr anchor="ctr">
            <a:normAutofit/>
          </a:bodyPr>
          <a:lstStyle/>
          <a:p>
            <a:pPr marL="0" indent="0">
              <a:buNone/>
            </a:pPr>
            <a:r>
              <a:rPr lang="en-US" altLang="en-US" sz="1000" b="1" dirty="0">
                <a:latin typeface="Arial" charset="0"/>
                <a:ea typeface="Roboto Condensed" charset="0"/>
              </a:rPr>
              <a:t>S</a:t>
            </a:r>
            <a:r>
              <a:rPr lang="en-US" altLang="en-US" sz="1000" b="1" dirty="0" smtClean="0">
                <a:latin typeface="Arial" charset="0"/>
                <a:ea typeface="Roboto Condensed" charset="0"/>
              </a:rPr>
              <a:t>upplement</a:t>
            </a:r>
            <a:r>
              <a:rPr lang="en-US" altLang="en-US" sz="1000" b="1" dirty="0">
                <a:latin typeface="Arial" charset="0"/>
                <a:ea typeface="Roboto Condensed" charset="0"/>
              </a:rPr>
              <a:t> existing clinical data, filling in gaps in information and providing a more comprehensive picture of ongoing patient </a:t>
            </a:r>
            <a:r>
              <a:rPr lang="en-US" altLang="en-US" sz="1000" b="1" dirty="0" smtClean="0">
                <a:latin typeface="Arial" charset="0"/>
                <a:ea typeface="Roboto Condensed" charset="0"/>
              </a:rPr>
              <a:t>health</a:t>
            </a:r>
            <a:endParaRPr lang="en-US" altLang="en-US" sz="1000" b="1" dirty="0">
              <a:latin typeface="Arial" charset="0"/>
              <a:ea typeface="Roboto Condensed" charset="0"/>
            </a:endParaRPr>
          </a:p>
          <a:p>
            <a:pPr marL="0" indent="0">
              <a:buNone/>
            </a:pPr>
            <a:endParaRPr lang="en-US" sz="975" dirty="0" smtClean="0">
              <a:solidFill>
                <a:srgbClr val="000000"/>
              </a:solidFill>
            </a:endParaRPr>
          </a:p>
          <a:p>
            <a:pPr marL="0" indent="0">
              <a:buNone/>
            </a:pPr>
            <a:r>
              <a:rPr lang="en-US" sz="975" dirty="0" smtClean="0">
                <a:solidFill>
                  <a:srgbClr val="000000"/>
                </a:solidFill>
              </a:rPr>
              <a:t>Health-related </a:t>
            </a:r>
            <a:r>
              <a:rPr lang="en-US" sz="975" dirty="0">
                <a:solidFill>
                  <a:srgbClr val="000000"/>
                </a:solidFill>
              </a:rPr>
              <a:t>data created, recorded, or gathered by or from patients (or family members or other caregivers) to help address a health concern.</a:t>
            </a:r>
          </a:p>
          <a:p>
            <a:pPr marL="0" indent="0">
              <a:buNone/>
            </a:pPr>
            <a:endParaRPr lang="en-US" sz="975" dirty="0">
              <a:solidFill>
                <a:srgbClr val="000000"/>
              </a:solidFill>
            </a:endParaRPr>
          </a:p>
          <a:p>
            <a:pPr marL="0" indent="0">
              <a:buNone/>
            </a:pPr>
            <a:r>
              <a:rPr lang="en-US" sz="975" b="1" dirty="0">
                <a:solidFill>
                  <a:srgbClr val="000000"/>
                </a:solidFill>
              </a:rPr>
              <a:t>PGHD are distinct from data generated in clinical settings and through encounters with </a:t>
            </a:r>
            <a:r>
              <a:rPr lang="en-US" sz="975" b="1" dirty="0" smtClean="0">
                <a:solidFill>
                  <a:srgbClr val="000000"/>
                </a:solidFill>
              </a:rPr>
              <a:t>providers</a:t>
            </a:r>
            <a:endParaRPr lang="en-US" sz="975" dirty="0">
              <a:solidFill>
                <a:srgbClr val="000000"/>
              </a:solidFill>
            </a:endParaRPr>
          </a:p>
        </p:txBody>
      </p:sp>
    </p:spTree>
    <p:extLst>
      <p:ext uri="{BB962C8B-B14F-4D97-AF65-F5344CB8AC3E}">
        <p14:creationId xmlns:p14="http://schemas.microsoft.com/office/powerpoint/2010/main" val="1741565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Learning objectives</a:t>
            </a:r>
          </a:p>
        </p:txBody>
      </p:sp>
      <p:graphicFrame>
        <p:nvGraphicFramePr>
          <p:cNvPr id="5" name="Content Placeholder 2">
            <a:extLst>
              <a:ext uri="{FF2B5EF4-FFF2-40B4-BE49-F238E27FC236}">
                <a16:creationId xmlns:a16="http://schemas.microsoft.com/office/drawing/2014/main" id="{B5CB1ED5-FFDA-4506-B91E-1318D0198A30}"/>
              </a:ext>
            </a:extLst>
          </p:cNvPr>
          <p:cNvGraphicFramePr>
            <a:graphicFrameLocks noGrp="1"/>
          </p:cNvGraphicFramePr>
          <p:nvPr>
            <p:ph idx="4294967295"/>
            <p:extLst>
              <p:ext uri="{D42A27DB-BD31-4B8C-83A1-F6EECF244321}">
                <p14:modId xmlns:p14="http://schemas.microsoft.com/office/powerpoint/2010/main" val="2128566377"/>
              </p:ext>
            </p:extLst>
          </p:nvPr>
        </p:nvGraphicFramePr>
        <p:xfrm>
          <a:off x="457200" y="1783829"/>
          <a:ext cx="8686799" cy="359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358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The value of data science in addressing </a:t>
            </a:r>
            <a:r>
              <a:rPr lang="en-US" sz="3200" b="1" dirty="0" err="1"/>
              <a:t>SDoH</a:t>
            </a:r>
            <a:endParaRPr lang="en-US" sz="3200" b="1" dirty="0"/>
          </a:p>
        </p:txBody>
      </p:sp>
      <p:graphicFrame>
        <p:nvGraphicFramePr>
          <p:cNvPr id="6" name="Content Placeholder 2">
            <a:extLst>
              <a:ext uri="{FF2B5EF4-FFF2-40B4-BE49-F238E27FC236}">
                <a16:creationId xmlns:a16="http://schemas.microsoft.com/office/drawing/2014/main" id="{19572AE8-E708-4386-8B90-B74217B42F6B}"/>
              </a:ext>
            </a:extLst>
          </p:cNvPr>
          <p:cNvGraphicFramePr>
            <a:graphicFrameLocks noGrp="1"/>
          </p:cNvGraphicFramePr>
          <p:nvPr>
            <p:ph idx="4294967295"/>
            <p:extLst>
              <p:ext uri="{D42A27DB-BD31-4B8C-83A1-F6EECF244321}">
                <p14:modId xmlns:p14="http://schemas.microsoft.com/office/powerpoint/2010/main" val="431966137"/>
              </p:ext>
            </p:extLst>
          </p:nvPr>
        </p:nvGraphicFramePr>
        <p:xfrm>
          <a:off x="457200" y="1609344"/>
          <a:ext cx="7735824" cy="3880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
          <p:cNvSpPr>
            <a:spLocks noChangeArrowheads="1"/>
          </p:cNvSpPr>
          <p:nvPr/>
        </p:nvSpPr>
        <p:spPr bwMode="auto">
          <a:xfrm>
            <a:off x="667512" y="5276212"/>
            <a:ext cx="8631935" cy="410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spAutoFit/>
          </a:bodyPr>
          <a:lstStyle/>
          <a:p>
            <a:pPr defTabSz="685800" eaLnBrk="0" fontAlgn="base" hangingPunct="0">
              <a:spcBef>
                <a:spcPct val="0"/>
              </a:spcBef>
              <a:spcAft>
                <a:spcPts val="450"/>
              </a:spcAft>
            </a:pPr>
            <a:r>
              <a:rPr lang="en-US" altLang="en-US" sz="1400" dirty="0">
                <a:latin typeface="Arial" charset="0"/>
              </a:rPr>
              <a:t>  </a:t>
            </a:r>
            <a:endParaRPr lang="en-US" altLang="en-US" sz="1400" b="1" dirty="0">
              <a:latin typeface="Arial" charset="0"/>
              <a:ea typeface="Roboto Condensed" charset="0"/>
            </a:endParaRPr>
          </a:p>
          <a:p>
            <a:pPr defTabSz="685800" eaLnBrk="0" fontAlgn="base" hangingPunct="0">
              <a:spcBef>
                <a:spcPct val="0"/>
              </a:spcBef>
              <a:spcAft>
                <a:spcPts val="450"/>
              </a:spcAft>
              <a:buFontTx/>
              <a:buChar char="•"/>
            </a:pPr>
            <a:r>
              <a:rPr lang="en-US" altLang="en-US" sz="1400" dirty="0" smtClean="0">
                <a:latin typeface="Arial" charset="0"/>
                <a:ea typeface="Source Sans Pro" charset="0"/>
              </a:rPr>
              <a:t>Gather </a:t>
            </a:r>
            <a:r>
              <a:rPr lang="en-US" altLang="en-US" sz="1400" dirty="0">
                <a:latin typeface="Arial" charset="0"/>
                <a:ea typeface="Source Sans Pro" charset="0"/>
              </a:rPr>
              <a:t>important information about how patients are doing between medical visits.</a:t>
            </a:r>
          </a:p>
          <a:p>
            <a:pPr defTabSz="685800" eaLnBrk="0" fontAlgn="base" hangingPunct="0">
              <a:spcBef>
                <a:spcPct val="0"/>
              </a:spcBef>
              <a:spcAft>
                <a:spcPts val="450"/>
              </a:spcAft>
              <a:buFontTx/>
              <a:buChar char="•"/>
            </a:pPr>
            <a:r>
              <a:rPr lang="en-US" altLang="en-US" sz="1400" dirty="0">
                <a:latin typeface="Arial" charset="0"/>
                <a:ea typeface="Source Sans Pro" charset="0"/>
              </a:rPr>
              <a:t>Provide information for use in shared decision-making about preventive and chronic care management.</a:t>
            </a:r>
          </a:p>
          <a:p>
            <a:pPr defTabSz="685800" eaLnBrk="0" fontAlgn="base" hangingPunct="0">
              <a:spcBef>
                <a:spcPct val="0"/>
              </a:spcBef>
              <a:spcAft>
                <a:spcPts val="450"/>
              </a:spcAft>
              <a:buFontTx/>
              <a:buChar char="•"/>
            </a:pPr>
            <a:r>
              <a:rPr lang="en-US" altLang="en-US" sz="1400" dirty="0">
                <a:latin typeface="Arial" charset="0"/>
                <a:ea typeface="Source Sans Pro" charset="0"/>
              </a:rPr>
              <a:t>Offer potential cost savings and improvements in quality, care coordination, and patient safety.</a:t>
            </a:r>
          </a:p>
          <a:p>
            <a:pPr defTabSz="685800" eaLnBrk="0" fontAlgn="base" hangingPunct="0">
              <a:spcBef>
                <a:spcPct val="0"/>
              </a:spcBef>
              <a:spcAft>
                <a:spcPts val="450"/>
              </a:spcAft>
            </a:pPr>
            <a:endParaRPr lang="en-US" altLang="en-US" sz="19425" dirty="0">
              <a:latin typeface="Arial" charset="0"/>
            </a:endParaRPr>
          </a:p>
        </p:txBody>
      </p:sp>
    </p:spTree>
    <p:extLst>
      <p:ext uri="{BB962C8B-B14F-4D97-AF65-F5344CB8AC3E}">
        <p14:creationId xmlns:p14="http://schemas.microsoft.com/office/powerpoint/2010/main" val="574453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dirty="0"/>
              <a:t>Synthesis </a:t>
            </a:r>
            <a:r>
              <a:rPr lang="en-US" sz="3200" b="1" dirty="0" smtClean="0"/>
              <a:t>documents</a:t>
            </a:r>
            <a:endParaRPr lang="en-US" sz="3200" b="1" dirty="0"/>
          </a:p>
        </p:txBody>
      </p:sp>
      <p:pic>
        <p:nvPicPr>
          <p:cNvPr id="9" name="Content Placeholder 8"/>
          <p:cNvPicPr>
            <a:picLocks noGrp="1" noChangeAspect="1"/>
          </p:cNvPicPr>
          <p:nvPr>
            <p:ph idx="4294967295"/>
          </p:nvPr>
        </p:nvPicPr>
        <p:blipFill>
          <a:blip r:embed="rId3"/>
          <a:stretch>
            <a:fillRect/>
          </a:stretch>
        </p:blipFill>
        <p:spPr>
          <a:xfrm>
            <a:off x="9136063" y="3252788"/>
            <a:ext cx="7937" cy="7937"/>
          </a:xfrm>
        </p:spPr>
      </p:pic>
      <p:sp>
        <p:nvSpPr>
          <p:cNvPr id="8" name="Text Placeholder 7"/>
          <p:cNvSpPr>
            <a:spLocks noGrp="1"/>
          </p:cNvSpPr>
          <p:nvPr>
            <p:ph type="body" sz="half" idx="4294967295"/>
          </p:nvPr>
        </p:nvSpPr>
        <p:spPr>
          <a:xfrm>
            <a:off x="428846" y="1417638"/>
            <a:ext cx="4343076" cy="4033838"/>
          </a:xfrm>
        </p:spPr>
        <p:txBody>
          <a:bodyPr>
            <a:noAutofit/>
          </a:bodyPr>
          <a:lstStyle/>
          <a:p>
            <a:pPr marL="0" indent="0">
              <a:buNone/>
            </a:pPr>
            <a:r>
              <a:rPr lang="en-US" sz="1800" dirty="0"/>
              <a:t>Clinical Practice </a:t>
            </a:r>
            <a:r>
              <a:rPr lang="en-US" sz="1800" dirty="0" smtClean="0"/>
              <a:t>Guidelines, Cochrane Reviews - Primary </a:t>
            </a:r>
            <a:r>
              <a:rPr lang="en-US" sz="1800" dirty="0"/>
              <a:t>literature consumption is not feasible on a large scale for impacting clinical behaviors</a:t>
            </a:r>
          </a:p>
          <a:p>
            <a:pPr marL="0" indent="0">
              <a:buNone/>
            </a:pPr>
            <a:r>
              <a:rPr lang="en-US" sz="1800" b="1" dirty="0"/>
              <a:t>An internist must read 34 primary literature articles daily to stay current  </a:t>
            </a:r>
          </a:p>
          <a:p>
            <a:endParaRPr lang="en-US" sz="1800" b="1" dirty="0"/>
          </a:p>
          <a:p>
            <a:endParaRPr lang="en-US" sz="1500" dirty="0"/>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924" t="16218" r="37539" b="63751"/>
          <a:stretch/>
        </p:blipFill>
        <p:spPr bwMode="auto">
          <a:xfrm>
            <a:off x="4978128" y="3333653"/>
            <a:ext cx="3292928" cy="969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352"/>
          <a:stretch/>
        </p:blipFill>
        <p:spPr bwMode="auto">
          <a:xfrm>
            <a:off x="4268483" y="4207213"/>
            <a:ext cx="4087584" cy="103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616" t="11957" r="4363" b="11478"/>
          <a:stretch/>
        </p:blipFill>
        <p:spPr bwMode="auto">
          <a:xfrm>
            <a:off x="5860545" y="346277"/>
            <a:ext cx="1997476" cy="166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20594" t="26448" r="21698" b="61603"/>
          <a:stretch/>
        </p:blipFill>
        <p:spPr bwMode="auto">
          <a:xfrm>
            <a:off x="4893117" y="2846251"/>
            <a:ext cx="3462950" cy="448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473" t="10224" r="21061" b="77986"/>
          <a:stretch/>
        </p:blipFill>
        <p:spPr bwMode="auto">
          <a:xfrm>
            <a:off x="5740525" y="2039945"/>
            <a:ext cx="2218651" cy="279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332" t="12784" r="22767" b="66763"/>
          <a:stretch/>
        </p:blipFill>
        <p:spPr bwMode="auto">
          <a:xfrm>
            <a:off x="5600701" y="2313262"/>
            <a:ext cx="2358475" cy="53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0"/>
          <a:stretch>
            <a:fillRect/>
          </a:stretch>
        </p:blipFill>
        <p:spPr>
          <a:xfrm>
            <a:off x="457200" y="3188358"/>
            <a:ext cx="3815973" cy="3578202"/>
          </a:xfrm>
          <a:prstGeom prst="rect">
            <a:avLst/>
          </a:prstGeom>
        </p:spPr>
      </p:pic>
    </p:spTree>
    <p:extLst>
      <p:ext uri="{BB962C8B-B14F-4D97-AF65-F5344CB8AC3E}">
        <p14:creationId xmlns:p14="http://schemas.microsoft.com/office/powerpoint/2010/main" val="221683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l"/>
            <a:r>
              <a:rPr lang="en-US" sz="3200" dirty="0"/>
              <a:t>Quality </a:t>
            </a:r>
            <a:r>
              <a:rPr lang="en-US" sz="3200" dirty="0" smtClean="0"/>
              <a:t>indicators in </a:t>
            </a:r>
            <a:r>
              <a:rPr lang="en-US" sz="3200" dirty="0"/>
              <a:t>chronic diseases</a:t>
            </a:r>
            <a:endParaRPr lang="en-CA" sz="3200" dirty="0"/>
          </a:p>
        </p:txBody>
      </p:sp>
      <p:sp>
        <p:nvSpPr>
          <p:cNvPr id="9" name="Text Box 4"/>
          <p:cNvSpPr txBox="1">
            <a:spLocks noChangeArrowheads="1"/>
          </p:cNvSpPr>
          <p:nvPr/>
        </p:nvSpPr>
        <p:spPr bwMode="auto">
          <a:xfrm>
            <a:off x="669850" y="5858884"/>
            <a:ext cx="7690104" cy="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350" dirty="0" smtClean="0">
                <a:solidFill>
                  <a:schemeClr val="tx2"/>
                </a:solidFill>
                <a:latin typeface="Tahoma" pitchFamily="34" charset="0"/>
              </a:rPr>
              <a:t>QI are evidence based tools that provide a pass rate to show the % of people who received the care out of those who needed it</a:t>
            </a:r>
          </a:p>
          <a:p>
            <a:endParaRPr lang="en-US" sz="1350" dirty="0" smtClean="0">
              <a:solidFill>
                <a:schemeClr val="tx2"/>
              </a:solidFill>
              <a:latin typeface="Tahoma" pitchFamily="34" charset="0"/>
            </a:endParaRPr>
          </a:p>
          <a:p>
            <a:r>
              <a:rPr lang="en-US" sz="1000" dirty="0" err="1" smtClean="0">
                <a:solidFill>
                  <a:schemeClr val="tx2"/>
                </a:solidFill>
                <a:latin typeface="Tahoma" pitchFamily="34" charset="0"/>
              </a:rPr>
              <a:t>Askari</a:t>
            </a:r>
            <a:r>
              <a:rPr lang="en-US" sz="1000" dirty="0" smtClean="0">
                <a:solidFill>
                  <a:schemeClr val="tx2"/>
                </a:solidFill>
                <a:latin typeface="Tahoma" pitchFamily="34" charset="0"/>
              </a:rPr>
              <a:t> </a:t>
            </a:r>
            <a:r>
              <a:rPr lang="en-US" sz="1000" dirty="0">
                <a:solidFill>
                  <a:schemeClr val="tx2"/>
                </a:solidFill>
                <a:latin typeface="Tahoma" pitchFamily="34" charset="0"/>
              </a:rPr>
              <a:t>et al., </a:t>
            </a:r>
            <a:r>
              <a:rPr lang="en-US" sz="1000" i="1" dirty="0" err="1">
                <a:solidFill>
                  <a:schemeClr val="tx2"/>
                </a:solidFill>
                <a:latin typeface="Tahoma" pitchFamily="34" charset="0"/>
              </a:rPr>
              <a:t>PLoS</a:t>
            </a:r>
            <a:r>
              <a:rPr lang="en-US" sz="1000" i="1" dirty="0">
                <a:solidFill>
                  <a:schemeClr val="tx2"/>
                </a:solidFill>
                <a:latin typeface="Tahoma" pitchFamily="34" charset="0"/>
              </a:rPr>
              <a:t> One</a:t>
            </a:r>
            <a:r>
              <a:rPr lang="en-US" sz="1000" dirty="0">
                <a:solidFill>
                  <a:schemeClr val="tx2"/>
                </a:solidFill>
                <a:latin typeface="Tahoma" pitchFamily="34" charset="0"/>
              </a:rPr>
              <a:t>, 2011</a:t>
            </a:r>
          </a:p>
        </p:txBody>
      </p:sp>
      <p:sp>
        <p:nvSpPr>
          <p:cNvPr id="2" name="Right Arrow 1"/>
          <p:cNvSpPr/>
          <p:nvPr/>
        </p:nvSpPr>
        <p:spPr>
          <a:xfrm>
            <a:off x="1257300" y="4171950"/>
            <a:ext cx="3429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graphicFrame>
        <p:nvGraphicFramePr>
          <p:cNvPr id="10" name="Content Placeholder 6"/>
          <p:cNvGraphicFramePr>
            <a:graphicFrameLocks/>
          </p:cNvGraphicFramePr>
          <p:nvPr>
            <p:extLst/>
          </p:nvPr>
        </p:nvGraphicFramePr>
        <p:xfrm>
          <a:off x="669850" y="1671640"/>
          <a:ext cx="8070112" cy="3933242"/>
        </p:xfrm>
        <a:graphic>
          <a:graphicData uri="http://schemas.openxmlformats.org/drawingml/2006/table">
            <a:tbl>
              <a:tblPr firstRow="1" bandRow="1">
                <a:tableStyleId>{9DCAF9ED-07DC-4A11-8D7F-57B35C25682E}</a:tableStyleId>
              </a:tblPr>
              <a:tblGrid>
                <a:gridCol w="2744381">
                  <a:extLst>
                    <a:ext uri="{9D8B030D-6E8A-4147-A177-3AD203B41FA5}">
                      <a16:colId xmlns:a16="http://schemas.microsoft.com/office/drawing/2014/main" val="20000"/>
                    </a:ext>
                  </a:extLst>
                </a:gridCol>
                <a:gridCol w="1888461">
                  <a:extLst>
                    <a:ext uri="{9D8B030D-6E8A-4147-A177-3AD203B41FA5}">
                      <a16:colId xmlns:a16="http://schemas.microsoft.com/office/drawing/2014/main" val="20001"/>
                    </a:ext>
                  </a:extLst>
                </a:gridCol>
                <a:gridCol w="3437270">
                  <a:extLst>
                    <a:ext uri="{9D8B030D-6E8A-4147-A177-3AD203B41FA5}">
                      <a16:colId xmlns:a16="http://schemas.microsoft.com/office/drawing/2014/main" val="20002"/>
                    </a:ext>
                  </a:extLst>
                </a:gridCol>
              </a:tblGrid>
              <a:tr h="655541">
                <a:tc>
                  <a:txBody>
                    <a:bodyPr/>
                    <a:lstStyle/>
                    <a:p>
                      <a:r>
                        <a:rPr lang="en-US" sz="1800" dirty="0">
                          <a:latin typeface="Calibri" panose="020F0502020204030204" pitchFamily="34" charset="0"/>
                        </a:rPr>
                        <a:t>Disease / condition</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Pass rate: </a:t>
                      </a:r>
                      <a:r>
                        <a:rPr lang="en-US" sz="1700" dirty="0">
                          <a:latin typeface="Calibri" panose="020F0502020204030204" pitchFamily="34" charset="0"/>
                        </a:rPr>
                        <a:t>Managed</a:t>
                      </a:r>
                      <a:r>
                        <a:rPr lang="en-US" sz="1700" baseline="0" dirty="0">
                          <a:latin typeface="Calibri" panose="020F0502020204030204" pitchFamily="34" charset="0"/>
                        </a:rPr>
                        <a:t> care</a:t>
                      </a:r>
                      <a:endParaRPr lang="en-CA" sz="1700" dirty="0">
                        <a:latin typeface="Calibri" panose="020F0502020204030204" pitchFamily="34" charset="0"/>
                      </a:endParaRPr>
                    </a:p>
                  </a:txBody>
                  <a:tcPr marL="64135" marR="64135"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rPr>
                        <a:t>Pass rate: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rPr>
                        <a:t>Primary</a:t>
                      </a:r>
                      <a:r>
                        <a:rPr lang="en-US" sz="1800" baseline="0" dirty="0">
                          <a:latin typeface="Calibri" panose="020F0502020204030204" pitchFamily="34" charset="0"/>
                        </a:rPr>
                        <a:t> care</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0"/>
                  </a:ext>
                </a:extLst>
              </a:tr>
              <a:tr h="364189">
                <a:tc>
                  <a:txBody>
                    <a:bodyPr/>
                    <a:lstStyle/>
                    <a:p>
                      <a:r>
                        <a:rPr lang="en-US" sz="1800" dirty="0">
                          <a:latin typeface="Calibri" panose="020F0502020204030204" pitchFamily="34" charset="0"/>
                        </a:rPr>
                        <a:t>Stroke</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82%</a:t>
                      </a:r>
                    </a:p>
                  </a:txBody>
                  <a:tcPr marL="64135" marR="64135" marT="34290" marB="34290"/>
                </a:tc>
                <a:tc>
                  <a:txBody>
                    <a:bodyPr/>
                    <a:lstStyle/>
                    <a:p>
                      <a:r>
                        <a:rPr lang="en-US" sz="1800" dirty="0">
                          <a:latin typeface="Calibri" panose="020F0502020204030204" pitchFamily="34" charset="0"/>
                        </a:rPr>
                        <a:t>65%</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1"/>
                  </a:ext>
                </a:extLst>
              </a:tr>
              <a:tr h="364189">
                <a:tc>
                  <a:txBody>
                    <a:bodyPr/>
                    <a:lstStyle/>
                    <a:p>
                      <a:r>
                        <a:rPr lang="en-US" sz="1800" dirty="0">
                          <a:latin typeface="Calibri" panose="020F0502020204030204" pitchFamily="34" charset="0"/>
                        </a:rPr>
                        <a:t>Hypertension</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77%</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72%</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2"/>
                  </a:ext>
                </a:extLst>
              </a:tr>
              <a:tr h="364189">
                <a:tc>
                  <a:txBody>
                    <a:bodyPr/>
                    <a:lstStyle/>
                    <a:p>
                      <a:r>
                        <a:rPr lang="en-US" sz="1800" dirty="0">
                          <a:latin typeface="Calibri" panose="020F0502020204030204" pitchFamily="34" charset="0"/>
                        </a:rPr>
                        <a:t>Heart</a:t>
                      </a:r>
                      <a:r>
                        <a:rPr lang="en-US" sz="1800" baseline="0" dirty="0">
                          <a:latin typeface="Calibri" panose="020F0502020204030204" pitchFamily="34" charset="0"/>
                        </a:rPr>
                        <a:t> failure</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71%</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3"/>
                  </a:ext>
                </a:extLst>
              </a:tr>
              <a:tr h="364189">
                <a:tc>
                  <a:txBody>
                    <a:bodyPr/>
                    <a:lstStyle/>
                    <a:p>
                      <a:r>
                        <a:rPr lang="en-US" sz="1800" dirty="0">
                          <a:latin typeface="Calibri" panose="020F0502020204030204" pitchFamily="34" charset="0"/>
                        </a:rPr>
                        <a:t>Diabetes</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74%</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4"/>
                  </a:ext>
                </a:extLst>
              </a:tr>
              <a:tr h="364189">
                <a:tc>
                  <a:txBody>
                    <a:bodyPr/>
                    <a:lstStyle/>
                    <a:p>
                      <a:r>
                        <a:rPr lang="en-US" sz="1800" dirty="0">
                          <a:latin typeface="Calibri" panose="020F0502020204030204" pitchFamily="34" charset="0"/>
                        </a:rPr>
                        <a:t>Depression</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31%</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5"/>
                  </a:ext>
                </a:extLst>
              </a:tr>
              <a:tr h="364189">
                <a:tc>
                  <a:txBody>
                    <a:bodyPr/>
                    <a:lstStyle/>
                    <a:p>
                      <a:r>
                        <a:rPr lang="en-US" sz="1800" dirty="0">
                          <a:latin typeface="Calibri" panose="020F0502020204030204" pitchFamily="34" charset="0"/>
                        </a:rPr>
                        <a:t>Osteoarthritis</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31%</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29%</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6"/>
                  </a:ext>
                </a:extLst>
              </a:tr>
              <a:tr h="364189">
                <a:tc>
                  <a:txBody>
                    <a:bodyPr/>
                    <a:lstStyle/>
                    <a:p>
                      <a:pPr defTabSz="450850"/>
                      <a:r>
                        <a:rPr lang="en-US" sz="1800" dirty="0">
                          <a:latin typeface="Calibri" panose="020F0502020204030204" pitchFamily="34" charset="0"/>
                        </a:rPr>
                        <a:t>	Li (2011)</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	</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22% </a:t>
                      </a:r>
                      <a:r>
                        <a:rPr lang="en-US" sz="1500" dirty="0">
                          <a:latin typeface="Calibri" panose="020F0502020204030204" pitchFamily="34" charset="0"/>
                        </a:rPr>
                        <a:t>(non-pharmacological</a:t>
                      </a:r>
                      <a:r>
                        <a:rPr lang="en-US" sz="1500" baseline="0" dirty="0">
                          <a:latin typeface="Calibri" panose="020F0502020204030204" pitchFamily="34" charset="0"/>
                        </a:rPr>
                        <a:t>)</a:t>
                      </a:r>
                      <a:endParaRPr lang="en-CA" sz="1500" dirty="0">
                        <a:latin typeface="Calibri" panose="020F0502020204030204" pitchFamily="34" charset="0"/>
                      </a:endParaRPr>
                    </a:p>
                  </a:txBody>
                  <a:tcPr marL="64135" marR="64135" marT="34290" marB="34290"/>
                </a:tc>
                <a:extLst>
                  <a:ext uri="{0D108BD9-81ED-4DB2-BD59-A6C34878D82A}">
                    <a16:rowId xmlns:a16="http://schemas.microsoft.com/office/drawing/2014/main" val="10007"/>
                  </a:ext>
                </a:extLst>
              </a:tr>
              <a:tr h="364189">
                <a:tc>
                  <a:txBody>
                    <a:bodyPr/>
                    <a:lstStyle/>
                    <a:p>
                      <a:pPr>
                        <a:tabLst>
                          <a:tab pos="450850" algn="l"/>
                        </a:tabLst>
                      </a:pPr>
                      <a:r>
                        <a:rPr lang="en-US" sz="1800" dirty="0">
                          <a:latin typeface="Calibri" panose="020F0502020204030204" pitchFamily="34" charset="0"/>
                        </a:rPr>
                        <a:t>	</a:t>
                      </a:r>
                      <a:r>
                        <a:rPr lang="en-CA" sz="1800" b="0" i="0" u="none" strike="noStrike" kern="1200" baseline="0" dirty="0" err="1">
                          <a:solidFill>
                            <a:schemeClr val="dk1"/>
                          </a:solidFill>
                          <a:latin typeface="Calibri" panose="020F0502020204030204" pitchFamily="34" charset="0"/>
                          <a:ea typeface="+mn-ea"/>
                          <a:cs typeface="+mn-cs"/>
                        </a:rPr>
                        <a:t>Grønhaug</a:t>
                      </a:r>
                      <a:r>
                        <a:rPr lang="en-CA" sz="1800" b="0" i="0" u="none" strike="noStrike" kern="1200" baseline="0" dirty="0">
                          <a:solidFill>
                            <a:schemeClr val="dk1"/>
                          </a:solidFill>
                          <a:latin typeface="Calibri" panose="020F0502020204030204" pitchFamily="34" charset="0"/>
                          <a:ea typeface="+mn-ea"/>
                          <a:cs typeface="+mn-cs"/>
                        </a:rPr>
                        <a:t> (2014)</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a:t>
                      </a:r>
                      <a:endParaRPr lang="en-CA" sz="1800" dirty="0">
                        <a:latin typeface="Calibri" panose="020F0502020204030204" pitchFamily="34" charset="0"/>
                      </a:endParaRPr>
                    </a:p>
                  </a:txBody>
                  <a:tcPr marL="64135" marR="64135" marT="34290" marB="34290"/>
                </a:tc>
                <a:tc>
                  <a:txBody>
                    <a:bodyPr/>
                    <a:lstStyle/>
                    <a:p>
                      <a:r>
                        <a:rPr lang="en-US" sz="1800" dirty="0">
                          <a:latin typeface="Calibri" panose="020F0502020204030204" pitchFamily="34" charset="0"/>
                        </a:rPr>
                        <a:t>47%</a:t>
                      </a:r>
                      <a:endParaRPr lang="en-CA" sz="1800" dirty="0">
                        <a:latin typeface="Calibri" panose="020F0502020204030204" pitchFamily="34" charset="0"/>
                      </a:endParaRPr>
                    </a:p>
                  </a:txBody>
                  <a:tcPr marL="64135" marR="64135" marT="34290" marB="34290"/>
                </a:tc>
                <a:extLst>
                  <a:ext uri="{0D108BD9-81ED-4DB2-BD59-A6C34878D82A}">
                    <a16:rowId xmlns:a16="http://schemas.microsoft.com/office/drawing/2014/main" val="10008"/>
                  </a:ext>
                </a:extLst>
              </a:tr>
              <a:tr h="364189">
                <a:tc>
                  <a:txBody>
                    <a:bodyPr/>
                    <a:lstStyle/>
                    <a:p>
                      <a:pPr defTabSz="450850"/>
                      <a:r>
                        <a:rPr lang="en-US" sz="1800" dirty="0">
                          <a:latin typeface="Calibri" panose="020F0502020204030204" pitchFamily="34" charset="0"/>
                        </a:rPr>
                        <a:t>	</a:t>
                      </a:r>
                      <a:r>
                        <a:rPr lang="en-US" sz="1800" dirty="0" err="1">
                          <a:latin typeface="Calibri" panose="020F0502020204030204" pitchFamily="34" charset="0"/>
                        </a:rPr>
                        <a:t>Doubova</a:t>
                      </a:r>
                      <a:r>
                        <a:rPr lang="en-US" sz="1800" dirty="0">
                          <a:latin typeface="Calibri" panose="020F0502020204030204" pitchFamily="34" charset="0"/>
                        </a:rPr>
                        <a:t> (2015)</a:t>
                      </a:r>
                      <a:endParaRPr lang="en-CA" sz="1800" dirty="0">
                        <a:latin typeface="Calibri" panose="020F0502020204030204" pitchFamily="34" charset="0"/>
                      </a:endParaRPr>
                    </a:p>
                  </a:txBody>
                  <a:tcPr marL="64135" marR="64135" marT="34290" marB="34290"/>
                </a:tc>
                <a:tc>
                  <a:txBody>
                    <a:bodyPr/>
                    <a:lstStyle/>
                    <a:p>
                      <a:endParaRPr lang="en-CA" sz="1800" dirty="0">
                        <a:latin typeface="Calibri" panose="020F0502020204030204" pitchFamily="34" charset="0"/>
                      </a:endParaRPr>
                    </a:p>
                  </a:txBody>
                  <a:tcPr marL="64135" marR="64135"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rPr>
                        <a:t>20-26% </a:t>
                      </a:r>
                      <a:r>
                        <a:rPr lang="en-US" sz="1500" dirty="0">
                          <a:latin typeface="Calibri" panose="020F0502020204030204" pitchFamily="34" charset="0"/>
                        </a:rPr>
                        <a:t>(non-pharmacological</a:t>
                      </a:r>
                      <a:r>
                        <a:rPr lang="en-US" sz="1500" baseline="0" dirty="0">
                          <a:latin typeface="Calibri" panose="020F0502020204030204" pitchFamily="34" charset="0"/>
                        </a:rPr>
                        <a:t>)</a:t>
                      </a:r>
                      <a:endParaRPr lang="en-CA" sz="1500" dirty="0">
                        <a:latin typeface="Calibri" panose="020F0502020204030204" pitchFamily="34" charset="0"/>
                      </a:endParaRPr>
                    </a:p>
                  </a:txBody>
                  <a:tcPr marL="64135" marR="64135" marT="34290" marB="3429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546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3044" r="-2" b="9035"/>
          <a:stretch/>
        </p:blipFill>
        <p:spPr>
          <a:xfrm>
            <a:off x="457200" y="381339"/>
            <a:ext cx="8525287" cy="6119595"/>
          </a:xfrm>
          <a:prstGeom prst="rect">
            <a:avLst/>
          </a:prstGeom>
        </p:spPr>
      </p:pic>
    </p:spTree>
    <p:extLst>
      <p:ext uri="{BB962C8B-B14F-4D97-AF65-F5344CB8AC3E}">
        <p14:creationId xmlns:p14="http://schemas.microsoft.com/office/powerpoint/2010/main" val="815118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4088" r="-2" b="7391"/>
          <a:stretch/>
        </p:blipFill>
        <p:spPr>
          <a:xfrm>
            <a:off x="578924" y="671606"/>
            <a:ext cx="8445156" cy="5474361"/>
          </a:xfrm>
          <a:prstGeom prst="rect">
            <a:avLst/>
          </a:prstGeom>
        </p:spPr>
      </p:pic>
    </p:spTree>
    <p:extLst>
      <p:ext uri="{BB962C8B-B14F-4D97-AF65-F5344CB8AC3E}">
        <p14:creationId xmlns:p14="http://schemas.microsoft.com/office/powerpoint/2010/main" val="89399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653903" y="1558999"/>
          <a:ext cx="7735186" cy="4227692"/>
        </p:xfrm>
        <a:graphic>
          <a:graphicData uri="http://schemas.openxmlformats.org/drawingml/2006/table">
            <a:tbl>
              <a:tblPr firstRow="1" bandRow="1">
                <a:tableStyleId>{21E4AEA4-8DFA-4A89-87EB-49C32662AFE0}</a:tableStyleId>
              </a:tblPr>
              <a:tblGrid>
                <a:gridCol w="703199">
                  <a:extLst>
                    <a:ext uri="{9D8B030D-6E8A-4147-A177-3AD203B41FA5}">
                      <a16:colId xmlns:a16="http://schemas.microsoft.com/office/drawing/2014/main" val="20000"/>
                    </a:ext>
                  </a:extLst>
                </a:gridCol>
                <a:gridCol w="1547037">
                  <a:extLst>
                    <a:ext uri="{9D8B030D-6E8A-4147-A177-3AD203B41FA5}">
                      <a16:colId xmlns:a16="http://schemas.microsoft.com/office/drawing/2014/main" val="20001"/>
                    </a:ext>
                  </a:extLst>
                </a:gridCol>
                <a:gridCol w="5484950">
                  <a:extLst>
                    <a:ext uri="{9D8B030D-6E8A-4147-A177-3AD203B41FA5}">
                      <a16:colId xmlns:a16="http://schemas.microsoft.com/office/drawing/2014/main" val="20002"/>
                    </a:ext>
                  </a:extLst>
                </a:gridCol>
              </a:tblGrid>
              <a:tr h="309451">
                <a:tc>
                  <a:txBody>
                    <a:bodyPr/>
                    <a:lstStyle/>
                    <a:p>
                      <a:r>
                        <a:rPr lang="en-US" sz="1400" dirty="0"/>
                        <a:t>Year</a:t>
                      </a:r>
                      <a:endParaRPr lang="en-CA" sz="1400" dirty="0"/>
                    </a:p>
                  </a:txBody>
                  <a:tcPr marL="68580" marR="68580" marT="34290" marB="34290"/>
                </a:tc>
                <a:tc>
                  <a:txBody>
                    <a:bodyPr/>
                    <a:lstStyle/>
                    <a:p>
                      <a:r>
                        <a:rPr lang="en-US" sz="1400" dirty="0"/>
                        <a:t>Country</a:t>
                      </a:r>
                      <a:endParaRPr lang="en-CA" sz="1400" dirty="0"/>
                    </a:p>
                  </a:txBody>
                  <a:tcPr marL="68580" marR="68580" marT="34290" marB="34290"/>
                </a:tc>
                <a:tc>
                  <a:txBody>
                    <a:bodyPr/>
                    <a:lstStyle/>
                    <a:p>
                      <a:r>
                        <a:rPr lang="en-US" sz="1400" dirty="0"/>
                        <a:t>Guideline organization</a:t>
                      </a:r>
                      <a:endParaRPr lang="en-CA" sz="1400" dirty="0"/>
                    </a:p>
                  </a:txBody>
                  <a:tcPr marL="68580" marR="68580" marT="34290" marB="34290"/>
                </a:tc>
                <a:extLst>
                  <a:ext uri="{0D108BD9-81ED-4DB2-BD59-A6C34878D82A}">
                    <a16:rowId xmlns:a16="http://schemas.microsoft.com/office/drawing/2014/main" val="10000"/>
                  </a:ext>
                </a:extLst>
              </a:tr>
              <a:tr h="309451">
                <a:tc>
                  <a:txBody>
                    <a:bodyPr/>
                    <a:lstStyle/>
                    <a:p>
                      <a:r>
                        <a:rPr lang="en-US" sz="1400" dirty="0"/>
                        <a:t>2003</a:t>
                      </a:r>
                      <a:endParaRPr lang="en-CA" sz="1400" dirty="0"/>
                    </a:p>
                  </a:txBody>
                  <a:tcPr marL="68580" marR="68580" marT="34290" marB="34290"/>
                </a:tc>
                <a:tc>
                  <a:txBody>
                    <a:bodyPr/>
                    <a:lstStyle/>
                    <a:p>
                      <a:r>
                        <a:rPr lang="en-US" sz="1400" dirty="0"/>
                        <a:t>Europe</a:t>
                      </a:r>
                      <a:endParaRPr lang="en-CA" sz="1400" dirty="0"/>
                    </a:p>
                  </a:txBody>
                  <a:tcPr marL="68580" marR="68580" marT="34290" marB="34290"/>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u="none" strike="noStrike" dirty="0">
                          <a:effectLst/>
                        </a:rPr>
                        <a:t>EULAR-knee</a:t>
                      </a:r>
                      <a:endParaRPr lang="en-CA" sz="1400" b="0" i="0" u="none" strike="noStrike" dirty="0">
                        <a:solidFill>
                          <a:srgbClr val="000000"/>
                        </a:solidFill>
                        <a:effectLst/>
                        <a:latin typeface="Calibri" panose="020F0502020204030204" pitchFamily="34" charset="0"/>
                      </a:endParaRPr>
                    </a:p>
                  </a:txBody>
                  <a:tcPr marL="68580" marR="68580" marT="34290" marB="34290"/>
                </a:tc>
                <a:extLst>
                  <a:ext uri="{0D108BD9-81ED-4DB2-BD59-A6C34878D82A}">
                    <a16:rowId xmlns:a16="http://schemas.microsoft.com/office/drawing/2014/main" val="10001"/>
                  </a:ext>
                </a:extLst>
              </a:tr>
              <a:tr h="507110">
                <a:tc>
                  <a:txBody>
                    <a:bodyPr/>
                    <a:lstStyle/>
                    <a:p>
                      <a:r>
                        <a:rPr lang="en-US" sz="1400" dirty="0"/>
                        <a:t>2005</a:t>
                      </a:r>
                      <a:endParaRPr lang="en-CA" sz="1400" dirty="0"/>
                    </a:p>
                  </a:txBody>
                  <a:tcPr marL="68580" marR="68580" marT="34290" marB="34290"/>
                </a:tc>
                <a:tc>
                  <a:txBody>
                    <a:bodyPr/>
                    <a:lstStyle/>
                    <a:p>
                      <a:pPr defTabSz="533400"/>
                      <a:r>
                        <a:rPr lang="en-US" sz="1400" dirty="0"/>
                        <a:t>Europe</a:t>
                      </a:r>
                    </a:p>
                    <a:p>
                      <a:pPr defTabSz="533400"/>
                      <a:r>
                        <a:rPr lang="en-US" sz="1400" dirty="0"/>
                        <a:t>U.K.</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EULAR-hip</a:t>
                      </a:r>
                    </a:p>
                    <a:p>
                      <a:pPr marL="285750" indent="-285750">
                        <a:buFont typeface="Arial" panose="020B0604020202020204" pitchFamily="34" charset="0"/>
                        <a:buChar char="•"/>
                      </a:pPr>
                      <a:r>
                        <a:rPr lang="en-CA" sz="1400" dirty="0"/>
                        <a:t>MOVE Consensus Group</a:t>
                      </a:r>
                    </a:p>
                  </a:txBody>
                  <a:tcPr marL="68580" marR="68580" marT="34290" marB="34290"/>
                </a:tc>
                <a:extLst>
                  <a:ext uri="{0D108BD9-81ED-4DB2-BD59-A6C34878D82A}">
                    <a16:rowId xmlns:a16="http://schemas.microsoft.com/office/drawing/2014/main" val="10002"/>
                  </a:ext>
                </a:extLst>
              </a:tr>
              <a:tr h="309451">
                <a:tc>
                  <a:txBody>
                    <a:bodyPr/>
                    <a:lstStyle/>
                    <a:p>
                      <a:r>
                        <a:rPr lang="en-US" sz="1400" dirty="0"/>
                        <a:t>2007</a:t>
                      </a:r>
                      <a:endParaRPr lang="en-CA" sz="1400" dirty="0"/>
                    </a:p>
                  </a:txBody>
                  <a:tcPr marL="68580" marR="68580" marT="34290" marB="34290"/>
                </a:tc>
                <a:tc>
                  <a:txBody>
                    <a:bodyPr/>
                    <a:lstStyle/>
                    <a:p>
                      <a:r>
                        <a:rPr lang="en-US" sz="1400" dirty="0"/>
                        <a:t>Europe</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EULAR-hand</a:t>
                      </a:r>
                    </a:p>
                  </a:txBody>
                  <a:tcPr marL="68580" marR="68580" marT="34290" marB="34290"/>
                </a:tc>
                <a:extLst>
                  <a:ext uri="{0D108BD9-81ED-4DB2-BD59-A6C34878D82A}">
                    <a16:rowId xmlns:a16="http://schemas.microsoft.com/office/drawing/2014/main" val="10003"/>
                  </a:ext>
                </a:extLst>
              </a:tr>
              <a:tr h="941775">
                <a:tc>
                  <a:txBody>
                    <a:bodyPr/>
                    <a:lstStyle/>
                    <a:p>
                      <a:r>
                        <a:rPr lang="en-US" sz="1400" dirty="0"/>
                        <a:t>2008</a:t>
                      </a:r>
                      <a:endParaRPr lang="en-CA" sz="1400" dirty="0"/>
                    </a:p>
                  </a:txBody>
                  <a:tcPr marL="68580" marR="68580" marT="34290" marB="34290"/>
                </a:tc>
                <a:tc>
                  <a:txBody>
                    <a:bodyPr/>
                    <a:lstStyle/>
                    <a:p>
                      <a:pPr defTabSz="533400"/>
                      <a:r>
                        <a:rPr lang="en-US" sz="1400" dirty="0"/>
                        <a:t>U.S.</a:t>
                      </a:r>
                    </a:p>
                    <a:p>
                      <a:pPr defTabSz="533400"/>
                      <a:r>
                        <a:rPr lang="en-US" sz="1400" dirty="0"/>
                        <a:t>International</a:t>
                      </a:r>
                    </a:p>
                    <a:p>
                      <a:pPr defTabSz="533400"/>
                      <a:r>
                        <a:rPr lang="en-US" sz="1400" dirty="0"/>
                        <a:t>France</a:t>
                      </a:r>
                    </a:p>
                    <a:p>
                      <a:pPr defTabSz="533400"/>
                      <a:r>
                        <a:rPr lang="en-US" sz="1400" dirty="0"/>
                        <a:t>U.S.</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National Collaborating Centre for Chronic Conditions</a:t>
                      </a:r>
                    </a:p>
                    <a:p>
                      <a:pPr marL="285750" indent="-285750">
                        <a:buFont typeface="Arial" panose="020B0604020202020204" pitchFamily="34" charset="0"/>
                        <a:buChar char="•"/>
                      </a:pPr>
                      <a:r>
                        <a:rPr lang="en-US" sz="1400" dirty="0"/>
                        <a:t>OA Research Society International (OARSI)</a:t>
                      </a:r>
                    </a:p>
                    <a:p>
                      <a:pPr marL="285750" indent="-285750">
                        <a:buFont typeface="Arial" panose="020B0604020202020204" pitchFamily="34" charset="0"/>
                        <a:buChar char="•"/>
                      </a:pPr>
                      <a:r>
                        <a:rPr lang="en-CA" sz="1400" dirty="0"/>
                        <a:t>French Clinical Practice Guideline Group</a:t>
                      </a:r>
                    </a:p>
                    <a:p>
                      <a:pPr marL="285750" indent="-285750">
                        <a:buFont typeface="Arial" panose="020B0604020202020204" pitchFamily="34" charset="0"/>
                        <a:buChar char="•"/>
                      </a:pPr>
                      <a:r>
                        <a:rPr lang="en-CA" sz="1400" dirty="0"/>
                        <a:t>American College of Clinical Pharmacy</a:t>
                      </a:r>
                    </a:p>
                  </a:txBody>
                  <a:tcPr marL="68580" marR="68580" marT="34290" marB="34290"/>
                </a:tc>
                <a:extLst>
                  <a:ext uri="{0D108BD9-81ED-4DB2-BD59-A6C34878D82A}">
                    <a16:rowId xmlns:a16="http://schemas.microsoft.com/office/drawing/2014/main" val="10004"/>
                  </a:ext>
                </a:extLst>
              </a:tr>
              <a:tr h="309451">
                <a:tc>
                  <a:txBody>
                    <a:bodyPr/>
                    <a:lstStyle/>
                    <a:p>
                      <a:r>
                        <a:rPr lang="en-US" sz="1400" dirty="0"/>
                        <a:t>2009</a:t>
                      </a:r>
                      <a:endParaRPr lang="en-CA" sz="1400" dirty="0"/>
                    </a:p>
                  </a:txBody>
                  <a:tcPr marL="68580" marR="68580" marT="34290" marB="34290"/>
                </a:tc>
                <a:tc>
                  <a:txBody>
                    <a:bodyPr/>
                    <a:lstStyle/>
                    <a:p>
                      <a:r>
                        <a:rPr lang="en-US" sz="1400" dirty="0"/>
                        <a:t>U.S.</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American Physical Therapy Association</a:t>
                      </a:r>
                    </a:p>
                  </a:txBody>
                  <a:tcPr marL="68580" marR="68580" marT="34290" marB="34290"/>
                </a:tc>
                <a:extLst>
                  <a:ext uri="{0D108BD9-81ED-4DB2-BD59-A6C34878D82A}">
                    <a16:rowId xmlns:a16="http://schemas.microsoft.com/office/drawing/2014/main" val="10005"/>
                  </a:ext>
                </a:extLst>
              </a:tr>
              <a:tr h="507110">
                <a:tc>
                  <a:txBody>
                    <a:bodyPr/>
                    <a:lstStyle/>
                    <a:p>
                      <a:r>
                        <a:rPr lang="en-US" sz="1400" dirty="0"/>
                        <a:t>2011 </a:t>
                      </a:r>
                      <a:endParaRPr lang="en-CA" sz="1400" dirty="0"/>
                    </a:p>
                  </a:txBody>
                  <a:tcPr marL="68580" marR="68580" marT="34290" marB="34290"/>
                </a:tc>
                <a:tc>
                  <a:txBody>
                    <a:bodyPr/>
                    <a:lstStyle/>
                    <a:p>
                      <a:r>
                        <a:rPr lang="en-US" sz="1400" dirty="0"/>
                        <a:t>Netherlands</a:t>
                      </a:r>
                    </a:p>
                    <a:p>
                      <a:r>
                        <a:rPr lang="en-US" sz="1400" dirty="0"/>
                        <a:t>U.S.</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The Dutch OA Guideline Group</a:t>
                      </a:r>
                    </a:p>
                    <a:p>
                      <a:pPr marL="285750" indent="-285750">
                        <a:buFont typeface="Arial" panose="020B0604020202020204" pitchFamily="34" charset="0"/>
                        <a:buChar char="•"/>
                      </a:pPr>
                      <a:r>
                        <a:rPr lang="en-CA" sz="1400" dirty="0"/>
                        <a:t>Michigan Quality Improvement Consortium</a:t>
                      </a:r>
                    </a:p>
                  </a:txBody>
                  <a:tcPr marL="68580" marR="68580" marT="34290" marB="34290"/>
                </a:tc>
                <a:extLst>
                  <a:ext uri="{0D108BD9-81ED-4DB2-BD59-A6C34878D82A}">
                    <a16:rowId xmlns:a16="http://schemas.microsoft.com/office/drawing/2014/main" val="10006"/>
                  </a:ext>
                </a:extLst>
              </a:tr>
              <a:tr h="724442">
                <a:tc>
                  <a:txBody>
                    <a:bodyPr/>
                    <a:lstStyle/>
                    <a:p>
                      <a:r>
                        <a:rPr lang="en-US" sz="1400" dirty="0"/>
                        <a:t>2012</a:t>
                      </a:r>
                      <a:endParaRPr lang="en-CA" sz="1400" dirty="0"/>
                    </a:p>
                  </a:txBody>
                  <a:tcPr marL="68580" marR="68580" marT="34290" marB="34290"/>
                </a:tc>
                <a:tc>
                  <a:txBody>
                    <a:bodyPr/>
                    <a:lstStyle/>
                    <a:p>
                      <a:r>
                        <a:rPr lang="en-US" sz="1400" dirty="0"/>
                        <a:t>U.S.</a:t>
                      </a:r>
                    </a:p>
                    <a:p>
                      <a:r>
                        <a:rPr lang="en-US" sz="1400" dirty="0"/>
                        <a:t>Asia</a:t>
                      </a:r>
                    </a:p>
                    <a:p>
                      <a:r>
                        <a:rPr lang="en-US" sz="1400" dirty="0"/>
                        <a:t>Canada</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American College of Rheumatology</a:t>
                      </a:r>
                    </a:p>
                    <a:p>
                      <a:pPr marL="285750" indent="-285750">
                        <a:buFont typeface="Arial" panose="020B0604020202020204" pitchFamily="34" charset="0"/>
                        <a:buChar char="•"/>
                      </a:pPr>
                      <a:r>
                        <a:rPr lang="en-CA" sz="1400" dirty="0"/>
                        <a:t>Chronic Pain Advisory Board</a:t>
                      </a:r>
                    </a:p>
                    <a:p>
                      <a:pPr marL="285750" indent="-285750">
                        <a:buFont typeface="Arial" panose="020B0604020202020204" pitchFamily="34" charset="0"/>
                        <a:buChar char="•"/>
                      </a:pPr>
                      <a:r>
                        <a:rPr lang="en-CA" sz="1400" dirty="0"/>
                        <a:t>The Ottawa Panel</a:t>
                      </a:r>
                    </a:p>
                  </a:txBody>
                  <a:tcPr marL="68580" marR="68580" marT="34290" marB="34290"/>
                </a:tc>
                <a:extLst>
                  <a:ext uri="{0D108BD9-81ED-4DB2-BD59-A6C34878D82A}">
                    <a16:rowId xmlns:a16="http://schemas.microsoft.com/office/drawing/2014/main" val="10007"/>
                  </a:ext>
                </a:extLst>
              </a:tr>
              <a:tr h="309451">
                <a:tc>
                  <a:txBody>
                    <a:bodyPr/>
                    <a:lstStyle/>
                    <a:p>
                      <a:r>
                        <a:rPr lang="en-US" sz="1400" dirty="0"/>
                        <a:t>2013</a:t>
                      </a:r>
                      <a:endParaRPr lang="en-CA" sz="1400" dirty="0"/>
                    </a:p>
                  </a:txBody>
                  <a:tcPr marL="68580" marR="68580" marT="34290" marB="34290"/>
                </a:tc>
                <a:tc>
                  <a:txBody>
                    <a:bodyPr/>
                    <a:lstStyle/>
                    <a:p>
                      <a:r>
                        <a:rPr lang="en-US" sz="1400" dirty="0"/>
                        <a:t>U.S.</a:t>
                      </a:r>
                      <a:endParaRPr lang="en-CA" sz="1400" dirty="0"/>
                    </a:p>
                  </a:txBody>
                  <a:tcPr marL="68580" marR="68580" marT="34290" marB="34290"/>
                </a:tc>
                <a:tc>
                  <a:txBody>
                    <a:bodyPr/>
                    <a:lstStyle/>
                    <a:p>
                      <a:pPr marL="285750" indent="-285750">
                        <a:buFont typeface="Arial" panose="020B0604020202020204" pitchFamily="34" charset="0"/>
                        <a:buChar char="•"/>
                      </a:pPr>
                      <a:r>
                        <a:rPr lang="en-CA" sz="1400" dirty="0"/>
                        <a:t>American Academy of </a:t>
                      </a:r>
                      <a:r>
                        <a:rPr lang="en-CA" sz="1400" dirty="0" err="1"/>
                        <a:t>of</a:t>
                      </a:r>
                      <a:r>
                        <a:rPr lang="en-CA" sz="1400" dirty="0"/>
                        <a:t> Orthopaedic Surgeons</a:t>
                      </a:r>
                    </a:p>
                  </a:txBody>
                  <a:tcPr marL="68580" marR="68580" marT="34290" marB="34290"/>
                </a:tc>
                <a:extLst>
                  <a:ext uri="{0D108BD9-81ED-4DB2-BD59-A6C34878D82A}">
                    <a16:rowId xmlns:a16="http://schemas.microsoft.com/office/drawing/2014/main" val="10008"/>
                  </a:ext>
                </a:extLst>
              </a:tr>
            </a:tbl>
          </a:graphicData>
        </a:graphic>
      </p:graphicFrame>
      <p:sp>
        <p:nvSpPr>
          <p:cNvPr id="4" name="Title 7"/>
          <p:cNvSpPr txBox="1">
            <a:spLocks/>
          </p:cNvSpPr>
          <p:nvPr/>
        </p:nvSpPr>
        <p:spPr>
          <a:xfrm>
            <a:off x="1714500" y="1085850"/>
            <a:ext cx="5772150" cy="585788"/>
          </a:xfrm>
          <a:prstGeom prst="rect">
            <a:avLst/>
          </a:prstGeom>
        </p:spPr>
        <p:txBody>
          <a:bodyPr>
            <a:normAutofit/>
          </a:bodyPr>
          <a:lstStyle>
            <a:lvl1pPr algn="ctr" rtl="0" eaLnBrk="0" fontAlgn="base" hangingPunct="0">
              <a:spcBef>
                <a:spcPct val="0"/>
              </a:spcBef>
              <a:spcAft>
                <a:spcPct val="0"/>
              </a:spcAft>
              <a:defRPr sz="4400" kern="1200" cap="none">
                <a:solidFill>
                  <a:schemeClr val="tx1"/>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rgbClr val="0070C0"/>
                </a:solidFill>
                <a:latin typeface="Arial" charset="0"/>
              </a:defRPr>
            </a:lvl2pPr>
            <a:lvl3pPr algn="ctr" rtl="0" eaLnBrk="0" fontAlgn="base" hangingPunct="0">
              <a:spcBef>
                <a:spcPct val="0"/>
              </a:spcBef>
              <a:spcAft>
                <a:spcPct val="0"/>
              </a:spcAft>
              <a:defRPr sz="4400">
                <a:solidFill>
                  <a:srgbClr val="0070C0"/>
                </a:solidFill>
                <a:latin typeface="Arial" charset="0"/>
              </a:defRPr>
            </a:lvl3pPr>
            <a:lvl4pPr algn="ctr" rtl="0" eaLnBrk="0" fontAlgn="base" hangingPunct="0">
              <a:spcBef>
                <a:spcPct val="0"/>
              </a:spcBef>
              <a:spcAft>
                <a:spcPct val="0"/>
              </a:spcAft>
              <a:defRPr sz="4400">
                <a:solidFill>
                  <a:srgbClr val="0070C0"/>
                </a:solidFill>
                <a:latin typeface="Arial" charset="0"/>
              </a:defRPr>
            </a:lvl4pPr>
            <a:lvl5pPr algn="ctr" rtl="0" eaLnBrk="0" fontAlgn="base" hangingPunct="0">
              <a:spcBef>
                <a:spcPct val="0"/>
              </a:spcBef>
              <a:spcAft>
                <a:spcPct val="0"/>
              </a:spcAft>
              <a:defRPr sz="4400">
                <a:solidFill>
                  <a:srgbClr val="0070C0"/>
                </a:solidFill>
                <a:latin typeface="Arial" charset="0"/>
              </a:defRPr>
            </a:lvl5pPr>
            <a:lvl6pPr marL="457200" algn="ctr" rtl="0" fontAlgn="base">
              <a:spcBef>
                <a:spcPct val="0"/>
              </a:spcBef>
              <a:spcAft>
                <a:spcPct val="0"/>
              </a:spcAft>
              <a:defRPr sz="4400">
                <a:solidFill>
                  <a:srgbClr val="0070C0"/>
                </a:solidFill>
                <a:latin typeface="Calibri" pitchFamily="34" charset="0"/>
              </a:defRPr>
            </a:lvl6pPr>
            <a:lvl7pPr marL="914400" algn="ctr" rtl="0" fontAlgn="base">
              <a:spcBef>
                <a:spcPct val="0"/>
              </a:spcBef>
              <a:spcAft>
                <a:spcPct val="0"/>
              </a:spcAft>
              <a:defRPr sz="4400">
                <a:solidFill>
                  <a:srgbClr val="0070C0"/>
                </a:solidFill>
                <a:latin typeface="Calibri" pitchFamily="34" charset="0"/>
              </a:defRPr>
            </a:lvl7pPr>
            <a:lvl8pPr marL="1371600" algn="ctr" rtl="0" fontAlgn="base">
              <a:spcBef>
                <a:spcPct val="0"/>
              </a:spcBef>
              <a:spcAft>
                <a:spcPct val="0"/>
              </a:spcAft>
              <a:defRPr sz="4400">
                <a:solidFill>
                  <a:srgbClr val="0070C0"/>
                </a:solidFill>
                <a:latin typeface="Calibri" pitchFamily="34" charset="0"/>
              </a:defRPr>
            </a:lvl8pPr>
            <a:lvl9pPr marL="1828800" algn="ctr" rtl="0" fontAlgn="base">
              <a:spcBef>
                <a:spcPct val="0"/>
              </a:spcBef>
              <a:spcAft>
                <a:spcPct val="0"/>
              </a:spcAft>
              <a:defRPr sz="4400">
                <a:solidFill>
                  <a:srgbClr val="0070C0"/>
                </a:solidFill>
                <a:latin typeface="Calibri" pitchFamily="34" charset="0"/>
              </a:defRPr>
            </a:lvl9pPr>
          </a:lstStyle>
          <a:p>
            <a:r>
              <a:rPr lang="en-US" sz="2850" dirty="0"/>
              <a:t>The ‘K’ on OA management</a:t>
            </a:r>
            <a:endParaRPr lang="en-CA" sz="2850" dirty="0"/>
          </a:p>
        </p:txBody>
      </p:sp>
      <p:sp>
        <p:nvSpPr>
          <p:cNvPr id="5" name="Text Box 4"/>
          <p:cNvSpPr txBox="1">
            <a:spLocks noChangeArrowheads="1"/>
          </p:cNvSpPr>
          <p:nvPr/>
        </p:nvSpPr>
        <p:spPr bwMode="auto">
          <a:xfrm>
            <a:off x="365495" y="5786688"/>
            <a:ext cx="47244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1350" dirty="0">
                <a:solidFill>
                  <a:srgbClr val="2D6BB5"/>
                </a:solidFill>
                <a:latin typeface="Tahoma" pitchFamily="34" charset="0"/>
              </a:rPr>
              <a:t>Adapted from: Nelson et al., </a:t>
            </a:r>
            <a:r>
              <a:rPr lang="en-US" sz="1350" i="1" dirty="0" err="1">
                <a:solidFill>
                  <a:srgbClr val="2D6BB5"/>
                </a:solidFill>
                <a:latin typeface="Tahoma" pitchFamily="34" charset="0"/>
              </a:rPr>
              <a:t>Semin</a:t>
            </a:r>
            <a:r>
              <a:rPr lang="en-US" sz="1350" i="1" dirty="0">
                <a:solidFill>
                  <a:srgbClr val="2D6BB5"/>
                </a:solidFill>
                <a:latin typeface="Tahoma" pitchFamily="34" charset="0"/>
              </a:rPr>
              <a:t> Arthritis Rheum</a:t>
            </a:r>
            <a:r>
              <a:rPr lang="en-US" sz="1350" dirty="0">
                <a:solidFill>
                  <a:srgbClr val="2D6BB5"/>
                </a:solidFill>
                <a:latin typeface="Tahoma" pitchFamily="34" charset="0"/>
              </a:rPr>
              <a:t>, 2014</a:t>
            </a:r>
          </a:p>
        </p:txBody>
      </p:sp>
      <p:pic>
        <p:nvPicPr>
          <p:cNvPr id="7" name="Picture 6"/>
          <p:cNvPicPr>
            <a:picLocks noChangeAspect="1"/>
          </p:cNvPicPr>
          <p:nvPr/>
        </p:nvPicPr>
        <p:blipFill>
          <a:blip r:embed="rId3"/>
          <a:stretch>
            <a:fillRect/>
          </a:stretch>
        </p:blipFill>
        <p:spPr>
          <a:xfrm>
            <a:off x="1695450" y="1784509"/>
            <a:ext cx="5910330" cy="1143000"/>
          </a:xfrm>
          <a:prstGeom prst="rect">
            <a:avLst/>
          </a:prstGeom>
          <a:ln>
            <a:solidFill>
              <a:schemeClr val="tx1"/>
            </a:solidFill>
          </a:ln>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483684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4E5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57200" y="274638"/>
            <a:ext cx="8229600" cy="699723"/>
          </a:xfrm>
        </p:spPr>
        <p:txBody>
          <a:bodyPr vert="horz" lIns="68580" tIns="34290" rIns="68580" bIns="34290" rtlCol="0" anchor="ctr">
            <a:normAutofit/>
          </a:bodyPr>
          <a:lstStyle/>
          <a:p>
            <a:pPr algn="l"/>
            <a:r>
              <a:rPr lang="en-US" sz="2325" dirty="0"/>
              <a:t>Example: inhaled corticosteroids in the ED</a:t>
            </a:r>
          </a:p>
        </p:txBody>
      </p:sp>
      <p:pic>
        <p:nvPicPr>
          <p:cNvPr id="4" name="Content Placeholder 3"/>
          <p:cNvPicPr>
            <a:picLocks noGrp="1" noChangeAspect="1"/>
          </p:cNvPicPr>
          <p:nvPr>
            <p:ph idx="4294967295"/>
          </p:nvPr>
        </p:nvPicPr>
        <p:blipFill rotWithShape="1">
          <a:blip r:embed="rId3"/>
          <a:srcRect r="4658" b="2"/>
          <a:stretch/>
        </p:blipFill>
        <p:spPr>
          <a:xfrm>
            <a:off x="1693888" y="1625600"/>
            <a:ext cx="5812698" cy="3606800"/>
          </a:xfrm>
          <a:prstGeom prst="rect">
            <a:avLst/>
          </a:prstGeom>
          <a:effectLst/>
        </p:spPr>
      </p:pic>
    </p:spTree>
    <p:extLst>
      <p:ext uri="{BB962C8B-B14F-4D97-AF65-F5344CB8AC3E}">
        <p14:creationId xmlns:p14="http://schemas.microsoft.com/office/powerpoint/2010/main" val="78894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19245A10-7F37-4569-80D2-2F692931E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vert="horz" lIns="68580" tIns="34290" rIns="68580" bIns="34290" rtlCol="0" anchor="b">
            <a:normAutofit/>
          </a:bodyPr>
          <a:lstStyle/>
          <a:p>
            <a:r>
              <a:rPr lang="en-US" sz="2550">
                <a:solidFill>
                  <a:srgbClr val="FFFFFF"/>
                </a:solidFill>
              </a:rPr>
              <a:t>Ten ingredients for implementation research proposals</a:t>
            </a:r>
          </a:p>
        </p:txBody>
      </p:sp>
      <p:sp>
        <p:nvSpPr>
          <p:cNvPr id="9" name="Content Placeholder 8">
            <a:extLst>
              <a:ext uri="{FF2B5EF4-FFF2-40B4-BE49-F238E27FC236}">
                <a16:creationId xmlns:a16="http://schemas.microsoft.com/office/drawing/2014/main" id="{8680698E-5098-4161-AAFF-74150DC22EDB}"/>
              </a:ext>
            </a:extLst>
          </p:cNvPr>
          <p:cNvSpPr>
            <a:spLocks noGrp="1"/>
          </p:cNvSpPr>
          <p:nvPr>
            <p:ph idx="4294967295"/>
          </p:nvPr>
        </p:nvSpPr>
        <p:spPr>
          <a:xfrm>
            <a:off x="915797" y="6000750"/>
            <a:ext cx="6445122" cy="568325"/>
          </a:xfrm>
        </p:spPr>
        <p:txBody>
          <a:bodyPr vert="horz" lIns="68580" tIns="34290" rIns="68580" bIns="34290" rtlCol="0" anchor="t">
            <a:normAutofit/>
          </a:bodyPr>
          <a:lstStyle/>
          <a:p>
            <a:pPr marL="0" indent="0">
              <a:buNone/>
            </a:pPr>
            <a:r>
              <a:rPr lang="en-US" sz="1200" dirty="0"/>
              <a:t>Proctor EK, et al. Implementation Science 2012;7:96</a:t>
            </a:r>
          </a:p>
        </p:txBody>
      </p:sp>
      <p:sp>
        <p:nvSpPr>
          <p:cNvPr id="18" name="Freeform 5">
            <a:extLst>
              <a:ext uri="{FF2B5EF4-FFF2-40B4-BE49-F238E27FC236}">
                <a16:creationId xmlns:a16="http://schemas.microsoft.com/office/drawing/2014/main" id="{2C20A93E-E407-4683-A405-147DE26132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07337" y="2097876"/>
            <a:ext cx="616870" cy="317451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0" name="Freeform 6">
            <a:extLst>
              <a:ext uri="{FF2B5EF4-FFF2-40B4-BE49-F238E27FC236}">
                <a16:creationId xmlns:a16="http://schemas.microsoft.com/office/drawing/2014/main" id="{9E8E3DD9-D235-48D9-A0EC-D6817EC84B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8390" y="1840602"/>
            <a:ext cx="515816" cy="286517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2" name="Freeform 7">
            <a:extLst>
              <a:ext uri="{FF2B5EF4-FFF2-40B4-BE49-F238E27FC236}">
                <a16:creationId xmlns:a16="http://schemas.microsoft.com/office/drawing/2014/main" id="{EA83A145-578D-4A0B-94A7-AEAB2027D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8390" y="1702303"/>
            <a:ext cx="260400" cy="27747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5" name="Content Placeholder 4" descr="10ingredientsimplement.png"/>
          <p:cNvPicPr>
            <a:picLocks noChangeAspect="1"/>
          </p:cNvPicPr>
          <p:nvPr/>
        </p:nvPicPr>
        <p:blipFill rotWithShape="1">
          <a:blip r:embed="rId2">
            <a:extLst>
              <a:ext uri="{28A0092B-C50C-407E-A947-70E740481C1C}">
                <a14:useLocalDpi xmlns:a14="http://schemas.microsoft.com/office/drawing/2010/main" val="0"/>
              </a:ext>
            </a:extLst>
          </a:blip>
          <a:srcRect r="3" b="7061"/>
          <a:stretch/>
        </p:blipFill>
        <p:spPr>
          <a:xfrm>
            <a:off x="457200" y="380969"/>
            <a:ext cx="7488636" cy="4959127"/>
          </a:xfrm>
          <a:prstGeom prst="rect">
            <a:avLst/>
          </a:prstGeom>
        </p:spPr>
      </p:pic>
    </p:spTree>
    <p:extLst>
      <p:ext uri="{BB962C8B-B14F-4D97-AF65-F5344CB8AC3E}">
        <p14:creationId xmlns:p14="http://schemas.microsoft.com/office/powerpoint/2010/main" val="112177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1084944"/>
            <a:ext cx="2743200"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45770" y="1335094"/>
            <a:ext cx="2372586" cy="3942278"/>
          </a:xfrm>
        </p:spPr>
        <p:txBody>
          <a:bodyPr>
            <a:normAutofit/>
          </a:bodyPr>
          <a:lstStyle/>
          <a:p>
            <a:r>
              <a:rPr lang="en-US" sz="2200" dirty="0" smtClean="0"/>
              <a:t>Examples  </a:t>
            </a:r>
            <a:r>
              <a:rPr lang="en-US" sz="2200" dirty="0"/>
              <a:t>databases for investigating care delivery, costs, insurance, provider characteristics, and delivery system </a:t>
            </a:r>
            <a:r>
              <a:rPr lang="en-US" sz="2200" dirty="0" smtClean="0"/>
              <a:t>contexts</a:t>
            </a:r>
            <a:r>
              <a:rPr lang="en-US" dirty="0"/>
              <a:t/>
            </a:r>
            <a:br>
              <a:rPr lang="en-US" dirty="0"/>
            </a:br>
            <a:endParaRPr lang="en-US" dirty="0"/>
          </a:p>
        </p:txBody>
      </p:sp>
      <p:graphicFrame>
        <p:nvGraphicFramePr>
          <p:cNvPr id="5" name="Content Placeholder 2">
            <a:extLst>
              <a:ext uri="{FF2B5EF4-FFF2-40B4-BE49-F238E27FC236}">
                <a16:creationId xmlns:a16="http://schemas.microsoft.com/office/drawing/2014/main" id="{2E729BEF-D90A-48A7-84A1-10089BC8FE9B}"/>
              </a:ext>
            </a:extLst>
          </p:cNvPr>
          <p:cNvGraphicFramePr>
            <a:graphicFrameLocks noGrp="1"/>
          </p:cNvGraphicFramePr>
          <p:nvPr>
            <p:ph idx="1"/>
            <p:extLst>
              <p:ext uri="{D42A27DB-BD31-4B8C-83A1-F6EECF244321}">
                <p14:modId xmlns:p14="http://schemas.microsoft.com/office/powerpoint/2010/main" val="561776313"/>
              </p:ext>
            </p:extLst>
          </p:nvPr>
        </p:nvGraphicFramePr>
        <p:xfrm>
          <a:off x="3386725" y="1084944"/>
          <a:ext cx="5430032" cy="4422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3706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Examples of </a:t>
            </a:r>
            <a:r>
              <a:rPr lang="en-US" sz="3200" b="1" dirty="0" smtClean="0"/>
              <a:t>funded implementation </a:t>
            </a:r>
            <a:r>
              <a:rPr lang="en-US" sz="3200" b="1" dirty="0"/>
              <a:t>research </a:t>
            </a:r>
          </a:p>
        </p:txBody>
      </p:sp>
      <p:sp>
        <p:nvSpPr>
          <p:cNvPr id="3" name="Content Placeholder 2"/>
          <p:cNvSpPr>
            <a:spLocks noGrp="1"/>
          </p:cNvSpPr>
          <p:nvPr>
            <p:ph idx="4294967295"/>
          </p:nvPr>
        </p:nvSpPr>
        <p:spPr>
          <a:xfrm>
            <a:off x="587828" y="1417638"/>
            <a:ext cx="8229600" cy="4525963"/>
          </a:xfrm>
        </p:spPr>
        <p:txBody>
          <a:bodyPr>
            <a:normAutofit fontScale="85000" lnSpcReduction="10000"/>
          </a:bodyPr>
          <a:lstStyle/>
          <a:p>
            <a:r>
              <a:rPr lang="en-US" dirty="0" smtClean="0">
                <a:hlinkClick r:id="rId3"/>
              </a:rPr>
              <a:t>Expanding </a:t>
            </a:r>
            <a:r>
              <a:rPr lang="en-US" dirty="0">
                <a:hlinkClick r:id="rId3"/>
              </a:rPr>
              <a:t>an innovative treatment model for infants with </a:t>
            </a:r>
            <a:r>
              <a:rPr lang="en-US" dirty="0" smtClean="0">
                <a:hlinkClick r:id="rId3"/>
              </a:rPr>
              <a:t>NAS: </a:t>
            </a:r>
            <a:r>
              <a:rPr lang="en-US" dirty="0">
                <a:hlinkClick r:id="rId3"/>
              </a:rPr>
              <a:t>Using the consolidated framework for implementation research to identify facilitators and barriers to implementation</a:t>
            </a:r>
            <a:endParaRPr lang="en-US" dirty="0"/>
          </a:p>
          <a:p>
            <a:r>
              <a:rPr lang="en-US" dirty="0">
                <a:hlinkClick r:id="rId4"/>
              </a:rPr>
              <a:t>Implementation strategies to ensure consistent delivery of a pharmacy service within an at-home patient population</a:t>
            </a:r>
            <a:endParaRPr lang="en-US" dirty="0"/>
          </a:p>
          <a:p>
            <a:r>
              <a:rPr lang="en-US" dirty="0">
                <a:hlinkClick r:id="rId5"/>
              </a:rPr>
              <a:t> The implementation determinants of telerehabilitation for stroke survivors: A rapid realist review</a:t>
            </a:r>
            <a:endParaRPr lang="en-US" dirty="0"/>
          </a:p>
          <a:p>
            <a:r>
              <a:rPr lang="en-US" dirty="0"/>
              <a:t>Social networks </a:t>
            </a:r>
            <a:r>
              <a:rPr lang="en-US" dirty="0" smtClean="0"/>
              <a:t>to help </a:t>
            </a:r>
            <a:r>
              <a:rPr lang="en-US" dirty="0"/>
              <a:t>diabetes control</a:t>
            </a:r>
          </a:p>
        </p:txBody>
      </p:sp>
    </p:spTree>
    <p:extLst>
      <p:ext uri="{BB962C8B-B14F-4D97-AF65-F5344CB8AC3E}">
        <p14:creationId xmlns:p14="http://schemas.microsoft.com/office/powerpoint/2010/main" val="578264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57784" y="914970"/>
            <a:ext cx="8586216" cy="4829747"/>
          </a:xfrm>
          <a:prstGeom prst="rect">
            <a:avLst/>
          </a:prstGeom>
        </p:spPr>
      </p:pic>
    </p:spTree>
    <p:extLst>
      <p:ext uri="{BB962C8B-B14F-4D97-AF65-F5344CB8AC3E}">
        <p14:creationId xmlns:p14="http://schemas.microsoft.com/office/powerpoint/2010/main" val="1596303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27D15F9-FBA9-45B6-A1EE-7E26109074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 name="Group 13">
            <a:extLst>
              <a:ext uri="{FF2B5EF4-FFF2-40B4-BE49-F238E27FC236}">
                <a16:creationId xmlns:a16="http://schemas.microsoft.com/office/drawing/2014/main" id="{549D845D-9A57-49AC-9523-BB0D6DA6FEC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3" y="1334036"/>
            <a:ext cx="8356656" cy="1861602"/>
            <a:chOff x="409710" y="635715"/>
            <a:chExt cx="11142208" cy="2482136"/>
          </a:xfrm>
        </p:grpSpPr>
        <p:sp>
          <p:nvSpPr>
            <p:cNvPr id="15" name="Freeform 44">
              <a:extLst>
                <a:ext uri="{FF2B5EF4-FFF2-40B4-BE49-F238E27FC236}">
                  <a16:creationId xmlns:a16="http://schemas.microsoft.com/office/drawing/2014/main" id="{3348EFE1-9D21-4DC0-8EC9-C8876706132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 name="Freeform 45">
              <a:extLst>
                <a:ext uri="{FF2B5EF4-FFF2-40B4-BE49-F238E27FC236}">
                  <a16:creationId xmlns:a16="http://schemas.microsoft.com/office/drawing/2014/main" id="{D9CD0CF4-76F6-470E-A8EF-DD74FC196C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Freeform 46">
              <a:extLst>
                <a:ext uri="{FF2B5EF4-FFF2-40B4-BE49-F238E27FC236}">
                  <a16:creationId xmlns:a16="http://schemas.microsoft.com/office/drawing/2014/main" id="{71645EB6-7E0C-491E-9A5B-C25E80A64AF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8" name="Freeform 47">
              <a:extLst>
                <a:ext uri="{FF2B5EF4-FFF2-40B4-BE49-F238E27FC236}">
                  <a16:creationId xmlns:a16="http://schemas.microsoft.com/office/drawing/2014/main" id="{D20E5CAC-62A4-48E1-9F9F-1F81766831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Rectangle 18">
              <a:extLst>
                <a:ext uri="{FF2B5EF4-FFF2-40B4-BE49-F238E27FC236}">
                  <a16:creationId xmlns:a16="http://schemas.microsoft.com/office/drawing/2014/main" id="{053A11D2-F06B-447E-96A7-27A21A8FA64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2" name="Title 1"/>
          <p:cNvSpPr>
            <a:spLocks noGrp="1"/>
          </p:cNvSpPr>
          <p:nvPr>
            <p:ph type="title"/>
          </p:nvPr>
        </p:nvSpPr>
        <p:spPr>
          <a:xfrm>
            <a:off x="687703" y="1414996"/>
            <a:ext cx="7729890" cy="994172"/>
          </a:xfrm>
          <a:solidFill>
            <a:schemeClr val="bg1"/>
          </a:solidFill>
        </p:spPr>
        <p:txBody>
          <a:bodyPr>
            <a:normAutofit/>
          </a:bodyPr>
          <a:lstStyle/>
          <a:p>
            <a:pPr algn="l"/>
            <a:r>
              <a:rPr lang="en-US" sz="3200" b="1" dirty="0"/>
              <a:t>Plans</a:t>
            </a:r>
          </a:p>
        </p:txBody>
      </p:sp>
      <p:pic>
        <p:nvPicPr>
          <p:cNvPr id="7" name="Graphic 6" descr="Laptop Secure">
            <a:extLst>
              <a:ext uri="{FF2B5EF4-FFF2-40B4-BE49-F238E27FC236}">
                <a16:creationId xmlns:a16="http://schemas.microsoft.com/office/drawing/2014/main" id="{0CFB8815-DE7C-406F-AC5F-DD3FE27F21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68677" y="2859130"/>
            <a:ext cx="2407334" cy="2407334"/>
          </a:xfrm>
          <a:prstGeom prst="rect">
            <a:avLst/>
          </a:prstGeom>
        </p:spPr>
      </p:pic>
      <p:sp>
        <p:nvSpPr>
          <p:cNvPr id="3" name="Content Placeholder 2"/>
          <p:cNvSpPr>
            <a:spLocks noGrp="1"/>
          </p:cNvSpPr>
          <p:nvPr>
            <p:ph idx="1"/>
          </p:nvPr>
        </p:nvSpPr>
        <p:spPr>
          <a:xfrm>
            <a:off x="3705196" y="2728088"/>
            <a:ext cx="4615843" cy="3151504"/>
          </a:xfrm>
        </p:spPr>
        <p:txBody>
          <a:bodyPr>
            <a:normAutofit fontScale="40000" lnSpcReduction="20000"/>
          </a:bodyPr>
          <a:lstStyle/>
          <a:p>
            <a:r>
              <a:rPr lang="en-US" sz="3400" dirty="0" smtClean="0"/>
              <a:t>Innovation and Implementation </a:t>
            </a:r>
            <a:r>
              <a:rPr lang="en-US" sz="3400" dirty="0"/>
              <a:t>Science </a:t>
            </a:r>
            <a:r>
              <a:rPr lang="en-US" sz="3400" dirty="0" smtClean="0"/>
              <a:t>Interest Group</a:t>
            </a:r>
          </a:p>
          <a:p>
            <a:r>
              <a:rPr lang="en-US" sz="3400" dirty="0"/>
              <a:t>Infrastructure </a:t>
            </a:r>
            <a:r>
              <a:rPr lang="en-US" sz="3400" dirty="0" smtClean="0"/>
              <a:t>project</a:t>
            </a:r>
          </a:p>
          <a:p>
            <a:r>
              <a:rPr lang="en-US" sz="3400" dirty="0" smtClean="0"/>
              <a:t>Prepare </a:t>
            </a:r>
            <a:r>
              <a:rPr lang="en-US" sz="3400" dirty="0"/>
              <a:t>researchers to develop effective interventions in “real-world” settings </a:t>
            </a:r>
            <a:endParaRPr lang="en-US" sz="3400" dirty="0" smtClean="0"/>
          </a:p>
          <a:p>
            <a:r>
              <a:rPr lang="en-US" sz="3400" dirty="0" smtClean="0"/>
              <a:t>Build an ecosystem of agile implementation</a:t>
            </a:r>
          </a:p>
          <a:p>
            <a:endParaRPr lang="en-US" sz="3400" dirty="0"/>
          </a:p>
          <a:p>
            <a:pPr marL="0" indent="0">
              <a:buNone/>
            </a:pPr>
            <a:r>
              <a:rPr lang="en-US" sz="3400" dirty="0" err="1" smtClean="0"/>
              <a:t>Fadia</a:t>
            </a:r>
            <a:r>
              <a:rPr lang="en-US" sz="3400" dirty="0" smtClean="0"/>
              <a:t> T. </a:t>
            </a:r>
            <a:r>
              <a:rPr lang="en-US" sz="3400" dirty="0" err="1" smtClean="0"/>
              <a:t>Shaya</a:t>
            </a:r>
            <a:r>
              <a:rPr lang="en-US" sz="3400" dirty="0" smtClean="0"/>
              <a:t>, PhD, </a:t>
            </a:r>
            <a:r>
              <a:rPr lang="en-US" sz="3400" dirty="0" smtClean="0"/>
              <a:t>MPH</a:t>
            </a:r>
          </a:p>
          <a:p>
            <a:pPr marL="0" indent="0">
              <a:buNone/>
            </a:pPr>
            <a:r>
              <a:rPr lang="en-US" sz="3400" dirty="0" smtClean="0"/>
              <a:t>Professor and Executive Director</a:t>
            </a:r>
          </a:p>
          <a:p>
            <a:pPr marL="0" indent="0">
              <a:buNone/>
            </a:pPr>
            <a:r>
              <a:rPr lang="en-US" sz="3400" dirty="0" smtClean="0"/>
              <a:t>Behavioral Health Resources and Technical Assistance  Program</a:t>
            </a:r>
            <a:endParaRPr lang="en-US" sz="3400" dirty="0" smtClean="0"/>
          </a:p>
          <a:p>
            <a:pPr marL="0" indent="0">
              <a:buNone/>
            </a:pPr>
            <a:r>
              <a:rPr lang="en-US" sz="3400" dirty="0" smtClean="0"/>
              <a:t>Professor and co-Director Informatics</a:t>
            </a:r>
          </a:p>
          <a:p>
            <a:pPr marL="0" indent="0">
              <a:buNone/>
            </a:pPr>
            <a:r>
              <a:rPr lang="en-US" sz="3400" dirty="0" smtClean="0"/>
              <a:t>Institute for Clinical and Translational Research </a:t>
            </a:r>
          </a:p>
          <a:p>
            <a:pPr marL="0" indent="0">
              <a:buNone/>
            </a:pPr>
            <a:r>
              <a:rPr lang="en-US" sz="3400" dirty="0" smtClean="0">
                <a:hlinkClick r:id="rId4"/>
              </a:rPr>
              <a:t>fshaya@rx.umaryland.edu</a:t>
            </a:r>
            <a:endParaRPr lang="en-US" sz="3400" dirty="0" smtClean="0"/>
          </a:p>
          <a:p>
            <a:pPr marL="0" indent="0">
              <a:buNone/>
            </a:pPr>
            <a:r>
              <a:rPr lang="en-US" sz="3400" dirty="0" smtClean="0"/>
              <a:t>410-706-5392</a:t>
            </a:r>
            <a:endParaRPr lang="en-US" sz="3400" dirty="0"/>
          </a:p>
          <a:p>
            <a:pPr marL="0" indent="0">
              <a:buNone/>
            </a:pPr>
            <a:endParaRPr lang="en-US" sz="1125" dirty="0"/>
          </a:p>
          <a:p>
            <a:endParaRPr lang="en-US" sz="1125" dirty="0"/>
          </a:p>
          <a:p>
            <a:endParaRPr lang="en-US" sz="1125" dirty="0"/>
          </a:p>
        </p:txBody>
      </p:sp>
    </p:spTree>
    <p:extLst>
      <p:ext uri="{BB962C8B-B14F-4D97-AF65-F5344CB8AC3E}">
        <p14:creationId xmlns:p14="http://schemas.microsoft.com/office/powerpoint/2010/main" val="1283567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3434"/>
          <a:stretch/>
        </p:blipFill>
        <p:spPr>
          <a:xfrm>
            <a:off x="457200" y="1469037"/>
            <a:ext cx="8686800" cy="4931764"/>
          </a:xfrm>
          <a:prstGeom prst="rect">
            <a:avLst/>
          </a:prstGeom>
        </p:spPr>
      </p:pic>
      <p:sp>
        <p:nvSpPr>
          <p:cNvPr id="2" name="Title 1"/>
          <p:cNvSpPr>
            <a:spLocks noGrp="1"/>
          </p:cNvSpPr>
          <p:nvPr>
            <p:ph type="title"/>
          </p:nvPr>
        </p:nvSpPr>
        <p:spPr>
          <a:xfrm>
            <a:off x="457200" y="1039136"/>
            <a:ext cx="8229600" cy="579802"/>
          </a:xfrm>
        </p:spPr>
        <p:txBody>
          <a:bodyPr>
            <a:noAutofit/>
          </a:bodyPr>
          <a:lstStyle/>
          <a:p>
            <a:pPr algn="l"/>
            <a:r>
              <a:rPr lang="en-US" sz="3200" dirty="0"/>
              <a:t/>
            </a:r>
            <a:br>
              <a:rPr lang="en-US" sz="3200" dirty="0"/>
            </a:br>
            <a:r>
              <a:rPr lang="en-US" sz="3200" b="1" dirty="0"/>
              <a:t>In theory, there is no difference between theory and practice, but in practice there </a:t>
            </a:r>
            <a:r>
              <a:rPr lang="en-US" sz="3200" b="1" dirty="0" smtClean="0"/>
              <a:t>is* </a:t>
            </a:r>
            <a:r>
              <a:rPr lang="en-US" sz="3200" b="1" i="1" dirty="0"/>
              <a:t/>
            </a:r>
            <a:br>
              <a:rPr lang="en-US" sz="3200" b="1" i="1" dirty="0"/>
            </a:br>
            <a:r>
              <a:rPr lang="en-US" sz="3200" dirty="0"/>
              <a:t/>
            </a:r>
            <a:br>
              <a:rPr lang="en-US" sz="3200" dirty="0"/>
            </a:br>
            <a:r>
              <a:rPr lang="en-US" sz="3200" dirty="0"/>
              <a:t/>
            </a:r>
            <a:br>
              <a:rPr lang="en-US" sz="3200" dirty="0"/>
            </a:br>
            <a:endParaRPr lang="en-US" sz="3200" dirty="0"/>
          </a:p>
        </p:txBody>
      </p:sp>
      <p:sp>
        <p:nvSpPr>
          <p:cNvPr id="7" name="Rectangle 6"/>
          <p:cNvSpPr/>
          <p:nvPr/>
        </p:nvSpPr>
        <p:spPr>
          <a:xfrm>
            <a:off x="741114" y="6216134"/>
            <a:ext cx="1250792" cy="369332"/>
          </a:xfrm>
          <a:prstGeom prst="rect">
            <a:avLst/>
          </a:prstGeom>
        </p:spPr>
        <p:txBody>
          <a:bodyPr wrap="none">
            <a:spAutoFit/>
          </a:bodyPr>
          <a:lstStyle/>
          <a:p>
            <a:r>
              <a:rPr lang="en-US" dirty="0"/>
              <a:t>*</a:t>
            </a:r>
            <a:r>
              <a:rPr lang="en-US" i="1" dirty="0" smtClean="0"/>
              <a:t>Yogi </a:t>
            </a:r>
            <a:r>
              <a:rPr lang="en-US" i="1" dirty="0"/>
              <a:t>Berra</a:t>
            </a:r>
            <a:endParaRPr lang="en-US" dirty="0"/>
          </a:p>
        </p:txBody>
      </p:sp>
    </p:spTree>
    <p:extLst>
      <p:ext uri="{BB962C8B-B14F-4D97-AF65-F5344CB8AC3E}">
        <p14:creationId xmlns:p14="http://schemas.microsoft.com/office/powerpoint/2010/main" val="1439923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t>Vignettes</a:t>
            </a:r>
            <a:endParaRPr lang="en-US" sz="3200" b="1" dirty="0"/>
          </a:p>
        </p:txBody>
      </p:sp>
      <p:sp>
        <p:nvSpPr>
          <p:cNvPr id="4" name="Content Placeholder 3"/>
          <p:cNvSpPr>
            <a:spLocks noGrp="1"/>
          </p:cNvSpPr>
          <p:nvPr>
            <p:ph idx="4294967295"/>
          </p:nvPr>
        </p:nvSpPr>
        <p:spPr>
          <a:xfrm>
            <a:off x="457200" y="1545654"/>
            <a:ext cx="8229600" cy="4525963"/>
          </a:xfrm>
        </p:spPr>
        <p:txBody>
          <a:bodyPr>
            <a:normAutofit/>
          </a:bodyPr>
          <a:lstStyle/>
          <a:p>
            <a:r>
              <a:rPr lang="en-US" sz="2600" dirty="0" smtClean="0"/>
              <a:t>380,000,000 </a:t>
            </a:r>
            <a:r>
              <a:rPr lang="en-US" sz="2600" dirty="0"/>
              <a:t>results (0.47 </a:t>
            </a:r>
            <a:r>
              <a:rPr lang="en-US" sz="2600" dirty="0" smtClean="0"/>
              <a:t>sec) drug compliance</a:t>
            </a:r>
          </a:p>
          <a:p>
            <a:pPr marL="0" indent="0">
              <a:buNone/>
            </a:pPr>
            <a:endParaRPr lang="en-US" sz="2600" dirty="0" smtClean="0"/>
          </a:p>
          <a:p>
            <a:r>
              <a:rPr lang="en-US" sz="2600" dirty="0" smtClean="0"/>
              <a:t>54,600,000 </a:t>
            </a:r>
            <a:r>
              <a:rPr lang="en-US" sz="2600" dirty="0"/>
              <a:t>results (0.55 </a:t>
            </a:r>
            <a:r>
              <a:rPr lang="en-US" sz="2600" dirty="0" smtClean="0"/>
              <a:t>sec) drug compliance in diabetes </a:t>
            </a:r>
          </a:p>
          <a:p>
            <a:pPr marL="0" indent="0">
              <a:buNone/>
            </a:pPr>
            <a:endParaRPr lang="en-US" sz="2600" dirty="0" smtClean="0"/>
          </a:p>
          <a:p>
            <a:r>
              <a:rPr lang="en-US" sz="2600" dirty="0"/>
              <a:t>20,900,000 results (0.57 </a:t>
            </a:r>
            <a:r>
              <a:rPr lang="en-US" sz="2600" dirty="0" smtClean="0"/>
              <a:t>sec)</a:t>
            </a:r>
            <a:r>
              <a:rPr lang="en-US" sz="2600" dirty="0"/>
              <a:t> </a:t>
            </a:r>
            <a:r>
              <a:rPr lang="en-US" sz="2600" dirty="0" smtClean="0"/>
              <a:t> opioid overdose</a:t>
            </a:r>
          </a:p>
          <a:p>
            <a:pPr marL="0" indent="0">
              <a:buNone/>
            </a:pPr>
            <a:endParaRPr lang="en-US" sz="2600" dirty="0" smtClean="0"/>
          </a:p>
          <a:p>
            <a:r>
              <a:rPr lang="en-US" sz="2600" dirty="0"/>
              <a:t>60,000,000 results (0.41 </a:t>
            </a:r>
            <a:r>
              <a:rPr lang="en-US" sz="2600" dirty="0" smtClean="0"/>
              <a:t>sec)</a:t>
            </a:r>
            <a:r>
              <a:rPr lang="en-US" sz="2600" dirty="0"/>
              <a:t> </a:t>
            </a:r>
            <a:r>
              <a:rPr lang="en-US" sz="2600" dirty="0" smtClean="0"/>
              <a:t>adherence to guidelines –</a:t>
            </a:r>
            <a:r>
              <a:rPr lang="en-US" sz="2000" dirty="0" smtClean="0"/>
              <a:t>denotes </a:t>
            </a:r>
            <a:r>
              <a:rPr lang="en-US" sz="2000" dirty="0"/>
              <a:t>the degree of conformity between the </a:t>
            </a:r>
            <a:r>
              <a:rPr lang="en-US" sz="2000" dirty="0" smtClean="0"/>
              <a:t>knowledge and action </a:t>
            </a:r>
            <a:r>
              <a:rPr lang="en-US" sz="2000" dirty="0"/>
              <a:t>of an agent with the recommendations of a </a:t>
            </a:r>
            <a:r>
              <a:rPr lang="en-US" sz="2000" dirty="0" smtClean="0"/>
              <a:t>guideline</a:t>
            </a:r>
            <a:endParaRPr lang="en-US" sz="2000" dirty="0"/>
          </a:p>
          <a:p>
            <a:endParaRPr lang="en-US" dirty="0"/>
          </a:p>
        </p:txBody>
      </p:sp>
    </p:spTree>
    <p:extLst>
      <p:ext uri="{BB962C8B-B14F-4D97-AF65-F5344CB8AC3E}">
        <p14:creationId xmlns:p14="http://schemas.microsoft.com/office/powerpoint/2010/main" val="1007584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4168" y="713232"/>
            <a:ext cx="7342632" cy="704406"/>
          </a:xfrm>
        </p:spPr>
        <p:txBody>
          <a:bodyPr>
            <a:normAutofit fontScale="90000"/>
          </a:bodyPr>
          <a:lstStyle/>
          <a:p>
            <a:endParaRPr lang="en-US"/>
          </a:p>
        </p:txBody>
      </p:sp>
      <p:sp>
        <p:nvSpPr>
          <p:cNvPr id="4" name="Content Placeholder 3"/>
          <p:cNvSpPr>
            <a:spLocks noGrp="1"/>
          </p:cNvSpPr>
          <p:nvPr>
            <p:ph idx="4294967295"/>
          </p:nvPr>
        </p:nvSpPr>
        <p:spPr>
          <a:xfrm>
            <a:off x="1554480" y="1417638"/>
            <a:ext cx="6400800" cy="4324795"/>
          </a:xfrm>
        </p:spPr>
        <p:txBody>
          <a:bodyPr>
            <a:normAutofit fontScale="85000" lnSpcReduction="20000"/>
          </a:bodyPr>
          <a:lstStyle/>
          <a:p>
            <a:pPr marL="0" indent="0" algn="ctr">
              <a:buNone/>
            </a:pPr>
            <a:r>
              <a:rPr lang="en-US" b="1" dirty="0"/>
              <a:t>Implementation science</a:t>
            </a:r>
            <a:r>
              <a:rPr lang="en-US" dirty="0"/>
              <a:t> is the study of methods to promote the </a:t>
            </a:r>
            <a:r>
              <a:rPr lang="en-US" sz="3600" b="1" dirty="0" smtClean="0"/>
              <a:t>adoption </a:t>
            </a:r>
            <a:r>
              <a:rPr lang="en-US" sz="3600" b="1" dirty="0"/>
              <a:t>and integration </a:t>
            </a:r>
            <a:r>
              <a:rPr lang="en-US" dirty="0"/>
              <a:t>of evidence-based </a:t>
            </a:r>
            <a:r>
              <a:rPr lang="en-US" dirty="0" smtClean="0"/>
              <a:t>practices </a:t>
            </a:r>
            <a:r>
              <a:rPr lang="en-US" b="1" dirty="0" smtClean="0">
                <a:solidFill>
                  <a:srgbClr val="FF0000"/>
                </a:solidFill>
              </a:rPr>
              <a:t>routine </a:t>
            </a:r>
            <a:r>
              <a:rPr lang="en-US" b="1" dirty="0">
                <a:solidFill>
                  <a:srgbClr val="FF0000"/>
                </a:solidFill>
              </a:rPr>
              <a:t>health care </a:t>
            </a:r>
            <a:endParaRPr lang="en-US" b="1" dirty="0" smtClean="0">
              <a:solidFill>
                <a:srgbClr val="FF0000"/>
              </a:solidFill>
            </a:endParaRPr>
          </a:p>
          <a:p>
            <a:pPr marL="0" lvl="0" indent="0" algn="ctr">
              <a:buNone/>
            </a:pPr>
            <a:r>
              <a:rPr lang="en-US" dirty="0" smtClean="0"/>
              <a:t>Implementation </a:t>
            </a:r>
            <a:r>
              <a:rPr lang="en-US" b="1" dirty="0"/>
              <a:t>research</a:t>
            </a:r>
            <a:r>
              <a:rPr lang="en-US" dirty="0"/>
              <a:t> plays an important role in </a:t>
            </a:r>
            <a:r>
              <a:rPr lang="en-US" sz="3600" dirty="0"/>
              <a:t>identifying barriers to, and enablers </a:t>
            </a:r>
            <a:r>
              <a:rPr lang="en-US" dirty="0"/>
              <a:t>of, effective global health programming and policymaking, and </a:t>
            </a:r>
            <a:r>
              <a:rPr lang="en-US" dirty="0">
                <a:solidFill>
                  <a:srgbClr val="FF0000"/>
                </a:solidFill>
              </a:rPr>
              <a:t>leveraging that knowledge </a:t>
            </a:r>
            <a:r>
              <a:rPr lang="en-US" dirty="0"/>
              <a:t>to </a:t>
            </a:r>
            <a:r>
              <a:rPr lang="en-US" sz="3600" b="1" dirty="0">
                <a:solidFill>
                  <a:srgbClr val="FF0000"/>
                </a:solidFill>
              </a:rPr>
              <a:t>develop </a:t>
            </a:r>
            <a:r>
              <a:rPr lang="en-US" sz="3600" b="1" dirty="0"/>
              <a:t>evidence-based innovations in effective delivery approaches</a:t>
            </a:r>
            <a:endParaRPr lang="en-US" sz="3600" dirty="0"/>
          </a:p>
          <a:p>
            <a:pPr marL="0" lvl="0" indent="0">
              <a:buNone/>
            </a:pPr>
            <a:endParaRPr lang="en-US" dirty="0" smtClean="0"/>
          </a:p>
          <a:p>
            <a:pPr marL="0" lvl="0" indent="0">
              <a:buNone/>
            </a:pPr>
            <a:endParaRPr lang="en-US" dirty="0"/>
          </a:p>
          <a:p>
            <a:endParaRPr lang="en-US" dirty="0"/>
          </a:p>
        </p:txBody>
      </p:sp>
    </p:spTree>
    <p:extLst>
      <p:ext uri="{BB962C8B-B14F-4D97-AF65-F5344CB8AC3E}">
        <p14:creationId xmlns:p14="http://schemas.microsoft.com/office/powerpoint/2010/main" val="99012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A1A2E9-63FE-408D-A803-8E306ECAB4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4" y="1194917"/>
            <a:ext cx="2926815" cy="317672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 name="Title 1"/>
          <p:cNvSpPr>
            <a:spLocks noGrp="1"/>
          </p:cNvSpPr>
          <p:nvPr>
            <p:ph type="title"/>
          </p:nvPr>
        </p:nvSpPr>
        <p:spPr/>
        <p:txBody>
          <a:bodyPr vert="horz" lIns="68580" tIns="34290" rIns="68580" bIns="34290" rtlCol="0" anchor="ctr">
            <a:normAutofit/>
          </a:bodyPr>
          <a:lstStyle/>
          <a:p>
            <a:r>
              <a:rPr lang="en-US" sz="3750">
                <a:solidFill>
                  <a:srgbClr val="FFFFFF"/>
                </a:solidFill>
              </a:rPr>
              <a:t>Key terms</a:t>
            </a:r>
          </a:p>
        </p:txBody>
      </p:sp>
      <p:pic>
        <p:nvPicPr>
          <p:cNvPr id="4" name="Content Placeholder 3"/>
          <p:cNvPicPr>
            <a:picLocks noGrp="1" noChangeAspect="1"/>
          </p:cNvPicPr>
          <p:nvPr>
            <p:ph idx="4294967295"/>
          </p:nvPr>
        </p:nvPicPr>
        <p:blipFill rotWithShape="1">
          <a:blip r:embed="rId3"/>
          <a:srcRect l="4563" r="6561" b="1"/>
          <a:stretch/>
        </p:blipFill>
        <p:spPr>
          <a:xfrm>
            <a:off x="3402911" y="1261872"/>
            <a:ext cx="5656252" cy="4401212"/>
          </a:xfrm>
          <a:prstGeom prst="rect">
            <a:avLst/>
          </a:prstGeom>
        </p:spPr>
      </p:pic>
      <p:sp>
        <p:nvSpPr>
          <p:cNvPr id="11" name="Rectangle 10">
            <a:extLst>
              <a:ext uri="{FF2B5EF4-FFF2-40B4-BE49-F238E27FC236}">
                <a16:creationId xmlns:a16="http://schemas.microsoft.com/office/drawing/2014/main" id="{FBE9F90C-C163-435B-9A68-D15C92D1CF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4" y="4489502"/>
            <a:ext cx="1793558" cy="117358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3" name="Rectangle 12">
            <a:extLst>
              <a:ext uri="{FF2B5EF4-FFF2-40B4-BE49-F238E27FC236}">
                <a16:creationId xmlns:a16="http://schemas.microsoft.com/office/drawing/2014/main" id="{1A882A9F-F4E9-4E23-8F0B-20B5DF42EA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0063" y="4489502"/>
            <a:ext cx="1013297" cy="1176354"/>
          </a:xfrm>
          <a:prstGeom prst="rect">
            <a:avLst/>
          </a:prstGeom>
          <a:solidFill>
            <a:srgbClr val="5A6B70"/>
          </a:solidFill>
          <a:ln w="25400">
            <a:solidFill>
              <a:srgbClr val="5A6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1B1B"/>
              </a:solidFill>
            </a:endParaRPr>
          </a:p>
        </p:txBody>
      </p:sp>
    </p:spTree>
    <p:extLst>
      <p:ext uri="{BB962C8B-B14F-4D97-AF65-F5344CB8AC3E}">
        <p14:creationId xmlns:p14="http://schemas.microsoft.com/office/powerpoint/2010/main" val="1141852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550" dirty="0"/>
              <a:t/>
            </a:r>
            <a:br>
              <a:rPr lang="en-US" sz="2550" dirty="0"/>
            </a:br>
            <a:r>
              <a:rPr lang="en-US" sz="3200" dirty="0"/>
              <a:t/>
            </a:r>
            <a:br>
              <a:rPr lang="en-US" sz="3200" dirty="0"/>
            </a:br>
            <a:r>
              <a:rPr lang="en-US" sz="3200" b="1" dirty="0" smtClean="0"/>
              <a:t>The gap between evidence </a:t>
            </a:r>
            <a:r>
              <a:rPr lang="en-US" sz="3200" b="1" dirty="0"/>
              <a:t>and practice</a:t>
            </a:r>
            <a:br>
              <a:rPr lang="en-US" sz="3200" b="1" dirty="0"/>
            </a:br>
            <a:r>
              <a:rPr lang="en-US" sz="3200" b="1" dirty="0"/>
              <a:t>Too </a:t>
            </a:r>
            <a:r>
              <a:rPr lang="en-US" sz="3200" b="1" dirty="0" smtClean="0"/>
              <a:t>much information</a:t>
            </a:r>
            <a:r>
              <a:rPr lang="en-US" sz="3200" b="1" dirty="0"/>
              <a:t>, </a:t>
            </a:r>
            <a:r>
              <a:rPr lang="en-US" sz="3200" b="1" dirty="0" smtClean="0"/>
              <a:t>too little </a:t>
            </a:r>
            <a:r>
              <a:rPr lang="en-US" sz="3200" b="1" dirty="0"/>
              <a:t>t</a:t>
            </a:r>
            <a:r>
              <a:rPr lang="en-US" sz="3200" b="1" dirty="0" smtClean="0"/>
              <a:t>ime </a:t>
            </a:r>
            <a:r>
              <a:rPr lang="en-US" sz="3200" dirty="0"/>
              <a:t/>
            </a:r>
            <a:br>
              <a:rPr lang="en-US" sz="3200" dirty="0"/>
            </a:br>
            <a:r>
              <a:rPr lang="en-US" sz="2550" dirty="0"/>
              <a:t/>
            </a:r>
            <a:br>
              <a:rPr lang="en-US" sz="2550" dirty="0"/>
            </a:br>
            <a:r>
              <a:rPr lang="en-US" sz="1500" b="1" dirty="0"/>
              <a:t/>
            </a:r>
            <a:br>
              <a:rPr lang="en-US" sz="1500" b="1" dirty="0"/>
            </a:br>
            <a:endParaRPr lang="en-US" sz="1500" dirty="0"/>
          </a:p>
        </p:txBody>
      </p:sp>
      <p:pic>
        <p:nvPicPr>
          <p:cNvPr id="8" name="Content Placeholder 7"/>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453" r="2089"/>
          <a:stretch/>
        </p:blipFill>
        <p:spPr>
          <a:xfrm>
            <a:off x="3112465" y="1759563"/>
            <a:ext cx="5741996" cy="3427033"/>
          </a:xfrm>
        </p:spPr>
      </p:pic>
      <p:sp>
        <p:nvSpPr>
          <p:cNvPr id="18" name="Text Placeholder 17"/>
          <p:cNvSpPr>
            <a:spLocks noGrp="1"/>
          </p:cNvSpPr>
          <p:nvPr>
            <p:ph type="body" sz="half" idx="4294967295"/>
          </p:nvPr>
        </p:nvSpPr>
        <p:spPr>
          <a:xfrm>
            <a:off x="856627" y="1917141"/>
            <a:ext cx="2255838" cy="3519488"/>
          </a:xfrm>
        </p:spPr>
        <p:txBody>
          <a:bodyPr>
            <a:normAutofit/>
          </a:bodyPr>
          <a:lstStyle/>
          <a:p>
            <a:pPr marL="257175" indent="-257175">
              <a:buFont typeface="Arial"/>
              <a:buChar char="•"/>
            </a:pPr>
            <a:r>
              <a:rPr lang="en-US" sz="1950" dirty="0"/>
              <a:t>12-17 year gap from bench to </a:t>
            </a:r>
            <a:r>
              <a:rPr lang="en-US" sz="1950" dirty="0" smtClean="0"/>
              <a:t>bedside</a:t>
            </a:r>
            <a:endParaRPr lang="en-US" sz="1950" dirty="0"/>
          </a:p>
          <a:p>
            <a:pPr marL="257175" indent="-257175">
              <a:buFont typeface="Arial"/>
              <a:buChar char="•"/>
            </a:pPr>
            <a:r>
              <a:rPr lang="en-US" sz="1950" dirty="0"/>
              <a:t>Need to fill the gap between knowledge and practice </a:t>
            </a:r>
            <a:endParaRPr lang="en-US" sz="1950" dirty="0" smtClean="0"/>
          </a:p>
          <a:p>
            <a:pPr marL="257175" indent="-257175">
              <a:buFont typeface="Arial"/>
              <a:buChar char="•"/>
            </a:pPr>
            <a:r>
              <a:rPr lang="en-US" sz="1800" dirty="0" smtClean="0"/>
              <a:t>Knowledge </a:t>
            </a:r>
            <a:r>
              <a:rPr lang="en-US" sz="1800" dirty="0"/>
              <a:t>to Action (K2A) </a:t>
            </a:r>
          </a:p>
          <a:p>
            <a:endParaRPr lang="en-US" dirty="0"/>
          </a:p>
          <a:p>
            <a:endParaRPr lang="en-US" dirty="0"/>
          </a:p>
        </p:txBody>
      </p:sp>
      <p:sp>
        <p:nvSpPr>
          <p:cNvPr id="10" name="TextBox 9"/>
          <p:cNvSpPr txBox="1"/>
          <p:nvPr/>
        </p:nvSpPr>
        <p:spPr>
          <a:xfrm>
            <a:off x="3449976" y="2217143"/>
            <a:ext cx="823687" cy="300082"/>
          </a:xfrm>
          <a:prstGeom prst="rect">
            <a:avLst/>
          </a:prstGeom>
          <a:noFill/>
        </p:spPr>
        <p:txBody>
          <a:bodyPr wrap="none" rtlCol="0">
            <a:spAutoFit/>
          </a:bodyPr>
          <a:lstStyle/>
          <a:p>
            <a:r>
              <a:rPr lang="en-US" sz="1350" dirty="0">
                <a:solidFill>
                  <a:schemeClr val="bg1"/>
                </a:solidFill>
              </a:rPr>
              <a:t>Research</a:t>
            </a:r>
          </a:p>
        </p:txBody>
      </p:sp>
      <p:sp>
        <p:nvSpPr>
          <p:cNvPr id="11" name="TextBox 10"/>
          <p:cNvSpPr txBox="1"/>
          <p:nvPr/>
        </p:nvSpPr>
        <p:spPr>
          <a:xfrm>
            <a:off x="6895475" y="4038029"/>
            <a:ext cx="747064" cy="300082"/>
          </a:xfrm>
          <a:prstGeom prst="rect">
            <a:avLst/>
          </a:prstGeom>
          <a:noFill/>
        </p:spPr>
        <p:txBody>
          <a:bodyPr wrap="none" rtlCol="0">
            <a:spAutoFit/>
          </a:bodyPr>
          <a:lstStyle/>
          <a:p>
            <a:r>
              <a:rPr lang="en-US" sz="1350" dirty="0">
                <a:solidFill>
                  <a:schemeClr val="bg1"/>
                </a:solidFill>
              </a:rPr>
              <a:t>Practice</a:t>
            </a:r>
          </a:p>
        </p:txBody>
      </p:sp>
      <p:sp>
        <p:nvSpPr>
          <p:cNvPr id="12" name="TextBox 11"/>
          <p:cNvSpPr txBox="1"/>
          <p:nvPr/>
        </p:nvSpPr>
        <p:spPr>
          <a:xfrm>
            <a:off x="5501390" y="3303802"/>
            <a:ext cx="672908" cy="338554"/>
          </a:xfrm>
          <a:prstGeom prst="rect">
            <a:avLst/>
          </a:prstGeom>
          <a:noFill/>
        </p:spPr>
        <p:txBody>
          <a:bodyPr wrap="square" rtlCol="0">
            <a:spAutoFit/>
          </a:bodyPr>
          <a:lstStyle/>
          <a:p>
            <a:r>
              <a:rPr lang="en-US" sz="1600" dirty="0">
                <a:solidFill>
                  <a:srgbClr val="FF0000"/>
                </a:solidFill>
              </a:rPr>
              <a:t>K2A</a:t>
            </a:r>
          </a:p>
        </p:txBody>
      </p:sp>
      <p:sp>
        <p:nvSpPr>
          <p:cNvPr id="13" name="TextBox 12"/>
          <p:cNvSpPr txBox="1"/>
          <p:nvPr/>
        </p:nvSpPr>
        <p:spPr>
          <a:xfrm>
            <a:off x="3996993" y="2859150"/>
            <a:ext cx="962379" cy="300082"/>
          </a:xfrm>
          <a:prstGeom prst="rect">
            <a:avLst/>
          </a:prstGeom>
          <a:noFill/>
        </p:spPr>
        <p:txBody>
          <a:bodyPr wrap="none" rtlCol="0">
            <a:spAutoFit/>
          </a:bodyPr>
          <a:lstStyle/>
          <a:p>
            <a:r>
              <a:rPr lang="en-US" sz="1350" dirty="0">
                <a:solidFill>
                  <a:schemeClr val="bg1"/>
                </a:solidFill>
              </a:rPr>
              <a:t>Knowledge</a:t>
            </a:r>
          </a:p>
        </p:txBody>
      </p:sp>
      <p:sp>
        <p:nvSpPr>
          <p:cNvPr id="14" name="TextBox 13"/>
          <p:cNvSpPr txBox="1"/>
          <p:nvPr/>
        </p:nvSpPr>
        <p:spPr>
          <a:xfrm>
            <a:off x="7614236" y="4680036"/>
            <a:ext cx="771892" cy="300082"/>
          </a:xfrm>
          <a:prstGeom prst="rect">
            <a:avLst/>
          </a:prstGeom>
          <a:noFill/>
        </p:spPr>
        <p:txBody>
          <a:bodyPr wrap="square" rtlCol="0">
            <a:spAutoFit/>
          </a:bodyPr>
          <a:lstStyle/>
          <a:p>
            <a:r>
              <a:rPr lang="en-US" sz="1350" dirty="0">
                <a:solidFill>
                  <a:schemeClr val="bg1"/>
                </a:solidFill>
              </a:rPr>
              <a:t>Action</a:t>
            </a:r>
          </a:p>
        </p:txBody>
      </p:sp>
      <p:sp>
        <p:nvSpPr>
          <p:cNvPr id="15" name="TextBox 14"/>
          <p:cNvSpPr txBox="1"/>
          <p:nvPr/>
        </p:nvSpPr>
        <p:spPr>
          <a:xfrm>
            <a:off x="1098511" y="5778554"/>
            <a:ext cx="5796964" cy="461665"/>
          </a:xfrm>
          <a:prstGeom prst="rect">
            <a:avLst/>
          </a:prstGeom>
          <a:noFill/>
        </p:spPr>
        <p:txBody>
          <a:bodyPr wrap="square" rtlCol="0">
            <a:spAutoFit/>
          </a:bodyPr>
          <a:lstStyle/>
          <a:p>
            <a:r>
              <a:rPr lang="en-US" sz="1200" dirty="0"/>
              <a:t>Green LW. Making research relevant: if it is an evidence-based practice, where’s the practice-based evidence? </a:t>
            </a:r>
            <a:r>
              <a:rPr lang="en-US" sz="1200" i="1" dirty="0" err="1"/>
              <a:t>Fam</a:t>
            </a:r>
            <a:r>
              <a:rPr lang="en-US" sz="1200" i="1" dirty="0"/>
              <a:t> </a:t>
            </a:r>
            <a:r>
              <a:rPr lang="en-US" sz="1200" i="1" dirty="0" err="1"/>
              <a:t>Pract</a:t>
            </a:r>
            <a:r>
              <a:rPr lang="en-US" sz="1200" i="1" dirty="0"/>
              <a:t>. </a:t>
            </a:r>
            <a:r>
              <a:rPr lang="en-US" sz="1200" dirty="0"/>
              <a:t>2008;25(suppl 1):i20‐24</a:t>
            </a:r>
          </a:p>
        </p:txBody>
      </p:sp>
    </p:spTree>
    <p:extLst>
      <p:ext uri="{BB962C8B-B14F-4D97-AF65-F5344CB8AC3E}">
        <p14:creationId xmlns:p14="http://schemas.microsoft.com/office/powerpoint/2010/main" val="458344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A difficult journey</a:t>
            </a:r>
          </a:p>
        </p:txBody>
      </p:sp>
      <p:graphicFrame>
        <p:nvGraphicFramePr>
          <p:cNvPr id="5" name="Content Placeholder 2">
            <a:extLst>
              <a:ext uri="{FF2B5EF4-FFF2-40B4-BE49-F238E27FC236}">
                <a16:creationId xmlns:a16="http://schemas.microsoft.com/office/drawing/2014/main" id="{FC430A1F-3CD0-4B06-9EFB-39539F74E2D9}"/>
              </a:ext>
            </a:extLst>
          </p:cNvPr>
          <p:cNvGraphicFramePr>
            <a:graphicFrameLocks noGrp="1"/>
          </p:cNvGraphicFramePr>
          <p:nvPr>
            <p:ph idx="4294967295"/>
            <p:extLst>
              <p:ext uri="{D42A27DB-BD31-4B8C-83A1-F6EECF244321}">
                <p14:modId xmlns:p14="http://schemas.microsoft.com/office/powerpoint/2010/main" val="1907008361"/>
              </p:ext>
            </p:extLst>
          </p:nvPr>
        </p:nvGraphicFramePr>
        <p:xfrm>
          <a:off x="457200" y="1603948"/>
          <a:ext cx="8523782" cy="3585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934074" y="4737565"/>
            <a:ext cx="7570033" cy="307777"/>
          </a:xfrm>
          <a:prstGeom prst="rect">
            <a:avLst/>
          </a:prstGeom>
        </p:spPr>
        <p:txBody>
          <a:bodyPr wrap="square">
            <a:spAutoFit/>
          </a:bodyPr>
          <a:lstStyle/>
          <a:p>
            <a:pPr lvl="0"/>
            <a:r>
              <a:rPr lang="en-US" sz="1400" dirty="0" smtClean="0"/>
              <a:t>Chalmers </a:t>
            </a:r>
            <a:r>
              <a:rPr lang="en-US" sz="1400" dirty="0"/>
              <a:t>&amp; </a:t>
            </a:r>
            <a:r>
              <a:rPr lang="en-US" sz="1400" dirty="0" err="1"/>
              <a:t>Glasziuo</a:t>
            </a:r>
            <a:r>
              <a:rPr lang="en-US" sz="1400" dirty="0"/>
              <a:t> (2009) Avoidable waste in the production and reporting of research </a:t>
            </a:r>
            <a:r>
              <a:rPr lang="en-US" sz="1400" dirty="0" smtClean="0"/>
              <a:t>evidence </a:t>
            </a:r>
            <a:endParaRPr lang="en-US" sz="1400" dirty="0"/>
          </a:p>
        </p:txBody>
      </p:sp>
    </p:spTree>
    <p:extLst>
      <p:ext uri="{BB962C8B-B14F-4D97-AF65-F5344CB8AC3E}">
        <p14:creationId xmlns:p14="http://schemas.microsoft.com/office/powerpoint/2010/main" val="1747612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5" name="Ink 14"/>
              <p14:cNvContentPartPr/>
              <p14:nvPr/>
            </p14:nvContentPartPr>
            <p14:xfrm>
              <a:off x="6135665" y="4124342"/>
              <a:ext cx="270" cy="270"/>
            </p14:xfrm>
          </p:contentPart>
        </mc:Choice>
        <mc:Fallback xmlns="">
          <p:pic>
            <p:nvPicPr>
              <p:cNvPr id="15" name="Ink 14"/>
              <p:cNvPicPr/>
              <p:nvPr/>
            </p:nvPicPr>
            <p:blipFill>
              <a:blip r:embed="rId4"/>
              <a:stretch>
                <a:fillRect/>
              </a:stretch>
            </p:blipFill>
            <p:spPr>
              <a:xfrm>
                <a:off x="6648606" y="4347843"/>
                <a:ext cx="16920" cy="16920"/>
              </a:xfrm>
              <a:prstGeom prst="rect">
                <a:avLst/>
              </a:prstGeom>
            </p:spPr>
          </p:pic>
        </mc:Fallback>
      </mc:AlternateContent>
      <p:sp>
        <p:nvSpPr>
          <p:cNvPr id="16" name="Freeform 15"/>
          <p:cNvSpPr/>
          <p:nvPr/>
        </p:nvSpPr>
        <p:spPr>
          <a:xfrm>
            <a:off x="1522045" y="1900223"/>
            <a:ext cx="6045905" cy="2198411"/>
          </a:xfrm>
          <a:custGeom>
            <a:avLst/>
            <a:gdLst>
              <a:gd name="connsiteX0" fmla="*/ 0 w 6020789"/>
              <a:gd name="connsiteY0" fmla="*/ 2113808 h 2464443"/>
              <a:gd name="connsiteX1" fmla="*/ 605641 w 6020789"/>
              <a:gd name="connsiteY1" fmla="*/ 0 h 2464443"/>
              <a:gd name="connsiteX2" fmla="*/ 1543792 w 6020789"/>
              <a:gd name="connsiteY2" fmla="*/ 2113808 h 2464443"/>
              <a:gd name="connsiteX3" fmla="*/ 2850078 w 6020789"/>
              <a:gd name="connsiteY3" fmla="*/ 866899 h 2464443"/>
              <a:gd name="connsiteX4" fmla="*/ 4061361 w 6020789"/>
              <a:gd name="connsiteY4" fmla="*/ 2458192 h 2464443"/>
              <a:gd name="connsiteX5" fmla="*/ 5118265 w 6020789"/>
              <a:gd name="connsiteY5" fmla="*/ 1448790 h 2464443"/>
              <a:gd name="connsiteX6" fmla="*/ 6020789 w 6020789"/>
              <a:gd name="connsiteY6" fmla="*/ 2196935 h 2464443"/>
              <a:gd name="connsiteX7" fmla="*/ 6020789 w 6020789"/>
              <a:gd name="connsiteY7" fmla="*/ 2196935 h 2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0789" h="2464443">
                <a:moveTo>
                  <a:pt x="0" y="2113808"/>
                </a:moveTo>
                <a:cubicBezTo>
                  <a:pt x="174171" y="1056904"/>
                  <a:pt x="348342" y="0"/>
                  <a:pt x="605641" y="0"/>
                </a:cubicBezTo>
                <a:cubicBezTo>
                  <a:pt x="862940" y="0"/>
                  <a:pt x="1169719" y="1969325"/>
                  <a:pt x="1543792" y="2113808"/>
                </a:cubicBezTo>
                <a:cubicBezTo>
                  <a:pt x="1917865" y="2258291"/>
                  <a:pt x="2430483" y="809502"/>
                  <a:pt x="2850078" y="866899"/>
                </a:cubicBezTo>
                <a:cubicBezTo>
                  <a:pt x="3269673" y="924296"/>
                  <a:pt x="3683330" y="2361210"/>
                  <a:pt x="4061361" y="2458192"/>
                </a:cubicBezTo>
                <a:cubicBezTo>
                  <a:pt x="4439392" y="2555174"/>
                  <a:pt x="4791694" y="1492333"/>
                  <a:pt x="5118265" y="1448790"/>
                </a:cubicBezTo>
                <a:cubicBezTo>
                  <a:pt x="5444836" y="1405247"/>
                  <a:pt x="6020789" y="2196935"/>
                  <a:pt x="6020789" y="2196935"/>
                </a:cubicBezTo>
                <a:lnTo>
                  <a:pt x="6020789" y="2196935"/>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C00000"/>
              </a:solidFill>
            </a:endParaRPr>
          </a:p>
        </p:txBody>
      </p:sp>
      <p:sp>
        <p:nvSpPr>
          <p:cNvPr id="17" name="TextBox 16"/>
          <p:cNvSpPr txBox="1"/>
          <p:nvPr/>
        </p:nvSpPr>
        <p:spPr>
          <a:xfrm>
            <a:off x="2681790" y="2456892"/>
            <a:ext cx="1026114" cy="415498"/>
          </a:xfrm>
          <a:prstGeom prst="rect">
            <a:avLst/>
          </a:prstGeom>
          <a:noFill/>
        </p:spPr>
        <p:txBody>
          <a:bodyPr wrap="square" rtlCol="0">
            <a:spAutoFit/>
          </a:bodyPr>
          <a:lstStyle/>
          <a:p>
            <a:r>
              <a:rPr lang="en-US" sz="2100" dirty="0">
                <a:solidFill>
                  <a:srgbClr val="C00000"/>
                </a:solidFill>
              </a:rPr>
              <a:t>Valley 1</a:t>
            </a:r>
            <a:endParaRPr lang="en-CA" sz="2100" dirty="0">
              <a:solidFill>
                <a:srgbClr val="C00000"/>
              </a:solidFill>
            </a:endParaRPr>
          </a:p>
        </p:txBody>
      </p:sp>
      <p:sp>
        <p:nvSpPr>
          <p:cNvPr id="18" name="TextBox 17"/>
          <p:cNvSpPr txBox="1"/>
          <p:nvPr/>
        </p:nvSpPr>
        <p:spPr>
          <a:xfrm>
            <a:off x="5220072" y="3089128"/>
            <a:ext cx="1026114" cy="415498"/>
          </a:xfrm>
          <a:prstGeom prst="rect">
            <a:avLst/>
          </a:prstGeom>
          <a:noFill/>
        </p:spPr>
        <p:txBody>
          <a:bodyPr wrap="square" rtlCol="0">
            <a:spAutoFit/>
          </a:bodyPr>
          <a:lstStyle/>
          <a:p>
            <a:r>
              <a:rPr lang="en-US" sz="2100" dirty="0">
                <a:solidFill>
                  <a:srgbClr val="C00000"/>
                </a:solidFill>
              </a:rPr>
              <a:t>Valley 2</a:t>
            </a:r>
            <a:endParaRPr lang="en-CA" sz="2100" dirty="0">
              <a:solidFill>
                <a:srgbClr val="C00000"/>
              </a:solidFill>
            </a:endParaRPr>
          </a:p>
        </p:txBody>
      </p:sp>
      <p:cxnSp>
        <p:nvCxnSpPr>
          <p:cNvPr id="20" name="Straight Arrow Connector 19"/>
          <p:cNvCxnSpPr/>
          <p:nvPr/>
        </p:nvCxnSpPr>
        <p:spPr>
          <a:xfrm>
            <a:off x="1519437" y="4428485"/>
            <a:ext cx="6102678" cy="0"/>
          </a:xfrm>
          <a:prstGeom prst="straightConnector1">
            <a:avLst/>
          </a:prstGeom>
          <a:ln>
            <a:solidFill>
              <a:srgbClr val="002060"/>
            </a:solidFill>
            <a:headEnd type="none"/>
            <a:tailEnd type="triangle" w="lg" len="med"/>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1519438" y="3545131"/>
            <a:ext cx="1455395" cy="784830"/>
          </a:xfrm>
          <a:prstGeom prst="rect">
            <a:avLst/>
          </a:prstGeom>
          <a:noFill/>
        </p:spPr>
        <p:txBody>
          <a:bodyPr wrap="square" rtlCol="0">
            <a:spAutoFit/>
          </a:bodyPr>
          <a:lstStyle/>
          <a:p>
            <a:r>
              <a:rPr lang="en-US" sz="1500" dirty="0"/>
              <a:t>Basic biomedical research</a:t>
            </a:r>
            <a:endParaRPr lang="en-CA" sz="1500" dirty="0"/>
          </a:p>
        </p:txBody>
      </p:sp>
      <p:sp>
        <p:nvSpPr>
          <p:cNvPr id="22" name="TextBox 21"/>
          <p:cNvSpPr txBox="1"/>
          <p:nvPr/>
        </p:nvSpPr>
        <p:spPr>
          <a:xfrm>
            <a:off x="3648773" y="3545131"/>
            <a:ext cx="1455395" cy="553998"/>
          </a:xfrm>
          <a:prstGeom prst="rect">
            <a:avLst/>
          </a:prstGeom>
          <a:noFill/>
        </p:spPr>
        <p:txBody>
          <a:bodyPr wrap="square" rtlCol="0">
            <a:spAutoFit/>
          </a:bodyPr>
          <a:lstStyle/>
          <a:p>
            <a:r>
              <a:rPr lang="en-US" sz="1500" dirty="0"/>
              <a:t>Clinical science &amp; knowledge</a:t>
            </a:r>
            <a:endParaRPr lang="en-CA" sz="1500" dirty="0"/>
          </a:p>
        </p:txBody>
      </p:sp>
      <p:sp>
        <p:nvSpPr>
          <p:cNvPr id="23" name="TextBox 22"/>
          <p:cNvSpPr txBox="1"/>
          <p:nvPr/>
        </p:nvSpPr>
        <p:spPr>
          <a:xfrm>
            <a:off x="6080131" y="3637777"/>
            <a:ext cx="1455395" cy="784830"/>
          </a:xfrm>
          <a:prstGeom prst="rect">
            <a:avLst/>
          </a:prstGeom>
          <a:noFill/>
        </p:spPr>
        <p:txBody>
          <a:bodyPr wrap="square" rtlCol="0">
            <a:spAutoFit/>
          </a:bodyPr>
          <a:lstStyle/>
          <a:p>
            <a:r>
              <a:rPr lang="en-US" sz="1500" dirty="0"/>
              <a:t>Clinical practice &amp; policy decision making</a:t>
            </a:r>
            <a:endParaRPr lang="en-CA" sz="1500" dirty="0"/>
          </a:p>
        </p:txBody>
      </p:sp>
      <p:sp>
        <p:nvSpPr>
          <p:cNvPr id="25" name="TextBox 24"/>
          <p:cNvSpPr txBox="1"/>
          <p:nvPr/>
        </p:nvSpPr>
        <p:spPr>
          <a:xfrm>
            <a:off x="2709411" y="4610666"/>
            <a:ext cx="3427998" cy="415498"/>
          </a:xfrm>
          <a:prstGeom prst="rect">
            <a:avLst/>
          </a:prstGeom>
          <a:noFill/>
        </p:spPr>
        <p:txBody>
          <a:bodyPr wrap="square" rtlCol="0">
            <a:spAutoFit/>
          </a:bodyPr>
          <a:lstStyle/>
          <a:p>
            <a:pPr algn="ctr"/>
            <a:r>
              <a:rPr lang="en-US" sz="2100" dirty="0"/>
              <a:t>Translational continuum</a:t>
            </a:r>
            <a:endParaRPr lang="en-CA" sz="2100" dirty="0"/>
          </a:p>
        </p:txBody>
      </p:sp>
      <p:sp>
        <p:nvSpPr>
          <p:cNvPr id="26" name="TextBox 25"/>
          <p:cNvSpPr txBox="1"/>
          <p:nvPr/>
        </p:nvSpPr>
        <p:spPr>
          <a:xfrm>
            <a:off x="844723" y="5591045"/>
            <a:ext cx="8299277" cy="323165"/>
          </a:xfrm>
          <a:prstGeom prst="rect">
            <a:avLst/>
          </a:prstGeom>
          <a:noFill/>
        </p:spPr>
        <p:txBody>
          <a:bodyPr wrap="square" rtlCol="0">
            <a:spAutoFit/>
          </a:bodyPr>
          <a:lstStyle/>
          <a:p>
            <a:r>
              <a:rPr lang="en-US" sz="1500" dirty="0"/>
              <a:t>Adapted from: 1) Reis et al., </a:t>
            </a:r>
            <a:r>
              <a:rPr lang="en-US" sz="1500" i="1" dirty="0" err="1"/>
              <a:t>Clin</a:t>
            </a:r>
            <a:r>
              <a:rPr lang="en-US" sz="1500" i="1" dirty="0"/>
              <a:t> </a:t>
            </a:r>
            <a:r>
              <a:rPr lang="en-US" sz="1500" i="1" dirty="0" err="1"/>
              <a:t>Transl</a:t>
            </a:r>
            <a:r>
              <a:rPr lang="en-US" sz="1500" i="1" dirty="0"/>
              <a:t> </a:t>
            </a:r>
            <a:r>
              <a:rPr lang="en-US" sz="1500" i="1" dirty="0" err="1"/>
              <a:t>Sci</a:t>
            </a:r>
            <a:r>
              <a:rPr lang="en-US" sz="1500" dirty="0"/>
              <a:t>, 2008, 1(1):9-10; 2) Canadian Institutes of Health Research</a:t>
            </a:r>
            <a:endParaRPr lang="en-CA" sz="1500" dirty="0"/>
          </a:p>
        </p:txBody>
      </p:sp>
      <p:sp>
        <p:nvSpPr>
          <p:cNvPr id="29" name="Flowchart: Terminator 28"/>
          <p:cNvSpPr/>
          <p:nvPr/>
        </p:nvSpPr>
        <p:spPr>
          <a:xfrm>
            <a:off x="5133483" y="3465261"/>
            <a:ext cx="1080255" cy="1562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1" name="Flowchart: Terminator 30"/>
          <p:cNvSpPr/>
          <p:nvPr/>
        </p:nvSpPr>
        <p:spPr>
          <a:xfrm>
            <a:off x="2632047" y="2923055"/>
            <a:ext cx="1254579" cy="15999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 name="Title 2"/>
          <p:cNvSpPr>
            <a:spLocks noGrp="1"/>
          </p:cNvSpPr>
          <p:nvPr>
            <p:ph type="title"/>
          </p:nvPr>
        </p:nvSpPr>
        <p:spPr/>
        <p:txBody>
          <a:bodyPr>
            <a:normAutofit/>
          </a:bodyPr>
          <a:lstStyle/>
          <a:p>
            <a:pPr algn="l"/>
            <a:r>
              <a:rPr lang="en-US" sz="3200" b="1" dirty="0" smtClean="0"/>
              <a:t>‘Death </a:t>
            </a:r>
            <a:r>
              <a:rPr lang="en-US" sz="3200" b="1" dirty="0"/>
              <a:t>valleys’ between research &amp;</a:t>
            </a:r>
            <a:r>
              <a:rPr lang="en-US" sz="3200" b="1" dirty="0" smtClean="0"/>
              <a:t> </a:t>
            </a:r>
            <a:r>
              <a:rPr lang="en-US" sz="3200" b="1" dirty="0"/>
              <a:t>practice</a:t>
            </a:r>
            <a:endParaRPr lang="en-CA" sz="3200" b="1" dirty="0"/>
          </a:p>
        </p:txBody>
      </p:sp>
      <p:sp>
        <p:nvSpPr>
          <p:cNvPr id="19" name="TextBox 18"/>
          <p:cNvSpPr txBox="1"/>
          <p:nvPr/>
        </p:nvSpPr>
        <p:spPr>
          <a:xfrm>
            <a:off x="5865292" y="1900223"/>
            <a:ext cx="3214826" cy="1107996"/>
          </a:xfrm>
          <a:prstGeom prst="rect">
            <a:avLst/>
          </a:prstGeom>
          <a:noFill/>
        </p:spPr>
        <p:txBody>
          <a:bodyPr wrap="square" rtlCol="0">
            <a:spAutoFit/>
          </a:bodyPr>
          <a:lstStyle/>
          <a:p>
            <a:r>
              <a:rPr lang="en-US" sz="2100" dirty="0">
                <a:solidFill>
                  <a:srgbClr val="0047D6"/>
                </a:solidFill>
              </a:rPr>
              <a:t>Implementation </a:t>
            </a:r>
            <a:r>
              <a:rPr lang="en-US" sz="2100" dirty="0" smtClean="0">
                <a:solidFill>
                  <a:srgbClr val="0047D6"/>
                </a:solidFill>
              </a:rPr>
              <a:t>interventions </a:t>
            </a:r>
          </a:p>
          <a:p>
            <a:r>
              <a:rPr lang="en-US" sz="1200" dirty="0" smtClean="0">
                <a:solidFill>
                  <a:srgbClr val="0047D6"/>
                </a:solidFill>
              </a:rPr>
              <a:t>Were Expensive version of trial and error</a:t>
            </a:r>
          </a:p>
          <a:p>
            <a:r>
              <a:rPr lang="en-US" sz="1200" b="1" dirty="0" smtClean="0">
                <a:solidFill>
                  <a:srgbClr val="FF0000"/>
                </a:solidFill>
              </a:rPr>
              <a:t>Need to be grounded </a:t>
            </a:r>
            <a:r>
              <a:rPr lang="en-US" sz="1200" b="1" dirty="0">
                <a:solidFill>
                  <a:srgbClr val="FF0000"/>
                </a:solidFill>
              </a:rPr>
              <a:t>in strong theoretical basis </a:t>
            </a:r>
            <a:endParaRPr lang="en-CA" sz="1200" b="1" dirty="0">
              <a:solidFill>
                <a:srgbClr val="FF0000"/>
              </a:solidFill>
            </a:endParaRPr>
          </a:p>
        </p:txBody>
      </p:sp>
      <p:cxnSp>
        <p:nvCxnSpPr>
          <p:cNvPr id="6" name="Curved Connector 5"/>
          <p:cNvCxnSpPr/>
          <p:nvPr/>
        </p:nvCxnSpPr>
        <p:spPr>
          <a:xfrm rot="10800000" flipV="1">
            <a:off x="5220072" y="2300360"/>
            <a:ext cx="645220" cy="1027323"/>
          </a:xfrm>
          <a:prstGeom prst="curvedConnector3">
            <a:avLst>
              <a:gd name="adj1" fmla="val 126572"/>
            </a:avLst>
          </a:prstGeom>
          <a:ln w="28575">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4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0"/>
                            </p:stCondLst>
                            <p:childTnLst>
                              <p:par>
                                <p:cTn id="17" presetID="22" presetClass="entr" presetSubtype="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1163</TotalTime>
  <Words>2713</Words>
  <Application>Microsoft Office PowerPoint</Application>
  <PresentationFormat>On-screen Show (4:3)</PresentationFormat>
  <Paragraphs>296</Paragraphs>
  <Slides>31</Slides>
  <Notes>19</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Roboto Condensed</vt:lpstr>
      <vt:lpstr>Source Sans Pro</vt:lpstr>
      <vt:lpstr>Tahoma</vt:lpstr>
      <vt:lpstr>Office Theme</vt:lpstr>
      <vt:lpstr>PowerPoint Presentation</vt:lpstr>
      <vt:lpstr>Learning objectives</vt:lpstr>
      <vt:lpstr>PowerPoint Presentation</vt:lpstr>
      <vt:lpstr>Vignettes</vt:lpstr>
      <vt:lpstr>PowerPoint Presentation</vt:lpstr>
      <vt:lpstr>Key terms</vt:lpstr>
      <vt:lpstr>  The gap between evidence and practice Too much information, too little time    </vt:lpstr>
      <vt:lpstr>A difficult journey</vt:lpstr>
      <vt:lpstr>‘Death valleys’ between research &amp; practice</vt:lpstr>
      <vt:lpstr>Why this gap?</vt:lpstr>
      <vt:lpstr>Slow implementation pace</vt:lpstr>
      <vt:lpstr>How slow is slow?</vt:lpstr>
      <vt:lpstr>Knowledge to action framework</vt:lpstr>
      <vt:lpstr>Knowledge to action process</vt:lpstr>
      <vt:lpstr>Keys steps in implementation science research</vt:lpstr>
      <vt:lpstr>PowerPoint Presentation</vt:lpstr>
      <vt:lpstr>Generating data through</vt:lpstr>
      <vt:lpstr>Health care data</vt:lpstr>
      <vt:lpstr>Person Generated Health Data  (PGHD)</vt:lpstr>
      <vt:lpstr>The value of data science in addressing SDoH</vt:lpstr>
      <vt:lpstr>Synthesis documents</vt:lpstr>
      <vt:lpstr>Quality indicators in chronic diseases</vt:lpstr>
      <vt:lpstr>PowerPoint Presentation</vt:lpstr>
      <vt:lpstr>PowerPoint Presentation</vt:lpstr>
      <vt:lpstr>PowerPoint Presentation</vt:lpstr>
      <vt:lpstr>Example: inhaled corticosteroids in the ED</vt:lpstr>
      <vt:lpstr>Ten ingredients for implementation research proposals</vt:lpstr>
      <vt:lpstr>Examples  databases for investigating care delivery, costs, insurance, provider characteristics, and delivery system contexts </vt:lpstr>
      <vt:lpstr>Examples of funded implementation research </vt:lpstr>
      <vt:lpstr>Plans</vt:lpstr>
      <vt:lpstr> In theory, there is no difference between theory and practice, but in practice there is*    </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lastModifiedBy>SMC GuestAccount</cp:lastModifiedBy>
  <cp:revision>35</cp:revision>
  <dcterms:created xsi:type="dcterms:W3CDTF">2011-06-23T18:18:31Z</dcterms:created>
  <dcterms:modified xsi:type="dcterms:W3CDTF">2020-02-11T18:11:54Z</dcterms:modified>
</cp:coreProperties>
</file>