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jpg&amp;ehk=vRMxllqAKzwyEQLH1YWh3Q&amp;r=0&amp;pid=OfficeInsert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669" r:id="rId2"/>
    <p:sldId id="670" r:id="rId3"/>
    <p:sldId id="671" r:id="rId4"/>
    <p:sldId id="672" r:id="rId5"/>
    <p:sldId id="673" r:id="rId6"/>
    <p:sldId id="674" r:id="rId7"/>
    <p:sldId id="675" r:id="rId8"/>
    <p:sldId id="676" r:id="rId9"/>
    <p:sldId id="677" r:id="rId10"/>
    <p:sldId id="678" r:id="rId11"/>
    <p:sldId id="679" r:id="rId12"/>
    <p:sldId id="680" r:id="rId13"/>
    <p:sldId id="681" r:id="rId14"/>
    <p:sldId id="682" r:id="rId15"/>
    <p:sldId id="617" r:id="rId16"/>
    <p:sldId id="604" r:id="rId17"/>
    <p:sldId id="655" r:id="rId18"/>
    <p:sldId id="656" r:id="rId19"/>
    <p:sldId id="657" r:id="rId20"/>
    <p:sldId id="658" r:id="rId21"/>
    <p:sldId id="659" r:id="rId22"/>
    <p:sldId id="660" r:id="rId23"/>
    <p:sldId id="661" r:id="rId24"/>
    <p:sldId id="662" r:id="rId25"/>
    <p:sldId id="663" r:id="rId26"/>
    <p:sldId id="664" r:id="rId27"/>
    <p:sldId id="666" r:id="rId28"/>
    <p:sldId id="667" r:id="rId29"/>
    <p:sldId id="665" r:id="rId30"/>
    <p:sldId id="647" r:id="rId31"/>
    <p:sldId id="648" r:id="rId32"/>
    <p:sldId id="649" r:id="rId33"/>
    <p:sldId id="646" r:id="rId34"/>
    <p:sldId id="650" r:id="rId35"/>
    <p:sldId id="652" r:id="rId36"/>
    <p:sldId id="653" r:id="rId37"/>
    <p:sldId id="618" r:id="rId38"/>
    <p:sldId id="510" r:id="rId39"/>
    <p:sldId id="619" r:id="rId40"/>
    <p:sldId id="511" r:id="rId41"/>
    <p:sldId id="512" r:id="rId42"/>
    <p:sldId id="513" r:id="rId43"/>
    <p:sldId id="642" r:id="rId44"/>
    <p:sldId id="620" r:id="rId45"/>
    <p:sldId id="600" r:id="rId46"/>
    <p:sldId id="641" r:id="rId47"/>
    <p:sldId id="645" r:id="rId48"/>
    <p:sldId id="643" r:id="rId49"/>
    <p:sldId id="628" r:id="rId50"/>
    <p:sldId id="651" r:id="rId51"/>
    <p:sldId id="632" r:id="rId52"/>
    <p:sldId id="668" r:id="rId53"/>
    <p:sldId id="633" r:id="rId54"/>
    <p:sldId id="625" r:id="rId55"/>
    <p:sldId id="626" r:id="rId56"/>
    <p:sldId id="524" r:id="rId57"/>
    <p:sldId id="637" r:id="rId58"/>
    <p:sldId id="636" r:id="rId59"/>
    <p:sldId id="602" r:id="rId60"/>
    <p:sldId id="622" r:id="rId61"/>
    <p:sldId id="624" r:id="rId62"/>
    <p:sldId id="541" r:id="rId63"/>
    <p:sldId id="603" r:id="rId64"/>
    <p:sldId id="555" r:id="rId65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5E98C6-96CA-4BA1-94AA-A7BC1129AB69}">
          <p14:sldIdLst>
            <p14:sldId id="669"/>
            <p14:sldId id="670"/>
            <p14:sldId id="671"/>
            <p14:sldId id="672"/>
            <p14:sldId id="673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  <p14:sldId id="682"/>
            <p14:sldId id="617"/>
            <p14:sldId id="604"/>
            <p14:sldId id="655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6"/>
            <p14:sldId id="667"/>
            <p14:sldId id="665"/>
            <p14:sldId id="647"/>
            <p14:sldId id="648"/>
            <p14:sldId id="649"/>
            <p14:sldId id="646"/>
            <p14:sldId id="650"/>
            <p14:sldId id="652"/>
            <p14:sldId id="653"/>
            <p14:sldId id="618"/>
            <p14:sldId id="510"/>
            <p14:sldId id="619"/>
            <p14:sldId id="511"/>
            <p14:sldId id="512"/>
            <p14:sldId id="513"/>
            <p14:sldId id="642"/>
            <p14:sldId id="620"/>
            <p14:sldId id="600"/>
            <p14:sldId id="641"/>
            <p14:sldId id="645"/>
            <p14:sldId id="643"/>
            <p14:sldId id="628"/>
            <p14:sldId id="651"/>
            <p14:sldId id="632"/>
            <p14:sldId id="668"/>
            <p14:sldId id="633"/>
            <p14:sldId id="625"/>
            <p14:sldId id="626"/>
            <p14:sldId id="524"/>
            <p14:sldId id="637"/>
            <p14:sldId id="636"/>
            <p14:sldId id="602"/>
            <p14:sldId id="622"/>
            <p14:sldId id="624"/>
            <p14:sldId id="541"/>
            <p14:sldId id="603"/>
            <p14:sldId id="5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2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22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32190"/>
    </p:cViewPr>
  </p:sorterViewPr>
  <p:notesViewPr>
    <p:cSldViewPr snapToGrid="0" snapToObjects="1">
      <p:cViewPr varScale="1">
        <p:scale>
          <a:sx n="56" d="100"/>
          <a:sy n="56" d="100"/>
        </p:scale>
        <p:origin x="-1812" y="-96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7C63DFA-48CB-4123-8C93-47AAD0FADEC2}" type="datetimeFigureOut">
              <a:rPr lang="en-US" smtClean="0"/>
              <a:pPr/>
              <a:t>7/2/19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7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3249CBD-1ED6-4778-93B6-968AF36680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519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B7BCC14-C5C6-4DAF-8DCC-9C781CDC45D3}" type="datetimeFigureOut">
              <a:rPr lang="en-US" smtClean="0"/>
              <a:pPr/>
              <a:t>7/2/19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4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E90E48B-5219-4314-9F38-EF14F26C9C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922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24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281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897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0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11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24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BA0F9D-5AD8-469B-8C79-F6F71277C3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6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64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on the 15</a:t>
            </a:r>
            <a:r>
              <a:rPr lang="en-US" baseline="30000" dirty="0"/>
              <a:t>th</a:t>
            </a:r>
            <a:r>
              <a:rPr lang="en-US" dirty="0"/>
              <a:t> of the month preceding the budget end date:  budget end date 11/30, RPPR due 10/15)</a:t>
            </a:r>
          </a:p>
        </p:txBody>
      </p:sp>
    </p:spTree>
    <p:extLst>
      <p:ext uri="{BB962C8B-B14F-4D97-AF65-F5344CB8AC3E}">
        <p14:creationId xmlns:p14="http://schemas.microsoft.com/office/powerpoint/2010/main" val="224954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Proposals created the same day will not show on SPA’s deadline report (internal)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19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46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9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09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3924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490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8F10E-1CA2-4088-B703-5E1EE468F7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C3B5-87F4-4771-9EF4-FFAB6CC084FA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56F8-6CC3-473E-8875-F786D5BF1E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4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A4024-9BE3-154F-A06D-CD2277C0E9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LKualiResearchHelp@umaryland.edu" TargetMode="External"/><Relationship Id="rId2" Type="http://schemas.openxmlformats.org/officeDocument/2006/relationships/hyperlink" Target="http://www.umaryland.edu/kualicoeus/user-resources-and-help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aryland.edu/kualicoeus/user-resources-and-help/nih-human-subjects-form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matters.umaryland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mjgwrites.wordpress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aryland.edu/cost/fringe-benefi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ffort@umaryland.edu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h.gov/institutes-nih/list-nih-institutes-centers-offic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era.nih.gov/chl/public/search/index.j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umaryland.edu/financialservices/unclaimed-payments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aryland.edu/quantum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&amp;ehk=vRMxllqAKzwyEQLH1YWh3Q&amp;r=0&amp;pid=OfficeInsert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SPA/SPAC Updates</a:t>
            </a:r>
            <a:br>
              <a:rPr lang="en-US" b="1" dirty="0"/>
            </a:br>
            <a:r>
              <a:rPr lang="en-US" b="1" dirty="0"/>
              <a:t>Quarterly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27, 2019</a:t>
            </a:r>
          </a:p>
          <a:p>
            <a:r>
              <a:rPr lang="en-US" dirty="0"/>
              <a:t>2:30 – 4:00 pm</a:t>
            </a:r>
          </a:p>
        </p:txBody>
      </p:sp>
    </p:spTree>
    <p:extLst>
      <p:ext uri="{BB962C8B-B14F-4D97-AF65-F5344CB8AC3E}">
        <p14:creationId xmlns:p14="http://schemas.microsoft.com/office/powerpoint/2010/main" val="941944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3C8DF-7970-F24C-AE52-A3C62F11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836" y="771181"/>
            <a:ext cx="2539388" cy="5089791"/>
          </a:xfrm>
        </p:spPr>
        <p:txBody>
          <a:bodyPr>
            <a:normAutofit/>
          </a:bodyPr>
          <a:lstStyle/>
          <a:p>
            <a:r>
              <a:rPr lang="en-US" sz="4800" b="1" dirty="0"/>
              <a:t>S</a:t>
            </a:r>
            <a:br>
              <a:rPr lang="en-US" sz="4800" b="1" dirty="0"/>
            </a:br>
            <a:r>
              <a:rPr lang="en-US" sz="4800" b="1" dirty="0"/>
              <a:t>P</a:t>
            </a:r>
            <a:br>
              <a:rPr lang="en-US" sz="4800" b="1" dirty="0"/>
            </a:br>
            <a:r>
              <a:rPr lang="en-US" sz="4800" b="1" dirty="0"/>
              <a:t>A</a:t>
            </a:r>
            <a:br>
              <a:rPr lang="en-US" sz="4800" b="1" dirty="0"/>
            </a:br>
            <a:r>
              <a:rPr lang="en-US" sz="4800" b="1" dirty="0"/>
              <a:t>R</a:t>
            </a:r>
            <a:br>
              <a:rPr lang="en-US" sz="4800" b="1" dirty="0"/>
            </a:br>
            <a:r>
              <a:rPr lang="en-US" sz="4800" b="1" dirty="0"/>
              <a:t>K</a:t>
            </a:r>
            <a:br>
              <a:rPr lang="en-US" sz="4800" b="1" dirty="0"/>
            </a:br>
            <a:r>
              <a:rPr lang="en-US" sz="4800" b="1" dirty="0"/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BCC3B-40EE-654B-8E41-560911B88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224" y="1151262"/>
            <a:ext cx="3057181" cy="432962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Sponsored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Programs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Administration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Research &amp;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Knowledge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Seminars 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E949BB6-F165-E540-9A52-24E282A94E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6750" y="793750"/>
            <a:ext cx="5270500" cy="5270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61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BFA4-71B2-AE4F-8FAC-166AE9FE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Kuali Research Reminders…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971AD-F68D-5847-856F-A3EAD27B4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9311"/>
            <a:ext cx="8229600" cy="525504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 &amp; Guides on SPA website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http://www.umaryland.edu/kualicoeus/user-resources-and-help/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	Navigating and searching in KR</a:t>
            </a:r>
          </a:p>
          <a:p>
            <a:pPr marL="457200" lvl="1" indent="0">
              <a:buNone/>
            </a:pPr>
            <a:r>
              <a:rPr lang="en-US" dirty="0"/>
              <a:t>	PI certification and approval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KR New User Training Dates (CITS enrollment database) </a:t>
            </a:r>
          </a:p>
          <a:p>
            <a:pPr marL="457200" lvl="1" indent="0">
              <a:buNone/>
            </a:pPr>
            <a:r>
              <a:rPr lang="en-US" dirty="0"/>
              <a:t>	7/17/19  9:30-12:00PM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New email for KR “Report a Problem”</a:t>
            </a:r>
          </a:p>
          <a:p>
            <a:pPr marL="457200" lvl="1" indent="0">
              <a:buNone/>
            </a:pPr>
            <a:r>
              <a:rPr lang="en-US" u="sng" dirty="0">
                <a:hlinkClick r:id="rId3"/>
              </a:rPr>
              <a:t>DLKualiResearchHelp@umaryland.edu</a:t>
            </a:r>
            <a:r>
              <a:rPr lang="en-US" u="sng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109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282"/>
          </a:xfrm>
        </p:spPr>
        <p:txBody>
          <a:bodyPr/>
          <a:lstStyle/>
          <a:p>
            <a:r>
              <a:rPr lang="en-US" dirty="0"/>
              <a:t>KR Proposal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37921"/>
            <a:ext cx="8498541" cy="54376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Subrecipient Commitment Form is </a:t>
            </a:r>
            <a:r>
              <a:rPr lang="en-US" b="1" i="1" dirty="0"/>
              <a:t>still</a:t>
            </a:r>
            <a:r>
              <a:rPr lang="en-US" dirty="0"/>
              <a:t> a requirement at the time of proposal</a:t>
            </a:r>
          </a:p>
          <a:p>
            <a:endParaRPr lang="en-US" dirty="0"/>
          </a:p>
          <a:p>
            <a:r>
              <a:rPr lang="en-US" dirty="0"/>
              <a:t>PI’s must certify the proposal</a:t>
            </a:r>
          </a:p>
          <a:p>
            <a:endParaRPr lang="en-US" dirty="0"/>
          </a:p>
          <a:p>
            <a:r>
              <a:rPr lang="en-US" dirty="0"/>
              <a:t>Do not use old proposals!</a:t>
            </a:r>
          </a:p>
          <a:p>
            <a:endParaRPr lang="en-US" dirty="0"/>
          </a:p>
          <a:p>
            <a:r>
              <a:rPr lang="en-US" dirty="0"/>
              <a:t>Proposals with human subjects</a:t>
            </a:r>
          </a:p>
          <a:p>
            <a:pPr lvl="1"/>
            <a:r>
              <a:rPr lang="en-US" dirty="0"/>
              <a:t>Instructions for NIH proposals with human subjects </a:t>
            </a:r>
            <a:r>
              <a:rPr lang="en-US" dirty="0">
                <a:hlinkClick r:id="rId2"/>
              </a:rPr>
              <a:t>http://www.umaryland.edu/kualicoeus/user-resources-and-help/nih-human-subjects-forms/</a:t>
            </a:r>
            <a:r>
              <a:rPr lang="en-US" dirty="0"/>
              <a:t> 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9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3442"/>
          </a:xfrm>
        </p:spPr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8080"/>
            <a:ext cx="8229600" cy="5506720"/>
          </a:xfrm>
        </p:spPr>
        <p:txBody>
          <a:bodyPr>
            <a:normAutofit/>
          </a:bodyPr>
          <a:lstStyle/>
          <a:p>
            <a:r>
              <a:rPr lang="en-US" sz="2400" dirty="0"/>
              <a:t>Please, please use the team emails when communicating with SPA, unless an action has been triaged and you know who the SPA person that is working on that action.</a:t>
            </a:r>
          </a:p>
          <a:p>
            <a:endParaRPr lang="en-US" sz="2400" dirty="0"/>
          </a:p>
          <a:p>
            <a:r>
              <a:rPr lang="en-US" sz="2400" dirty="0"/>
              <a:t>Ask your general questions at Research Matters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i="1" dirty="0">
                <a:hlinkClick r:id="rId3"/>
              </a:rPr>
              <a:t>researchmatters.umaryland.edu</a:t>
            </a:r>
            <a:r>
              <a:rPr lang="en-US" sz="2400" i="1" dirty="0"/>
              <a:t>   </a:t>
            </a:r>
          </a:p>
          <a:p>
            <a:endParaRPr lang="en-US" sz="2400" dirty="0"/>
          </a:p>
          <a:p>
            <a:r>
              <a:rPr lang="en-US" sz="2400" dirty="0"/>
              <a:t>If you change the deadline date, please update your team or the person working on your proposal </a:t>
            </a:r>
            <a:r>
              <a:rPr lang="en-US" sz="2400" i="1" dirty="0"/>
              <a:t>immediately!</a:t>
            </a:r>
          </a:p>
          <a:p>
            <a:endParaRPr lang="en-US" sz="2400" i="1" dirty="0"/>
          </a:p>
          <a:p>
            <a:r>
              <a:rPr lang="en-US" sz="2400" dirty="0"/>
              <a:t>Please give SPA adequate time to review your proposal.</a:t>
            </a:r>
          </a:p>
          <a:p>
            <a:endParaRPr lang="en-US" sz="2400" dirty="0"/>
          </a:p>
          <a:p>
            <a:r>
              <a:rPr lang="en-US" sz="2400" dirty="0"/>
              <a:t>Get your proposals in early!!! </a:t>
            </a:r>
          </a:p>
          <a:p>
            <a:endParaRPr lang="en-US" sz="2400" dirty="0"/>
          </a:p>
          <a:p>
            <a:endParaRPr lang="en-US" sz="2400" i="1" dirty="0"/>
          </a:p>
          <a:p>
            <a:pPr marL="0" indent="0">
              <a:buNone/>
            </a:pPr>
            <a:endParaRPr lang="en-US" sz="24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3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EF6B508-327A-4345-A329-473272D4C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16274" y="1487465"/>
            <a:ext cx="5974915" cy="47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5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SPAC Updates</a:t>
            </a:r>
            <a:br>
              <a:rPr lang="en-US" b="1" dirty="0"/>
            </a:br>
            <a:r>
              <a:rPr lang="en-US" b="1" dirty="0"/>
              <a:t>4th Quarter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27, 2019</a:t>
            </a:r>
          </a:p>
          <a:p>
            <a:r>
              <a:rPr lang="en-US" dirty="0"/>
              <a:t>2:30 – 4 pm</a:t>
            </a:r>
          </a:p>
        </p:txBody>
      </p:sp>
    </p:spTree>
    <p:extLst>
      <p:ext uri="{BB962C8B-B14F-4D97-AF65-F5344CB8AC3E}">
        <p14:creationId xmlns:p14="http://schemas.microsoft.com/office/powerpoint/2010/main" val="1124730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20" y="1600200"/>
            <a:ext cx="6264998" cy="45259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FY20 Finalized Fringe Rates</a:t>
            </a:r>
          </a:p>
          <a:p>
            <a:r>
              <a:rPr lang="en-US" dirty="0"/>
              <a:t>FY19 Year End Reminders –DR’S</a:t>
            </a:r>
          </a:p>
          <a:p>
            <a:r>
              <a:rPr lang="en-US" dirty="0"/>
              <a:t>Quantum –DR’s </a:t>
            </a:r>
          </a:p>
          <a:p>
            <a:r>
              <a:rPr lang="en-US" dirty="0"/>
              <a:t>NIH salary increase-Cost Sharing</a:t>
            </a:r>
          </a:p>
          <a:p>
            <a:r>
              <a:rPr lang="en-US" dirty="0"/>
              <a:t>Effort and OTC</a:t>
            </a:r>
          </a:p>
          <a:p>
            <a:r>
              <a:rPr lang="en-US" dirty="0"/>
              <a:t>Effort Certification</a:t>
            </a:r>
          </a:p>
          <a:p>
            <a:r>
              <a:rPr lang="en-US" dirty="0"/>
              <a:t>Online DR Form</a:t>
            </a:r>
          </a:p>
          <a:p>
            <a:r>
              <a:rPr lang="en-US" dirty="0"/>
              <a:t>Space Survey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4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277" y="327071"/>
            <a:ext cx="7323082" cy="6898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FY20 Finalized Fringe Benefit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6" y="1392964"/>
            <a:ext cx="7940843" cy="5047594"/>
          </a:xfrm>
        </p:spPr>
        <p:txBody>
          <a:bodyPr>
            <a:normAutofit/>
          </a:bodyPr>
          <a:lstStyle/>
          <a:p>
            <a:r>
              <a:rPr lang="en-US" dirty="0"/>
              <a:t>Final approval was received in March 2019 </a:t>
            </a:r>
          </a:p>
          <a:p>
            <a:r>
              <a:rPr lang="en-US" dirty="0"/>
              <a:t>A memo was sent out to Campus to announce the Implementation of the approved Fringe Benefit Rate Agreement </a:t>
            </a:r>
          </a:p>
          <a:p>
            <a:r>
              <a:rPr lang="en-US" dirty="0"/>
              <a:t>FY20 rates are set up in HRMS from 20-01</a:t>
            </a:r>
          </a:p>
          <a:p>
            <a:r>
              <a:rPr lang="en-US" dirty="0"/>
              <a:t>The memo and rate agreement have been uploaded to our website</a:t>
            </a:r>
          </a:p>
          <a:p>
            <a:pPr lvl="1"/>
            <a:r>
              <a:rPr lang="en-US" dirty="0">
                <a:hlinkClick r:id="rId2"/>
              </a:rPr>
              <a:t>http://www.umaryland.edu/cost/fringe-benefit/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20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815"/>
            <a:ext cx="8229600" cy="84417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FY20 Finalized Fringe Benefit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57201" y="1166649"/>
          <a:ext cx="8284778" cy="537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3323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Apply to Accounts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FY19 </a:t>
                      </a:r>
                    </a:p>
                    <a:p>
                      <a:pPr algn="ctr"/>
                      <a:r>
                        <a:rPr lang="en-US" sz="1200" baseline="0" dirty="0"/>
                        <a:t>Finalized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FY20+ Finalized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Costs Recorded in Account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810">
                <a:tc>
                  <a:txBody>
                    <a:bodyPr/>
                    <a:lstStyle/>
                    <a:p>
                      <a:r>
                        <a:rPr lang="en-US" sz="1100" dirty="0"/>
                        <a:t>Faculty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1011</a:t>
                      </a:r>
                      <a:r>
                        <a:rPr lang="en-US" sz="1100" baseline="0" dirty="0"/>
                        <a:t> – Faculty 9/10 mo. </a:t>
                      </a:r>
                    </a:p>
                    <a:p>
                      <a:r>
                        <a:rPr lang="en-US" sz="1100" baseline="0" dirty="0"/>
                        <a:t>1012 – Faculty 12 mo.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26.1%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2790</a:t>
                      </a:r>
                      <a:r>
                        <a:rPr lang="en-US" sz="1100" baseline="0" dirty="0"/>
                        <a:t> – Fringe rate Faculty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316">
                <a:tc>
                  <a:txBody>
                    <a:bodyPr/>
                    <a:lstStyle/>
                    <a:p>
                      <a:r>
                        <a:rPr lang="en-US" sz="1100" dirty="0"/>
                        <a:t>Staff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1013 – Exempt</a:t>
                      </a:r>
                      <a:r>
                        <a:rPr lang="en-US" sz="1100" baseline="0" dirty="0"/>
                        <a:t> staff</a:t>
                      </a:r>
                    </a:p>
                    <a:p>
                      <a:r>
                        <a:rPr lang="en-US" sz="1100" baseline="0" dirty="0"/>
                        <a:t>1014 – Non-exempt staff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39.6%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39.2%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2791 – Fringe rate</a:t>
                      </a:r>
                      <a:r>
                        <a:rPr lang="en-US" sz="1100" baseline="0" dirty="0"/>
                        <a:t> Staff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7120">
                <a:tc>
                  <a:txBody>
                    <a:bodyPr/>
                    <a:lstStyle/>
                    <a:p>
                      <a:r>
                        <a:rPr lang="en-US" sz="1100" dirty="0"/>
                        <a:t>Legislated Benefit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2071 – Faculty</a:t>
                      </a:r>
                    </a:p>
                    <a:p>
                      <a:r>
                        <a:rPr lang="en-US" sz="1100" dirty="0"/>
                        <a:t>2072 – Exempt staff (C1)</a:t>
                      </a:r>
                    </a:p>
                    <a:p>
                      <a:r>
                        <a:rPr lang="en-US" sz="1100" dirty="0"/>
                        <a:t>2073 – Non-exempt</a:t>
                      </a:r>
                      <a:r>
                        <a:rPr lang="en-US" sz="1100" baseline="0" dirty="0"/>
                        <a:t> staff (C1)</a:t>
                      </a:r>
                    </a:p>
                    <a:p>
                      <a:r>
                        <a:rPr lang="en-US" sz="1100" baseline="0" dirty="0"/>
                        <a:t>2080 – Summer salaries</a:t>
                      </a:r>
                    </a:p>
                    <a:p>
                      <a:r>
                        <a:rPr lang="en-US" sz="1100" baseline="0" dirty="0"/>
                        <a:t>2085 – Supplemental Pay</a:t>
                      </a:r>
                    </a:p>
                    <a:p>
                      <a:r>
                        <a:rPr lang="en-US" sz="1100" baseline="0" dirty="0"/>
                        <a:t>2110 – Overtime</a:t>
                      </a:r>
                    </a:p>
                    <a:p>
                      <a:r>
                        <a:rPr lang="en-US" sz="1100" baseline="0" dirty="0"/>
                        <a:t>2120 – Shift differential</a:t>
                      </a:r>
                    </a:p>
                    <a:p>
                      <a:r>
                        <a:rPr lang="en-US" sz="1100" baseline="0" dirty="0"/>
                        <a:t>2130 – On call pay</a:t>
                      </a:r>
                    </a:p>
                    <a:p>
                      <a:r>
                        <a:rPr lang="en-US" sz="1100" baseline="0" dirty="0"/>
                        <a:t>2140 – Bonus Payments</a:t>
                      </a:r>
                    </a:p>
                    <a:p>
                      <a:r>
                        <a:rPr lang="en-US" sz="1100" baseline="0" dirty="0"/>
                        <a:t>2074 – College Work study  (summer) </a:t>
                      </a:r>
                    </a:p>
                    <a:p>
                      <a:r>
                        <a:rPr lang="en-US" sz="1100" baseline="0" dirty="0"/>
                        <a:t>2075 – Students (other than CWS) (summer)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2090 – 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Contractual</a:t>
                      </a:r>
                      <a:r>
                        <a:rPr lang="en-US" sz="1100" baseline="0" dirty="0"/>
                        <a:t> employee (C2) (Until FY16)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2793 – Fringe rate Legislated Benefit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79">
                <a:tc>
                  <a:txBody>
                    <a:bodyPr/>
                    <a:lstStyle/>
                    <a:p>
                      <a:r>
                        <a:rPr lang="en-US" sz="1100" dirty="0"/>
                        <a:t>Limited Benefit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1021 – Post Docs/Fellows</a:t>
                      </a:r>
                    </a:p>
                    <a:p>
                      <a:r>
                        <a:rPr lang="en-US" sz="1100" dirty="0"/>
                        <a:t>2090 – Contractual</a:t>
                      </a:r>
                      <a:r>
                        <a:rPr lang="en-US" sz="1100" baseline="0" dirty="0"/>
                        <a:t> Employee (C2) (FY16+)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2792 – Fringe rate </a:t>
                      </a:r>
                      <a:r>
                        <a:rPr lang="en-US" sz="1100" baseline="0" dirty="0"/>
                        <a:t>Limited Benefit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79">
                <a:tc>
                  <a:txBody>
                    <a:bodyPr/>
                    <a:lstStyle/>
                    <a:p>
                      <a:r>
                        <a:rPr lang="en-US" sz="1100" dirty="0"/>
                        <a:t>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1020 – Graduate Assistants</a:t>
                      </a:r>
                    </a:p>
                    <a:p>
                      <a:r>
                        <a:rPr lang="en-US" sz="1100" dirty="0"/>
                        <a:t>2074</a:t>
                      </a:r>
                      <a:r>
                        <a:rPr lang="en-US" sz="1100" baseline="0" dirty="0"/>
                        <a:t> – College Work Study (CWS)</a:t>
                      </a:r>
                    </a:p>
                    <a:p>
                      <a:r>
                        <a:rPr lang="en-US" sz="1100" baseline="0" dirty="0"/>
                        <a:t>2075 – Students (Other than CWS)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79">
                <a:tc>
                  <a:txBody>
                    <a:bodyPr/>
                    <a:lstStyle/>
                    <a:p>
                      <a:r>
                        <a:rPr lang="en-US" sz="1100" dirty="0"/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2196 – Accrued Leave</a:t>
                      </a:r>
                      <a:r>
                        <a:rPr lang="en-US" sz="1100" baseline="0" dirty="0"/>
                        <a:t> Payout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72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27071"/>
            <a:ext cx="6172200" cy="84417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FY20 Fringe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1179657"/>
            <a:ext cx="7757117" cy="491349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The FY20 fringe rates will be applied to the entire first pay period in FY20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 PP20-01 (6/23/19 to 7/06/19)</a:t>
            </a:r>
          </a:p>
          <a:p>
            <a:r>
              <a:rPr lang="en-US" dirty="0">
                <a:latin typeface="Calibri" panose="020F0502020204030204" pitchFamily="34" charset="0"/>
              </a:rPr>
              <a:t>The fringe for PP20-01 will be posted as follows: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6/23/19 to 6/30/19 – Posted to FY19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7/1/19 to 7/6/19 – Posted to FY20</a:t>
            </a:r>
          </a:p>
        </p:txBody>
      </p:sp>
    </p:spTree>
    <p:extLst>
      <p:ext uri="{BB962C8B-B14F-4D97-AF65-F5344CB8AC3E}">
        <p14:creationId xmlns:p14="http://schemas.microsoft.com/office/powerpoint/2010/main" val="42564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SPA Updates</a:t>
            </a:r>
            <a:br>
              <a:rPr lang="en-US" b="1" dirty="0"/>
            </a:br>
            <a:r>
              <a:rPr lang="en-US" b="1" dirty="0"/>
              <a:t>Quarterly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27, 2019</a:t>
            </a:r>
          </a:p>
          <a:p>
            <a:r>
              <a:rPr lang="en-US" dirty="0"/>
              <a:t>2:30 – 4:00 pm</a:t>
            </a:r>
          </a:p>
        </p:txBody>
      </p:sp>
    </p:spTree>
    <p:extLst>
      <p:ext uri="{BB962C8B-B14F-4D97-AF65-F5344CB8AC3E}">
        <p14:creationId xmlns:p14="http://schemas.microsoft.com/office/powerpoint/2010/main" val="1050334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126"/>
            <a:ext cx="8229600" cy="84417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</a:rPr>
              <a:t>FY20 Fringe Rates </a:t>
            </a:r>
            <a:r>
              <a:rPr lang="en-US" sz="4000" b="1" dirty="0"/>
              <a:t>Summary Chart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94305"/>
            <a:ext cx="85344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5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15100" y="6400800"/>
            <a:ext cx="142875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66B57D-5FC3-47A6-9A28-34FDABBEF3C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304800"/>
            <a:ext cx="6515100" cy="85404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FY20 Retroactive Distributions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336" y="1394234"/>
            <a:ext cx="7559447" cy="49303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DEADLINE to submit Direct Retros to be posted in FY19 is Wednesday, 7/3/19</a:t>
            </a: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All Direct Retros received on Thursday 7/4/19 and forward will be posted to FY20 </a:t>
            </a: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ct val="75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The direct retro cut off date for the 19-26 pay period was Friday, 6/21/19 by 2pm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75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Note that this is different from the usual Tuesday prior to the payday deadline to allow Costing and Compliance enough time to process the anticipated fiscal year end increased volume.</a:t>
            </a:r>
          </a:p>
        </p:txBody>
      </p:sp>
    </p:spTree>
    <p:extLst>
      <p:ext uri="{BB962C8B-B14F-4D97-AF65-F5344CB8AC3E}">
        <p14:creationId xmlns:p14="http://schemas.microsoft.com/office/powerpoint/2010/main" val="1394372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3096" y="1915509"/>
            <a:ext cx="7023538" cy="4045115"/>
          </a:xfrm>
        </p:spPr>
        <p:txBody>
          <a:bodyPr/>
          <a:lstStyle/>
          <a:p>
            <a:pPr lvl="2"/>
            <a:endParaRPr lang="en-US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7930"/>
            <a:ext cx="8229600" cy="844178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Direct Retro Cut Off Dates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8BDEBED3-42D0-4EFB-895A-5410B676E53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3096" y="1312108"/>
          <a:ext cx="8056179" cy="5020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4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7901">
                <a:tc>
                  <a:txBody>
                    <a:bodyPr/>
                    <a:lstStyle/>
                    <a:p>
                      <a:r>
                        <a:rPr lang="en-US" sz="2400" dirty="0"/>
                        <a:t>When Received by Cost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Pay Period Processed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Posted in Fiscal</a:t>
                      </a:r>
                      <a:r>
                        <a:rPr lang="en-US" sz="2400" baseline="0" dirty="0"/>
                        <a:t> Year (HRMS and Financials)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9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Tuesday,</a:t>
                      </a:r>
                      <a:r>
                        <a:rPr lang="en-US" sz="2400" baseline="0" dirty="0"/>
                        <a:t> 06/11/19 @ 2pm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901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rgbClr val="FF0000"/>
                          </a:solidFill>
                        </a:rPr>
                        <a:t>Friday, 06/21/19 @</a:t>
                      </a:r>
                      <a:r>
                        <a:rPr lang="en-US" sz="2400" b="1" i="1" baseline="0" dirty="0">
                          <a:solidFill>
                            <a:srgbClr val="FF0000"/>
                          </a:solidFill>
                        </a:rPr>
                        <a:t> 2pm</a:t>
                      </a:r>
                      <a:endParaRPr lang="en-US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19-26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90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Wednesday,</a:t>
                      </a:r>
                      <a:r>
                        <a:rPr lang="en-US" sz="2400" baseline="0" dirty="0"/>
                        <a:t> 07/03/19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20-01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i="1" dirty="0">
                          <a:solidFill>
                            <a:srgbClr val="FF0000"/>
                          </a:solidFill>
                        </a:rPr>
                        <a:t>2019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9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Thursday,</a:t>
                      </a:r>
                      <a:r>
                        <a:rPr lang="en-US" sz="2400" baseline="0" dirty="0"/>
                        <a:t> 07/04/19 and beyond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20-02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004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193" y="564786"/>
            <a:ext cx="8229600" cy="844178"/>
          </a:xfrm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</a:rPr>
              <a:t>FY20 EFP Cut Off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55" y="1527205"/>
            <a:ext cx="8229600" cy="4125992"/>
          </a:xfrm>
        </p:spPr>
        <p:txBody>
          <a:bodyPr>
            <a:normAutofit lnSpcReduction="10000"/>
          </a:bodyPr>
          <a:lstStyle/>
          <a:p>
            <a:r>
              <a:rPr lang="en-US" altLang="en-US" sz="3600" b="1" dirty="0">
                <a:latin typeface="Calibri" panose="020F0502020204030204" pitchFamily="34" charset="0"/>
              </a:rPr>
              <a:t>Tuesday- 6/25</a:t>
            </a:r>
          </a:p>
          <a:p>
            <a:pPr lvl="1"/>
            <a:r>
              <a:rPr lang="en-US" altLang="en-US" sz="3200" dirty="0">
                <a:latin typeface="Calibri" panose="020F0502020204030204" pitchFamily="34" charset="0"/>
              </a:rPr>
              <a:t>This was communicated via email to the RAC</a:t>
            </a:r>
          </a:p>
          <a:p>
            <a:pPr lvl="1"/>
            <a:r>
              <a:rPr lang="en-US" altLang="en-US" sz="3200" dirty="0">
                <a:latin typeface="Calibri" panose="020F0502020204030204" pitchFamily="34" charset="0"/>
              </a:rPr>
              <a:t>All EFPs for FY19 not  </a:t>
            </a:r>
            <a:r>
              <a:rPr lang="en-US" altLang="en-US" sz="3200" u="sng" dirty="0">
                <a:latin typeface="Calibri" panose="020F0502020204030204" pitchFamily="34" charset="0"/>
              </a:rPr>
              <a:t>approved</a:t>
            </a:r>
            <a:r>
              <a:rPr lang="en-US" altLang="en-US" sz="3200" dirty="0">
                <a:latin typeface="Calibri" panose="020F0502020204030204" pitchFamily="34" charset="0"/>
              </a:rPr>
              <a:t> in </a:t>
            </a:r>
            <a:r>
              <a:rPr lang="en-US" altLang="en-US" sz="3200" i="1" dirty="0">
                <a:latin typeface="Calibri" panose="020F0502020204030204" pitchFamily="34" charset="0"/>
              </a:rPr>
              <a:t>e</a:t>
            </a:r>
            <a:r>
              <a:rPr lang="en-US" altLang="en-US" sz="3200" dirty="0">
                <a:latin typeface="Calibri" panose="020F0502020204030204" pitchFamily="34" charset="0"/>
              </a:rPr>
              <a:t>UMB before the 8pm deadline were deleted</a:t>
            </a:r>
          </a:p>
          <a:p>
            <a:pPr>
              <a:spcBef>
                <a:spcPct val="75000"/>
              </a:spcBef>
            </a:pPr>
            <a:r>
              <a:rPr lang="en-US" altLang="en-US" sz="3600" dirty="0">
                <a:latin typeface="Calibri" panose="020F0502020204030204" pitchFamily="34" charset="0"/>
              </a:rPr>
              <a:t>No budget retros for FY19 after 6/25, 8pm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38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3904"/>
            <a:ext cx="8229600" cy="844178"/>
          </a:xfrm>
        </p:spPr>
        <p:txBody>
          <a:bodyPr/>
          <a:lstStyle/>
          <a:p>
            <a:r>
              <a:rPr lang="en-US" b="1" dirty="0"/>
              <a:t>To Avoid a PCA balance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78082"/>
            <a:ext cx="8347841" cy="468871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Check all Funding End Dates (FED) on your EFPs and make applicable changes by the FY19 EFP deadline (06/25/19)</a:t>
            </a:r>
          </a:p>
          <a:p>
            <a:pPr lvl="1"/>
            <a:r>
              <a:rPr lang="en-US" dirty="0"/>
              <a:t>No FED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no change required</a:t>
            </a:r>
            <a:endParaRPr lang="en-US" sz="3200" dirty="0"/>
          </a:p>
          <a:p>
            <a:pPr lvl="1"/>
            <a:r>
              <a:rPr lang="en-US" dirty="0"/>
              <a:t>FED &gt; 6/30/19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no change required</a:t>
            </a:r>
            <a:endParaRPr lang="en-US" sz="3200" dirty="0"/>
          </a:p>
          <a:p>
            <a:pPr lvl="1"/>
            <a:r>
              <a:rPr lang="en-US" dirty="0"/>
              <a:t>FED &lt; 6/30/19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change now so that payroll expenses do not charge PCA</a:t>
            </a:r>
            <a:endParaRPr lang="en-US" sz="3200" dirty="0"/>
          </a:p>
          <a:p>
            <a:pPr lvl="1"/>
            <a:r>
              <a:rPr lang="en-US" dirty="0"/>
              <a:t>FED = 6/30/19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OK to change now; must be changed in FY20 to avoid charging PCA</a:t>
            </a:r>
          </a:p>
          <a:p>
            <a:pPr lvl="0"/>
            <a:r>
              <a:rPr lang="en-US" sz="3600" dirty="0"/>
              <a:t>All changes not entered by the deadline will be corrected via DR and posted to FY20</a:t>
            </a:r>
          </a:p>
          <a:p>
            <a:pPr marL="457200" lvl="1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73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15100" y="6400800"/>
            <a:ext cx="142875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4ED07F-D106-4B41-B5FC-B7569404B47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228600"/>
            <a:ext cx="58293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DR Processing - Reminders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949" y="1524000"/>
            <a:ext cx="7161375" cy="4876800"/>
          </a:xfrm>
        </p:spPr>
        <p:txBody>
          <a:bodyPr>
            <a:normAutofit lnSpcReduction="10000"/>
          </a:bodyPr>
          <a:lstStyle/>
          <a:p>
            <a:pPr>
              <a:spcBef>
                <a:spcPct val="75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Physician Services Contracts Exception:</a:t>
            </a:r>
          </a:p>
          <a:p>
            <a:pPr lvl="1">
              <a:spcBef>
                <a:spcPct val="75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No Direct Retros moving payroll to or from a PSC account in FY19 will be processed after the FY19 DR deadline on Wednesday 7/3/2019</a:t>
            </a:r>
          </a:p>
          <a:p>
            <a:pPr>
              <a:spcBef>
                <a:spcPct val="75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A direct retro and a budget retro cannot be processed in same pay period</a:t>
            </a:r>
          </a:p>
          <a:p>
            <a:pPr marL="0" indent="0" algn="ctr">
              <a:spcBef>
                <a:spcPct val="75000"/>
              </a:spcBef>
              <a:buNone/>
            </a:pPr>
            <a:r>
              <a:rPr lang="en-US" altLang="en-US" sz="4800" dirty="0">
                <a:solidFill>
                  <a:srgbClr val="FF0000"/>
                </a:solidFill>
                <a:latin typeface="Calibri" panose="020F0502020204030204" pitchFamily="34" charset="0"/>
              </a:rPr>
              <a:t>Plan accordingly!!!</a:t>
            </a:r>
          </a:p>
          <a:p>
            <a:pPr>
              <a:spcBef>
                <a:spcPct val="75000"/>
              </a:spcBef>
            </a:pP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FontTx/>
              <a:buNone/>
            </a:pPr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7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15100" y="6400800"/>
            <a:ext cx="142875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4ED07F-D106-4B41-B5FC-B7569404B47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228600"/>
            <a:ext cx="58293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Direct Retros for PP19-27</a:t>
            </a:r>
            <a:endParaRPr lang="en-US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1338" y="1639614"/>
            <a:ext cx="7394028" cy="4761186"/>
          </a:xfrm>
        </p:spPr>
        <p:txBody>
          <a:bodyPr>
            <a:normAutofit/>
          </a:bodyPr>
          <a:lstStyle/>
          <a:p>
            <a:pPr>
              <a:spcBef>
                <a:spcPct val="75000"/>
              </a:spcBef>
            </a:pPr>
            <a:r>
              <a:rPr lang="en-US" dirty="0"/>
              <a:t>Cannot be processed until the 20-01 payroll posts</a:t>
            </a:r>
          </a:p>
          <a:p>
            <a:pPr lvl="1"/>
            <a:r>
              <a:rPr lang="en-US" dirty="0"/>
              <a:t>DRs will not be accepted without PCDs</a:t>
            </a:r>
          </a:p>
          <a:p>
            <a:pPr lvl="1"/>
            <a:r>
              <a:rPr lang="en-US" dirty="0"/>
              <a:t>Please submit DRs affecting 19-27 after the 20-01 payroll posts to your Payroll Charge Detail (PCD) report on 07/11/19</a:t>
            </a:r>
          </a:p>
          <a:p>
            <a:pPr lvl="1"/>
            <a:r>
              <a:rPr lang="en-US" dirty="0"/>
              <a:t>20-01 Payroll will be posted to RAVEN on pay date Friday 07/12/19</a:t>
            </a:r>
          </a:p>
          <a:p>
            <a:pPr>
              <a:spcBef>
                <a:spcPct val="75000"/>
              </a:spcBef>
            </a:pP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FontTx/>
              <a:buNone/>
            </a:pPr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24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42" y="733904"/>
            <a:ext cx="8229600" cy="844178"/>
          </a:xfrm>
        </p:spPr>
        <p:txBody>
          <a:bodyPr>
            <a:normAutofit/>
          </a:bodyPr>
          <a:lstStyle/>
          <a:p>
            <a:r>
              <a:rPr lang="en-US" dirty="0"/>
              <a:t>Quantum and Direct Retros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need to ensure that all older DR’s have been completed prior to GO LIVE</a:t>
            </a:r>
          </a:p>
          <a:p>
            <a:r>
              <a:rPr lang="en-US" dirty="0"/>
              <a:t>There is a plan to handle DR’s in the new system</a:t>
            </a:r>
          </a:p>
          <a:p>
            <a:r>
              <a:rPr lang="en-US" dirty="0"/>
              <a:t>Cleaner the data is the better</a:t>
            </a:r>
          </a:p>
        </p:txBody>
      </p:sp>
    </p:spTree>
    <p:extLst>
      <p:ext uri="{BB962C8B-B14F-4D97-AF65-F5344CB8AC3E}">
        <p14:creationId xmlns:p14="http://schemas.microsoft.com/office/powerpoint/2010/main" val="3715058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523"/>
            <a:ext cx="8229600" cy="11251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Questions or Comments on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Fringes or DR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5DDFABC-52DA-724C-820C-444EBD2F92E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2290" name="Picture 2" descr="C:\Documents and Settings\sbeckerman\Local Settings\Temporary Internet Files\Content.IE5\OPI26J8K\MC90043440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842" y="2260057"/>
            <a:ext cx="2174020" cy="30456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8914" y="3782884"/>
            <a:ext cx="4309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SPAC- Costing &amp; Compliance- 6-2987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Direct Retros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hlinkClick r:id="rId3"/>
              </a:rPr>
              <a:t>effort@umaryland.edu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6344" y="2640997"/>
            <a:ext cx="4441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KEY CONTACTS</a:t>
            </a:r>
          </a:p>
        </p:txBody>
      </p:sp>
    </p:spTree>
    <p:extLst>
      <p:ext uri="{BB962C8B-B14F-4D97-AF65-F5344CB8AC3E}">
        <p14:creationId xmlns:p14="http://schemas.microsoft.com/office/powerpoint/2010/main" val="1530974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217"/>
            <a:ext cx="8229600" cy="844178"/>
          </a:xfrm>
        </p:spPr>
        <p:txBody>
          <a:bodyPr>
            <a:normAutofit/>
          </a:bodyPr>
          <a:lstStyle/>
          <a:p>
            <a:r>
              <a:rPr lang="en-US" b="1" dirty="0"/>
              <a:t>Cost Sharing for Payroll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2247"/>
            <a:ext cx="8229600" cy="4493916"/>
          </a:xfrm>
        </p:spPr>
        <p:txBody>
          <a:bodyPr>
            <a:normAutofit fontScale="55000" lnSpcReduction="20000"/>
          </a:bodyPr>
          <a:lstStyle/>
          <a:p>
            <a:pPr marL="457200">
              <a:spcBef>
                <a:spcPct val="60000"/>
              </a:spcBef>
            </a:pPr>
            <a:r>
              <a:rPr lang="en-US" altLang="en-US" sz="4000" dirty="0">
                <a:latin typeface="Calibri" panose="020F0502020204030204" pitchFamily="34" charset="0"/>
              </a:rPr>
              <a:t>NIH Salary Cap for 01/06/2019 to 09/30/19 is </a:t>
            </a:r>
            <a:r>
              <a:rPr lang="en-US" alt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$192,300 </a:t>
            </a:r>
          </a:p>
          <a:p>
            <a:pPr marL="457200">
              <a:spcBef>
                <a:spcPct val="60000"/>
              </a:spcBef>
            </a:pPr>
            <a:r>
              <a:rPr lang="en-US" altLang="en-US" sz="4000" dirty="0">
                <a:latin typeface="Calibri" panose="020F0502020204030204" pitchFamily="34" charset="0"/>
              </a:rPr>
              <a:t>This will not be reflected in ERS for the 033119 effort reporting period</a:t>
            </a:r>
          </a:p>
          <a:p>
            <a:pPr marL="457200">
              <a:spcBef>
                <a:spcPct val="60000"/>
              </a:spcBef>
            </a:pPr>
            <a:r>
              <a:rPr lang="en-US" altLang="en-US" sz="4000" dirty="0">
                <a:latin typeface="Calibri" panose="020F0502020204030204" pitchFamily="34" charset="0"/>
              </a:rPr>
              <a:t>Check employees who may go over the cap</a:t>
            </a:r>
          </a:p>
          <a:p>
            <a:pPr marL="1085850" lvl="2" indent="-571500">
              <a:spcBef>
                <a:spcPct val="60000"/>
              </a:spcBef>
              <a:buFont typeface="Calibri" panose="020F0502020204030204" pitchFamily="34" charset="0"/>
              <a:buChar char="‒"/>
            </a:pPr>
            <a:r>
              <a:rPr lang="en-US" altLang="en-US" sz="3400" dirty="0">
                <a:latin typeface="Calibri" panose="020F0502020204030204" pitchFamily="34" charset="0"/>
              </a:rPr>
              <a:t>Amount is based on annualized salary- Ex. FTE=.20 and amount paid at UMB= $40K </a:t>
            </a:r>
            <a:r>
              <a:rPr lang="en-US" altLang="en-US" sz="3400" dirty="0">
                <a:latin typeface="Calibri" panose="020F0502020204030204" pitchFamily="34" charset="0"/>
                <a:sym typeface="Wingdings" pitchFamily="2" charset="2"/>
              </a:rPr>
              <a:t> Annualized= $200K</a:t>
            </a:r>
            <a:endParaRPr lang="en-US" altLang="en-US" sz="3400" dirty="0">
              <a:latin typeface="Calibri" panose="020F0502020204030204" pitchFamily="34" charset="0"/>
            </a:endParaRPr>
          </a:p>
          <a:p>
            <a:pPr marL="457200">
              <a:spcBef>
                <a:spcPct val="60000"/>
              </a:spcBef>
            </a:pPr>
            <a:r>
              <a:rPr lang="en-US" altLang="en-US" sz="4000" dirty="0">
                <a:latin typeface="Calibri" panose="020F0502020204030204" pitchFamily="34" charset="0"/>
              </a:rPr>
              <a:t>This only applies to NIH agencies. See link below for all NIH sponsors and awarding agencies:</a:t>
            </a:r>
          </a:p>
          <a:p>
            <a:pPr lvl="1" indent="0">
              <a:spcBef>
                <a:spcPct val="60000"/>
              </a:spcBef>
              <a:buNone/>
            </a:pPr>
            <a:r>
              <a:rPr lang="en-US" altLang="en-US" sz="3600" dirty="0">
                <a:latin typeface="Calibri" panose="020F0502020204030204" pitchFamily="34" charset="0"/>
                <a:hlinkClick r:id="rId2"/>
              </a:rPr>
              <a:t>https://www.nih.gov/institutes-nih/list-nih-institutes-centers-offices</a:t>
            </a:r>
            <a:endParaRPr lang="en-US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>
              <a:spcBef>
                <a:spcPct val="60000"/>
              </a:spcBef>
            </a:pPr>
            <a:r>
              <a:rPr lang="en-US" altLang="en-US" sz="4000" dirty="0">
                <a:latin typeface="Calibri" panose="020F0502020204030204" pitchFamily="34" charset="0"/>
              </a:rPr>
              <a:t>Position owner creates EFP but may be unaware that a project from another department requires Over The Cap - communicate!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1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7141-7AFF-D74C-9AE7-094AD703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Carryforward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00506-ACAA-A34A-A450-F3504B6D8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form</a:t>
            </a:r>
          </a:p>
          <a:p>
            <a:r>
              <a:rPr lang="en-US" dirty="0"/>
              <a:t>Submit to SPA FIRST!!!!</a:t>
            </a:r>
          </a:p>
          <a:p>
            <a:pPr lvl="1"/>
            <a:r>
              <a:rPr lang="en-US" dirty="0"/>
              <a:t>SPA must review each award </a:t>
            </a:r>
          </a:p>
          <a:p>
            <a:pPr lvl="1"/>
            <a:r>
              <a:rPr lang="en-US" dirty="0"/>
              <a:t>SPA teams will assist with obtaining prior approval if necessary </a:t>
            </a:r>
          </a:p>
          <a:p>
            <a:r>
              <a:rPr lang="en-US" dirty="0"/>
              <a:t>SPA will forward the carryforward to SPAC for processing</a:t>
            </a:r>
          </a:p>
        </p:txBody>
      </p:sp>
    </p:spTree>
    <p:extLst>
      <p:ext uri="{BB962C8B-B14F-4D97-AF65-F5344CB8AC3E}">
        <p14:creationId xmlns:p14="http://schemas.microsoft.com/office/powerpoint/2010/main" val="3730033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Effort and Over the 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81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Grants funded by PHS agencies</a:t>
            </a:r>
          </a:p>
          <a:p>
            <a:pPr lvl="1"/>
            <a:r>
              <a:rPr lang="en-US" dirty="0"/>
              <a:t> NIH, ACF, ACL, SAMSHA, AHRQ, CDC, HRSA, FDA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not</a:t>
            </a:r>
            <a:r>
              <a:rPr lang="en-US" dirty="0"/>
              <a:t>, for example, DOD, NSF, or NASA</a:t>
            </a:r>
          </a:p>
          <a:p>
            <a:pPr marL="344488" lvl="1" indent="-344488">
              <a:buFont typeface="Arial" panose="020B0604020202020204" pitchFamily="34" charset="0"/>
              <a:buChar char="•"/>
            </a:pPr>
            <a:r>
              <a:rPr lang="en-US" dirty="0"/>
              <a:t>Other non-federal types of agencies</a:t>
            </a:r>
          </a:p>
          <a:p>
            <a:pPr lvl="1"/>
            <a:r>
              <a:rPr lang="en-US" dirty="0"/>
              <a:t>USAID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dirty="0"/>
              <a:t>Other non-federal types of agencies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dirty="0"/>
              <a:t>PCORI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dirty="0"/>
              <a:t>This is required for any federal pass-thru funds</a:t>
            </a:r>
          </a:p>
        </p:txBody>
      </p:sp>
    </p:spTree>
    <p:extLst>
      <p:ext uri="{BB962C8B-B14F-4D97-AF65-F5344CB8AC3E}">
        <p14:creationId xmlns:p14="http://schemas.microsoft.com/office/powerpoint/2010/main" val="3740683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Effort and Over the 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Remember:</a:t>
            </a:r>
          </a:p>
          <a:p>
            <a:pPr marL="857250" indent="-171450">
              <a:buNone/>
            </a:pPr>
            <a:r>
              <a:rPr lang="en-US" dirty="0"/>
              <a:t>	– based on Institution Base Salary (IBS)</a:t>
            </a:r>
          </a:p>
          <a:p>
            <a:pPr marL="857250" indent="-171450">
              <a:buNone/>
            </a:pPr>
            <a:r>
              <a:rPr lang="en-US" dirty="0"/>
              <a:t>	– Read your agreement</a:t>
            </a:r>
          </a:p>
          <a:p>
            <a:pPr marL="857250" indent="-171450">
              <a:buNone/>
            </a:pPr>
            <a:r>
              <a:rPr lang="en-US" dirty="0"/>
              <a:t>	– Salary over the cap cannot be used to meet committed cost sharing obligations because it is considered an unallowable expense on the award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85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Effort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discussion</a:t>
            </a:r>
          </a:p>
          <a:p>
            <a:r>
              <a:rPr lang="en-US" dirty="0"/>
              <a:t>What are your thoughts of certifying 4 x’s per year</a:t>
            </a:r>
          </a:p>
          <a:p>
            <a:r>
              <a:rPr lang="en-US" dirty="0"/>
              <a:t>What are your thoughts about reducing this to 2x’s per year </a:t>
            </a:r>
          </a:p>
        </p:txBody>
      </p:sp>
    </p:spTree>
    <p:extLst>
      <p:ext uri="{BB962C8B-B14F-4D97-AF65-F5344CB8AC3E}">
        <p14:creationId xmlns:p14="http://schemas.microsoft.com/office/powerpoint/2010/main" val="4134994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Online DR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DR form is being developed for online submission</a:t>
            </a:r>
          </a:p>
          <a:p>
            <a:r>
              <a:rPr lang="en-US" dirty="0"/>
              <a:t>Holding release until Quantum is finalized so that it uses the Quantum protocol</a:t>
            </a:r>
          </a:p>
          <a:p>
            <a:r>
              <a:rPr lang="en-US" dirty="0"/>
              <a:t>Will be an online approval</a:t>
            </a:r>
          </a:p>
          <a:p>
            <a:r>
              <a:rPr lang="en-US" dirty="0"/>
              <a:t>This will require certain approvals online from your PI</a:t>
            </a:r>
          </a:p>
        </p:txBody>
      </p:sp>
    </p:spTree>
    <p:extLst>
      <p:ext uri="{BB962C8B-B14F-4D97-AF65-F5344CB8AC3E}">
        <p14:creationId xmlns:p14="http://schemas.microsoft.com/office/powerpoint/2010/main" val="2069363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Starting a Space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does not endorse a base year in a split financial system</a:t>
            </a:r>
          </a:p>
          <a:p>
            <a:r>
              <a:rPr lang="en-US" dirty="0"/>
              <a:t>HSF III and implementation of financial system F&amp;A is expected to rise</a:t>
            </a:r>
          </a:p>
          <a:p>
            <a:r>
              <a:rPr lang="en-US" dirty="0"/>
              <a:t>Delaying the cost proposal until a 2021 base year could result in lost revenues</a:t>
            </a:r>
          </a:p>
        </p:txBody>
      </p:sp>
    </p:spTree>
    <p:extLst>
      <p:ext uri="{BB962C8B-B14F-4D97-AF65-F5344CB8AC3E}">
        <p14:creationId xmlns:p14="http://schemas.microsoft.com/office/powerpoint/2010/main" val="2965034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Starting a Space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working with consultants on best approach</a:t>
            </a:r>
          </a:p>
          <a:p>
            <a:r>
              <a:rPr lang="en-US" dirty="0"/>
              <a:t>Campus space survey where we start is not scheduled to be completed until November</a:t>
            </a:r>
          </a:p>
          <a:p>
            <a:r>
              <a:rPr lang="en-US" dirty="0"/>
              <a:t>In order to retain info of where everyone is in 2019 start a draft survey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55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Starting a Space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information into an online survey </a:t>
            </a:r>
          </a:p>
          <a:p>
            <a:r>
              <a:rPr lang="en-US" dirty="0"/>
              <a:t>Make this available to departments at the beginning of the year</a:t>
            </a:r>
          </a:p>
          <a:p>
            <a:r>
              <a:rPr lang="en-US" dirty="0"/>
              <a:t>Review and approve</a:t>
            </a:r>
          </a:p>
          <a:p>
            <a:r>
              <a:rPr lang="en-US" dirty="0"/>
              <a:t>This online version will be used for all future surveys</a:t>
            </a:r>
          </a:p>
        </p:txBody>
      </p:sp>
    </p:spTree>
    <p:extLst>
      <p:ext uri="{BB962C8B-B14F-4D97-AF65-F5344CB8AC3E}">
        <p14:creationId xmlns:p14="http://schemas.microsoft.com/office/powerpoint/2010/main" val="1035313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SPAC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Staffing Updates</a:t>
            </a:r>
          </a:p>
          <a:p>
            <a:r>
              <a:rPr lang="en-US" dirty="0"/>
              <a:t>Preparing for Quantum</a:t>
            </a:r>
          </a:p>
          <a:p>
            <a:r>
              <a:rPr lang="en-US" dirty="0"/>
              <a:t>Closure Updates</a:t>
            </a:r>
          </a:p>
          <a:p>
            <a:r>
              <a:rPr lang="en-US" dirty="0"/>
              <a:t>Problems with Closure</a:t>
            </a:r>
          </a:p>
          <a:p>
            <a:r>
              <a:rPr lang="en-US" dirty="0"/>
              <a:t>Billing Issues</a:t>
            </a:r>
          </a:p>
          <a:p>
            <a:r>
              <a:rPr lang="en-US" dirty="0"/>
              <a:t>Project setup changes</a:t>
            </a:r>
          </a:p>
          <a:p>
            <a:r>
              <a:rPr lang="en-US" dirty="0"/>
              <a:t>NCE and carryover request</a:t>
            </a:r>
          </a:p>
          <a:p>
            <a:r>
              <a:rPr lang="en-US" dirty="0"/>
              <a:t>Updates – VA, NSF Desk Audit, SCCU</a:t>
            </a:r>
          </a:p>
          <a:p>
            <a:r>
              <a:rPr lang="en-US" dirty="0"/>
              <a:t>Tidbits</a:t>
            </a:r>
          </a:p>
          <a:p>
            <a:r>
              <a:rPr lang="en-US" dirty="0"/>
              <a:t>What's coming!</a:t>
            </a:r>
          </a:p>
        </p:txBody>
      </p:sp>
    </p:spTree>
    <p:extLst>
      <p:ext uri="{BB962C8B-B14F-4D97-AF65-F5344CB8AC3E}">
        <p14:creationId xmlns:p14="http://schemas.microsoft.com/office/powerpoint/2010/main" val="2658491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SPAC Staffing Updates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69105" cy="508125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/>
              <a:t>New Hires</a:t>
            </a:r>
          </a:p>
          <a:p>
            <a:pPr marL="0" lvl="0" indent="0">
              <a:buNone/>
            </a:pPr>
            <a:r>
              <a:rPr lang="en-US" b="1" dirty="0"/>
              <a:t>Danijela Macakanga-  </a:t>
            </a:r>
          </a:p>
          <a:p>
            <a:pPr marL="0" lvl="0" indent="0">
              <a:buNone/>
            </a:pPr>
            <a:r>
              <a:rPr lang="en-US" dirty="0"/>
              <a:t>Accountant 1 – Central Team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Michelle Ward</a:t>
            </a:r>
          </a:p>
          <a:p>
            <a:pPr marL="0" lvl="0" indent="0">
              <a:buNone/>
            </a:pPr>
            <a:r>
              <a:rPr lang="en-US" dirty="0"/>
              <a:t>Acting Director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OPEN POSITIONS</a:t>
            </a:r>
          </a:p>
          <a:p>
            <a:r>
              <a:rPr lang="en-US" dirty="0"/>
              <a:t>NOT A ONE!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8214" y="3693814"/>
            <a:ext cx="3639493" cy="135421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Interns</a:t>
            </a:r>
          </a:p>
          <a:p>
            <a:pPr algn="ctr"/>
            <a:r>
              <a:rPr lang="en-US" dirty="0"/>
              <a:t>Tyler Lazeroff</a:t>
            </a:r>
          </a:p>
          <a:p>
            <a:pPr algn="ctr"/>
            <a:r>
              <a:rPr lang="en-US" dirty="0"/>
              <a:t>Raj Shah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40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SPAC Staffing Updates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69105" cy="508125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/>
              <a:t>Promotions:</a:t>
            </a:r>
          </a:p>
          <a:p>
            <a:pPr lvl="0"/>
            <a:r>
              <a:rPr lang="en-US" b="1" dirty="0"/>
              <a:t>Marcelle Finyom Djiogo </a:t>
            </a:r>
          </a:p>
          <a:p>
            <a:pPr marL="0" lvl="0" indent="0">
              <a:buNone/>
            </a:pPr>
            <a:r>
              <a:rPr lang="en-US" dirty="0"/>
              <a:t>	Financial Analyst with Team White</a:t>
            </a:r>
          </a:p>
          <a:p>
            <a:r>
              <a:rPr lang="en-US" b="1" dirty="0"/>
              <a:t>Claude Street</a:t>
            </a:r>
          </a:p>
          <a:p>
            <a:pPr marL="0" indent="0">
              <a:buNone/>
            </a:pPr>
            <a:r>
              <a:rPr lang="en-US" dirty="0">
                <a:solidFill>
                  <a:schemeClr val="dk1"/>
                </a:solidFill>
              </a:rPr>
              <a:t>	Financial Accountant Analyst</a:t>
            </a:r>
          </a:p>
          <a:p>
            <a:r>
              <a:rPr lang="en-US" b="1" dirty="0"/>
              <a:t>Jean Idrova Gonzales</a:t>
            </a:r>
          </a:p>
          <a:p>
            <a:pPr marL="0" indent="0">
              <a:buNone/>
            </a:pPr>
            <a:r>
              <a:rPr lang="en-US" dirty="0">
                <a:solidFill>
                  <a:schemeClr val="dk1"/>
                </a:solidFill>
              </a:rPr>
              <a:t>	Financial Accountant Analyst</a:t>
            </a:r>
          </a:p>
          <a:p>
            <a:r>
              <a:rPr lang="en-US" b="1" dirty="0"/>
              <a:t>Christopher Hook</a:t>
            </a:r>
          </a:p>
          <a:p>
            <a:pPr marL="0" indent="0">
              <a:buNone/>
            </a:pPr>
            <a:r>
              <a:rPr lang="en-US" dirty="0">
                <a:solidFill>
                  <a:schemeClr val="dk1"/>
                </a:solidFill>
              </a:rPr>
              <a:t>	Financial Accountant Analyst</a:t>
            </a:r>
          </a:p>
          <a:p>
            <a:pPr marL="0" indent="0"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7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6639F-33D0-4649-A82D-C90169AE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RPPRs and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7029F-FF6A-4E47-BC44-2371C0C97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RPPRs are being submitted last minute and publications are out of compliance </a:t>
            </a:r>
          </a:p>
          <a:p>
            <a:pPr lvl="1"/>
            <a:r>
              <a:rPr lang="en-US" dirty="0"/>
              <a:t>Causes an error message on submission/validation</a:t>
            </a:r>
          </a:p>
          <a:p>
            <a:r>
              <a:rPr lang="en-US" dirty="0"/>
              <a:t>If publications are out of compliance it takes 30 days to bring them to compliance</a:t>
            </a:r>
          </a:p>
          <a:p>
            <a:r>
              <a:rPr lang="en-US" dirty="0"/>
              <a:t>It is not appropriate to remove a publication that is part of the progress report. </a:t>
            </a:r>
          </a:p>
          <a:p>
            <a:r>
              <a:rPr lang="en-US" dirty="0"/>
              <a:t>NIH Grants Management is not issuing awards until publications are in compliance.</a:t>
            </a:r>
          </a:p>
          <a:p>
            <a:r>
              <a:rPr lang="en-US" dirty="0"/>
              <a:t>START EARLIER, validate and fix.</a:t>
            </a:r>
          </a:p>
        </p:txBody>
      </p:sp>
    </p:spTree>
    <p:extLst>
      <p:ext uri="{BB962C8B-B14F-4D97-AF65-F5344CB8AC3E}">
        <p14:creationId xmlns:p14="http://schemas.microsoft.com/office/powerpoint/2010/main" val="181127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SPAC Staffing Updates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58C963-E999-4712-94CC-B5B57D90A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035256"/>
              </p:ext>
            </p:extLst>
          </p:nvPr>
        </p:nvGraphicFramePr>
        <p:xfrm>
          <a:off x="565526" y="1249680"/>
          <a:ext cx="8578473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614">
                  <a:extLst>
                    <a:ext uri="{9D8B030D-6E8A-4147-A177-3AD203B41FA5}">
                      <a16:colId xmlns:a16="http://schemas.microsoft.com/office/drawing/2014/main" val="1023928972"/>
                    </a:ext>
                  </a:extLst>
                </a:gridCol>
                <a:gridCol w="6088859">
                  <a:extLst>
                    <a:ext uri="{9D8B030D-6E8A-4147-A177-3AD203B41FA5}">
                      <a16:colId xmlns:a16="http://schemas.microsoft.com/office/drawing/2014/main" val="3897159379"/>
                    </a:ext>
                  </a:extLst>
                </a:gridCol>
              </a:tblGrid>
              <a:tr h="396288">
                <a:tc>
                  <a:txBody>
                    <a:bodyPr/>
                    <a:lstStyle/>
                    <a:p>
                      <a:r>
                        <a:rPr lang="en-US" sz="2800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CENTRAL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41624"/>
                  </a:ext>
                </a:extLst>
              </a:tr>
              <a:tr h="4198856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Beryl Gwan</a:t>
                      </a:r>
                    </a:p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Sr.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Manager</a:t>
                      </a:r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Binita Shah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Cost Accountant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Amy Sallese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 Cost Accountant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Tracy Nguyen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Accountant 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Lilly Liu                    Manager</a:t>
                      </a:r>
                    </a:p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Miller             Accountant  </a:t>
                      </a:r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Danijela Macakanga  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Accountant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Shane Dubiel           Accountant 1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Assa Cisse                Accountant 1</a:t>
                      </a:r>
                    </a:p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Neli Georgieva        Financial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Acct</a:t>
                      </a:r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Ajesh Singh             Financial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Leaving -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SPACrelinquishing@umaryland.edu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245767"/>
                  </a:ext>
                </a:extLst>
              </a:tr>
              <a:tr h="2797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71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SPAC Staffing Updates	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58C963-E999-4712-94CC-B5B57D90A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466397"/>
              </p:ext>
            </p:extLst>
          </p:nvPr>
        </p:nvGraphicFramePr>
        <p:xfrm>
          <a:off x="640581" y="1283903"/>
          <a:ext cx="359717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311">
                  <a:extLst>
                    <a:ext uri="{9D8B030D-6E8A-4147-A177-3AD203B41FA5}">
                      <a16:colId xmlns:a16="http://schemas.microsoft.com/office/drawing/2014/main" val="1023928972"/>
                    </a:ext>
                  </a:extLst>
                </a:gridCol>
                <a:gridCol w="1788867">
                  <a:extLst>
                    <a:ext uri="{9D8B030D-6E8A-4147-A177-3AD203B41FA5}">
                      <a16:colId xmlns:a16="http://schemas.microsoft.com/office/drawing/2014/main" val="3897159379"/>
                    </a:ext>
                  </a:extLst>
                </a:gridCol>
              </a:tblGrid>
              <a:tr h="911887">
                <a:tc gridSpan="2">
                  <a:txBody>
                    <a:bodyPr/>
                    <a:lstStyle/>
                    <a:p>
                      <a:r>
                        <a:rPr lang="en-US" sz="2800" dirty="0"/>
                        <a:t>KRISTA SALSBERG, SENIOR MANAGER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41624"/>
                  </a:ext>
                </a:extLst>
              </a:tr>
              <a:tr h="921823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</a:t>
                      </a:r>
                      <a:r>
                        <a:rPr lang="en-US" sz="2800" b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RED</a:t>
                      </a:r>
                      <a:endParaRPr lang="en-US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rgbClr val="F8F8F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WHITE</a:t>
                      </a:r>
                      <a:endParaRPr lang="en-US" b="1" dirty="0">
                        <a:solidFill>
                          <a:srgbClr val="F8F8F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24576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77945" y="3173663"/>
            <a:ext cx="3722451" cy="181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</a:rPr>
              <a:t>Chris Hook - DELIVERABLES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Financial Analyst – </a:t>
            </a:r>
            <a:r>
              <a:rPr lang="en-US" dirty="0"/>
              <a:t>rs-spac-dlb-billing@umaryland.edu </a:t>
            </a:r>
            <a:br>
              <a:rPr lang="en-US" dirty="0"/>
            </a:b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946" y="4893905"/>
            <a:ext cx="320945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</a:rPr>
              <a:t>Brenda Hester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Accountant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 - Reporting Support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 - Collections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9148" y="1430258"/>
            <a:ext cx="3883937" cy="2246769"/>
          </a:xfrm>
          <a:prstGeom prst="rect">
            <a:avLst/>
          </a:prstGeom>
          <a:noFill/>
          <a:ln w="539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ADMINISTRATION</a:t>
            </a:r>
          </a:p>
          <a:p>
            <a:endParaRPr lang="en-US" dirty="0"/>
          </a:p>
          <a:p>
            <a:r>
              <a:rPr lang="en-US" dirty="0"/>
              <a:t>Laura Scarantino, Acting AVP</a:t>
            </a:r>
          </a:p>
          <a:p>
            <a:endParaRPr lang="en-US" dirty="0"/>
          </a:p>
          <a:p>
            <a:r>
              <a:rPr lang="en-US" dirty="0"/>
              <a:t>Michelle Ward, Acting Director</a:t>
            </a:r>
          </a:p>
          <a:p>
            <a:endParaRPr lang="en-US" dirty="0"/>
          </a:p>
          <a:p>
            <a:r>
              <a:rPr lang="en-US" dirty="0"/>
              <a:t>Nathan Hollaway - Administrative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278352"/>
            <a:ext cx="3883937" cy="19697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Contracts</a:t>
            </a:r>
          </a:p>
          <a:p>
            <a:r>
              <a:rPr lang="en-US" sz="2400" dirty="0"/>
              <a:t>Esther Ndiangui </a:t>
            </a:r>
          </a:p>
          <a:p>
            <a:r>
              <a:rPr lang="en-US" dirty="0"/>
              <a:t>– Senior Contract and Grant Financial Accountant</a:t>
            </a:r>
          </a:p>
          <a:p>
            <a:r>
              <a:rPr lang="en-US" dirty="0"/>
              <a:t>spaccontractteam@umaryland.edu </a:t>
            </a:r>
          </a:p>
        </p:txBody>
      </p:sp>
    </p:spTree>
    <p:extLst>
      <p:ext uri="{BB962C8B-B14F-4D97-AF65-F5344CB8AC3E}">
        <p14:creationId xmlns:p14="http://schemas.microsoft.com/office/powerpoint/2010/main" val="2947923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SPAC Staffing Updates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58C963-E999-4712-94CC-B5B57D90A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028872"/>
              </p:ext>
            </p:extLst>
          </p:nvPr>
        </p:nvGraphicFramePr>
        <p:xfrm>
          <a:off x="1225483" y="1451258"/>
          <a:ext cx="7061924" cy="4823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047">
                  <a:extLst>
                    <a:ext uri="{9D8B030D-6E8A-4147-A177-3AD203B41FA5}">
                      <a16:colId xmlns:a16="http://schemas.microsoft.com/office/drawing/2014/main" val="1023928972"/>
                    </a:ext>
                  </a:extLst>
                </a:gridCol>
                <a:gridCol w="3511877">
                  <a:extLst>
                    <a:ext uri="{9D8B030D-6E8A-4147-A177-3AD203B41FA5}">
                      <a16:colId xmlns:a16="http://schemas.microsoft.com/office/drawing/2014/main" val="3897159379"/>
                    </a:ext>
                  </a:extLst>
                </a:gridCol>
              </a:tblGrid>
              <a:tr h="433680">
                <a:tc>
                  <a:txBody>
                    <a:bodyPr/>
                    <a:lstStyle/>
                    <a:p>
                      <a:r>
                        <a:rPr lang="en-US" sz="2800" dirty="0"/>
                        <a:t>WHITE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RED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41624"/>
                  </a:ext>
                </a:extLst>
              </a:tr>
              <a:tr h="4305685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Mila O’Callaghan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</a:t>
                      </a:r>
                    </a:p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Tammira Barnes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Accountant Analyst</a:t>
                      </a:r>
                    </a:p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Ron Hill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Accountant Analyst</a:t>
                      </a:r>
                    </a:p>
                    <a:p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Marcelle Finyom Djiogo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Accountant Analyst</a:t>
                      </a:r>
                    </a:p>
                    <a:p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Claude Street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Accountant Analyst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Cheryl Williams-Smith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Manager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Shernett Wynter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Accountant Analyst</a:t>
                      </a:r>
                    </a:p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Krissy Long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Accountant Analyst</a:t>
                      </a:r>
                    </a:p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Neda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Karimi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Accountant Analyst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Jean Idrova Gonzales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Accountant Analyst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245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3727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Preparing for Quantum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Finishing up the closure lists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need to prepare for an early close in September for implementation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Deadlines will be similar to our early close in December due to the holidays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Once these dates have been determined, we will publish them through the RAC</a:t>
            </a:r>
          </a:p>
        </p:txBody>
      </p:sp>
    </p:spTree>
    <p:extLst>
      <p:ext uri="{BB962C8B-B14F-4D97-AF65-F5344CB8AC3E}">
        <p14:creationId xmlns:p14="http://schemas.microsoft.com/office/powerpoint/2010/main" val="2136697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Preparing for Quantum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dates will be focused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Project setup deadlines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Grant Expense deadlines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ROE deadlines for both September &amp; October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FFR Reporting deadlines for September reports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DR’s deadlines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Communication Plan to Sponsor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THIS MEANS NO SPECIAL DRAWS FOR FFR’S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46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CLOSURE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 years ago over 2400 projects to close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set up approximately 1200 projects per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 of today we have about 700 left 400 are current and 300 are 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300 have been catalogued and accounted for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400 your teams are contacting you monthly</a:t>
            </a:r>
          </a:p>
        </p:txBody>
      </p:sp>
    </p:spTree>
    <p:extLst>
      <p:ext uri="{BB962C8B-B14F-4D97-AF65-F5344CB8AC3E}">
        <p14:creationId xmlns:p14="http://schemas.microsoft.com/office/powerpoint/2010/main" val="3744190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4861/4862 balances</a:t>
            </a:r>
          </a:p>
          <a:p>
            <a:r>
              <a:rPr lang="en-US" dirty="0"/>
              <a:t>Encumbrance balances</a:t>
            </a:r>
          </a:p>
          <a:p>
            <a:r>
              <a:rPr lang="en-US" dirty="0"/>
              <a:t>Trailing charges</a:t>
            </a:r>
          </a:p>
          <a:p>
            <a:r>
              <a:rPr lang="en-US" dirty="0"/>
              <a:t>Non payment of invoices</a:t>
            </a:r>
          </a:p>
          <a:p>
            <a:r>
              <a:rPr lang="en-US" dirty="0"/>
              <a:t>Slow closure of Deliverables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Expect another several hundred closed in next couple of weeks!  Keep you posted on old ones</a:t>
            </a:r>
          </a:p>
        </p:txBody>
      </p:sp>
    </p:spTree>
    <p:extLst>
      <p:ext uri="{BB962C8B-B14F-4D97-AF65-F5344CB8AC3E}">
        <p14:creationId xmlns:p14="http://schemas.microsoft.com/office/powerpoint/2010/main" val="1195956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an agreement</a:t>
            </a:r>
          </a:p>
          <a:p>
            <a:r>
              <a:rPr lang="en-US" dirty="0"/>
              <a:t>Billing Ahead</a:t>
            </a:r>
          </a:p>
          <a:p>
            <a:pPr lvl="1"/>
            <a:r>
              <a:rPr lang="en-US" dirty="0"/>
              <a:t>Asking SPAC to bill for expenses that are not in the systems</a:t>
            </a:r>
          </a:p>
          <a:p>
            <a:pPr lvl="1"/>
            <a:r>
              <a:rPr lang="en-US" dirty="0"/>
              <a:t>Need support for these types of requests</a:t>
            </a:r>
          </a:p>
          <a:p>
            <a:r>
              <a:rPr lang="en-US" dirty="0"/>
              <a:t>Projects with no expenses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597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Setup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 carryover awards will remain in one project – the reporting is determined by Commons and Grants Solutions and billing notes</a:t>
            </a:r>
          </a:p>
          <a:p>
            <a:r>
              <a:rPr lang="en-US" dirty="0"/>
              <a:t>Fellowship awards will remain in one project since there is no reporting requirements for the Sponsor.  There is only final sign off by the department on the reconciliation</a:t>
            </a:r>
          </a:p>
        </p:txBody>
      </p:sp>
    </p:spTree>
    <p:extLst>
      <p:ext uri="{BB962C8B-B14F-4D97-AF65-F5344CB8AC3E}">
        <p14:creationId xmlns:p14="http://schemas.microsoft.com/office/powerpoint/2010/main" val="33376619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01638"/>
            <a:ext cx="8229600" cy="1143000"/>
          </a:xfrm>
        </p:spPr>
        <p:txBody>
          <a:bodyPr/>
          <a:lstStyle/>
          <a:p>
            <a:r>
              <a:rPr lang="en-US" b="1" dirty="0"/>
              <a:t>NCE and Carryover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185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NCE &amp;Carryover requests must go through SPA.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SPAC will not process any NCE directly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SPA will route it through to us after approval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Automatic carryover awards are set up under 1 project and SPAC extends the 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carryover comes in on an NOA, SPAC will budget it to the parent project and then the parent is responsible for approving the redistribution of the funds via a budget modification submitted by the child to your team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9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9B1B-5C28-D849-8240-B0655113B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RPPR</a:t>
            </a:r>
            <a:br>
              <a:rPr lang="en-US" dirty="0"/>
            </a:br>
            <a:r>
              <a:rPr lang="en-US" sz="2700" dirty="0"/>
              <a:t>(Research Performance Progress Report)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D820E-C728-584A-91D2-3CAF7CD5B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136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RPPR Due Dates :  </a:t>
            </a:r>
            <a:r>
              <a:rPr lang="en-US" dirty="0">
                <a:hlinkClick r:id="rId3"/>
              </a:rPr>
              <a:t>https://public.era.nih.gov/chl/public/search/index.jsp</a:t>
            </a:r>
            <a:endParaRPr lang="en-US" dirty="0"/>
          </a:p>
          <a:p>
            <a:pPr lvl="1"/>
            <a:r>
              <a:rPr lang="en-US" dirty="0"/>
              <a:t>Updated monthly on the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Automated emails</a:t>
            </a:r>
          </a:p>
          <a:p>
            <a:pPr lvl="1"/>
            <a:r>
              <a:rPr lang="en-US" dirty="0"/>
              <a:t>eRA Commons Status</a:t>
            </a:r>
          </a:p>
          <a:p>
            <a:r>
              <a:rPr lang="en-US" dirty="0"/>
              <a:t>SNAP</a:t>
            </a:r>
          </a:p>
          <a:p>
            <a:pPr lvl="1"/>
            <a:r>
              <a:rPr lang="en-US" dirty="0"/>
              <a:t>Due on 15</a:t>
            </a:r>
            <a:r>
              <a:rPr lang="en-US" baseline="30000" dirty="0"/>
              <a:t>th</a:t>
            </a:r>
            <a:r>
              <a:rPr lang="en-US" dirty="0"/>
              <a:t> of the month </a:t>
            </a:r>
          </a:p>
          <a:p>
            <a:pPr marL="457200" lvl="1" indent="0">
              <a:buNone/>
            </a:pPr>
            <a:r>
              <a:rPr lang="en-US" dirty="0"/>
              <a:t>	ex. 11/30 end; RPPR due 10/15</a:t>
            </a:r>
          </a:p>
          <a:p>
            <a:r>
              <a:rPr lang="en-US" dirty="0"/>
              <a:t>Non-SNAP</a:t>
            </a:r>
          </a:p>
          <a:p>
            <a:pPr lvl="1"/>
            <a:r>
              <a:rPr lang="en-US" dirty="0"/>
              <a:t>Due on 1</a:t>
            </a:r>
            <a:r>
              <a:rPr lang="en-US" baseline="30000" dirty="0"/>
              <a:t>st</a:t>
            </a:r>
            <a:r>
              <a:rPr lang="en-US" dirty="0"/>
              <a:t> of the month</a:t>
            </a:r>
          </a:p>
          <a:p>
            <a:pPr marL="914400" lvl="2" indent="0">
              <a:buNone/>
            </a:pPr>
            <a:r>
              <a:rPr lang="en-US" sz="2800" dirty="0"/>
              <a:t>ex.  11/30 end; RPPR due 10/1</a:t>
            </a:r>
          </a:p>
          <a:p>
            <a:pPr marL="685800" indent="-571500"/>
            <a:r>
              <a:rPr lang="en-US" sz="3600" dirty="0"/>
              <a:t>Fellowships</a:t>
            </a:r>
          </a:p>
          <a:p>
            <a:pPr marL="1085850" lvl="1" indent="-571500"/>
            <a:r>
              <a:rPr lang="en-US" sz="3200" dirty="0"/>
              <a:t>2 mos. Before budget/project anniversary</a:t>
            </a:r>
          </a:p>
        </p:txBody>
      </p:sp>
    </p:spTree>
    <p:extLst>
      <p:ext uri="{BB962C8B-B14F-4D97-AF65-F5344CB8AC3E}">
        <p14:creationId xmlns:p14="http://schemas.microsoft.com/office/powerpoint/2010/main" val="32130416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38" y="2163779"/>
            <a:ext cx="4611443" cy="2514184"/>
          </a:xfrm>
        </p:spPr>
      </p:pic>
    </p:spTree>
    <p:extLst>
      <p:ext uri="{BB962C8B-B14F-4D97-AF65-F5344CB8AC3E}">
        <p14:creationId xmlns:p14="http://schemas.microsoft.com/office/powerpoint/2010/main" val="21199465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YEAR END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Billing may run a little </a:t>
            </a:r>
            <a:r>
              <a:rPr lang="en-US" dirty="0" err="1"/>
              <a:t>lat</a:t>
            </a:r>
            <a:r>
              <a:rPr lang="en-US" dirty="0"/>
              <a:t> in June</a:t>
            </a:r>
          </a:p>
          <a:p>
            <a:r>
              <a:rPr lang="en-US" dirty="0"/>
              <a:t>Wont be able to bill until People Soft closes</a:t>
            </a:r>
          </a:p>
          <a:p>
            <a:r>
              <a:rPr lang="en-US" dirty="0"/>
              <a:t>Will send letters to our sponsors who expect billing on or before the 20</a:t>
            </a:r>
            <a:r>
              <a:rPr lang="en-US" baseline="30000" dirty="0"/>
              <a:t>th</a:t>
            </a:r>
            <a:r>
              <a:rPr lang="en-US" dirty="0"/>
              <a:t> of the month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548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Secured $1.4M  of old award receivables</a:t>
            </a:r>
          </a:p>
          <a:p>
            <a:r>
              <a:rPr lang="en-US" dirty="0"/>
              <a:t>Allowed us to close around 30 projects</a:t>
            </a:r>
          </a:p>
          <a:p>
            <a:r>
              <a:rPr lang="en-US" dirty="0"/>
              <a:t>Still slow in getting us PO’s</a:t>
            </a:r>
          </a:p>
          <a:p>
            <a:r>
              <a:rPr lang="en-US" dirty="0"/>
              <a:t>We will not bill without a PO</a:t>
            </a:r>
          </a:p>
          <a:p>
            <a:r>
              <a:rPr lang="en-US" dirty="0"/>
              <a:t>Trying to reduce the amount of contact with Carol Roberts</a:t>
            </a:r>
          </a:p>
        </p:txBody>
      </p:sp>
    </p:spTree>
    <p:extLst>
      <p:ext uri="{BB962C8B-B14F-4D97-AF65-F5344CB8AC3E}">
        <p14:creationId xmlns:p14="http://schemas.microsoft.com/office/powerpoint/2010/main" val="37638368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NSF Desk Audit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UMB's guidance on unallowable costs is brief and appears unlikely to provide sufficient guidance to ensure that unallowable costs are appropriately identified. Specifically, the half-page policy consists of one sentence describing its stance on cost allowability and short definitions of reasonableness, allocability, necessity, and consistency. In addition, UMB has not developed a list of commonly unallowable costs, but instead refers employees to the federal cost principles established in the 2 CFR 200, Uniform Administrative Requirements, Cost Principles, and Audit Requirements for Federal Awards, a practice that, because it requires employees to go to an additional reference document, may not provide adequate guidance to these employees.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019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SCCU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many projects going to 180</a:t>
            </a:r>
          </a:p>
          <a:p>
            <a:r>
              <a:rPr lang="en-US" dirty="0"/>
              <a:t>Especially in the DLB category</a:t>
            </a:r>
          </a:p>
          <a:p>
            <a:r>
              <a:rPr lang="en-US" dirty="0"/>
              <a:t>SPAC is not 100% responsible for collection, the burden also falls on the department</a:t>
            </a:r>
          </a:p>
          <a:p>
            <a:r>
              <a:rPr lang="en-US" dirty="0"/>
              <a:t>Will be changing collection instructions to include the department in the collection efforts from the 60 days delinquent</a:t>
            </a:r>
          </a:p>
        </p:txBody>
      </p:sp>
    </p:spTree>
    <p:extLst>
      <p:ext uri="{BB962C8B-B14F-4D97-AF65-F5344CB8AC3E}">
        <p14:creationId xmlns:p14="http://schemas.microsoft.com/office/powerpoint/2010/main" val="37903111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SCCU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completing the SCCU process in SPAC</a:t>
            </a:r>
          </a:p>
          <a:p>
            <a:r>
              <a:rPr lang="en-US" dirty="0"/>
              <a:t>There will be more referrals to SCCU</a:t>
            </a:r>
          </a:p>
          <a:p>
            <a:r>
              <a:rPr lang="en-US" dirty="0"/>
              <a:t>Still need to determine how we handle the fees</a:t>
            </a:r>
          </a:p>
          <a:p>
            <a:r>
              <a:rPr lang="en-US" dirty="0"/>
              <a:t>The AR will be written off the project to the SCCU account</a:t>
            </a:r>
          </a:p>
          <a:p>
            <a:r>
              <a:rPr lang="en-US" dirty="0"/>
              <a:t>Need to determine how long it remains on that account and SCCU</a:t>
            </a:r>
          </a:p>
        </p:txBody>
      </p:sp>
    </p:spTree>
    <p:extLst>
      <p:ext uri="{BB962C8B-B14F-4D97-AF65-F5344CB8AC3E}">
        <p14:creationId xmlns:p14="http://schemas.microsoft.com/office/powerpoint/2010/main" val="36981217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A418-2F92-4A4A-8BF1-6BC081F1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      TIDBITS 			AND		NEW STUFF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80" y="2033729"/>
            <a:ext cx="3333750" cy="3333750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2" idx="2"/>
          </p:cNvCxnSpPr>
          <p:nvPr/>
        </p:nvCxnSpPr>
        <p:spPr>
          <a:xfrm>
            <a:off x="4572000" y="1417638"/>
            <a:ext cx="90535" cy="4956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29505" y="1423391"/>
            <a:ext cx="90535" cy="4956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66" y="1921598"/>
            <a:ext cx="3138269" cy="355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228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TIDBITS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when route your award</a:t>
            </a:r>
          </a:p>
          <a:p>
            <a:pPr lvl="1"/>
            <a:r>
              <a:rPr lang="en-US" dirty="0"/>
              <a:t>Identify the correct agency</a:t>
            </a:r>
          </a:p>
          <a:p>
            <a:pPr lvl="1"/>
            <a:r>
              <a:rPr lang="en-US" dirty="0"/>
              <a:t>Make sure you ID federal pass-through</a:t>
            </a:r>
          </a:p>
          <a:p>
            <a:pPr lvl="1"/>
            <a:r>
              <a:rPr lang="en-US" dirty="0"/>
              <a:t>Ask for your OTC or Required cost share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369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TIDBITS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Unclaimed Payments</a:t>
            </a:r>
          </a:p>
          <a:p>
            <a:pPr lvl="1"/>
            <a:r>
              <a:rPr lang="en-US" dirty="0">
                <a:hlinkClick r:id="rId2"/>
              </a:rPr>
              <a:t>https://www.umaryland.edu/financialservices/unclaimed-payments/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287" y="3489325"/>
            <a:ext cx="54578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300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Things Coming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Relinquishing sign off form instead of an FFR</a:t>
            </a:r>
          </a:p>
          <a:p>
            <a:pPr lvl="1"/>
            <a:r>
              <a:rPr lang="en-US" dirty="0"/>
              <a:t>You tell us what you are reporting in that final year</a:t>
            </a:r>
          </a:p>
          <a:p>
            <a:pPr lvl="1"/>
            <a:r>
              <a:rPr lang="en-US" dirty="0"/>
              <a:t>Based on what is currently in the financial system per year</a:t>
            </a:r>
          </a:p>
          <a:p>
            <a:r>
              <a:rPr lang="en-US" dirty="0"/>
              <a:t>Financial reporting on training grants guidance</a:t>
            </a:r>
          </a:p>
          <a:p>
            <a:pPr lvl="1"/>
            <a:r>
              <a:rPr lang="en-US" dirty="0"/>
              <a:t>Includes a sheet for reconciliation of charges</a:t>
            </a:r>
          </a:p>
          <a:p>
            <a:r>
              <a:rPr lang="en-US" dirty="0"/>
              <a:t>SCCU updated process and effect</a:t>
            </a:r>
          </a:p>
          <a:p>
            <a:pPr lvl="1"/>
            <a:r>
              <a:rPr lang="en-US" dirty="0"/>
              <a:t>Signing off for collection</a:t>
            </a:r>
          </a:p>
          <a:p>
            <a:pPr lvl="1"/>
            <a:r>
              <a:rPr lang="en-US" dirty="0"/>
              <a:t>Responsibility if uncollected by SCCU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1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233A-854E-5D48-AEE2-358E3B5B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RPPR</a:t>
            </a:r>
            <a:br>
              <a:rPr lang="en-US" dirty="0"/>
            </a:br>
            <a:r>
              <a:rPr lang="en-US" sz="2700" dirty="0"/>
              <a:t>(AHRQ)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9083A-B9E0-544C-BF8C-B7610355F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AHRQ</a:t>
            </a:r>
          </a:p>
          <a:p>
            <a:pPr lvl="1"/>
            <a:r>
              <a:rPr lang="en-US" dirty="0"/>
              <a:t>Use eRA Commons RPPR (effective 1/1/15) NOT-HS-15-001)</a:t>
            </a:r>
          </a:p>
          <a:p>
            <a:pPr lvl="1"/>
            <a:r>
              <a:rPr lang="en-US" dirty="0"/>
              <a:t>Awards &gt;12mos. use paper PHS 25902 </a:t>
            </a:r>
          </a:p>
          <a:p>
            <a:pPr lvl="2"/>
            <a:r>
              <a:rPr lang="en-US" dirty="0"/>
              <a:t>Budget and project periods same and &gt; 12 mos.</a:t>
            </a:r>
          </a:p>
          <a:p>
            <a:pPr lvl="1"/>
            <a:r>
              <a:rPr lang="en-US" dirty="0"/>
              <a:t>Guidance HHS Grants Policy Statement </a:t>
            </a:r>
          </a:p>
          <a:p>
            <a:pPr lvl="2"/>
            <a:r>
              <a:rPr lang="en-US" dirty="0"/>
              <a:t>Prior approval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810646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SPAC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Will be released in the next several weeks</a:t>
            </a:r>
          </a:p>
          <a:p>
            <a:r>
              <a:rPr lang="en-US" dirty="0"/>
              <a:t>New look</a:t>
            </a:r>
          </a:p>
          <a:p>
            <a:r>
              <a:rPr lang="en-US" dirty="0"/>
              <a:t>Still working on the educational content</a:t>
            </a:r>
          </a:p>
          <a:p>
            <a:r>
              <a:rPr lang="en-US" dirty="0"/>
              <a:t>Cross cutting processes</a:t>
            </a:r>
          </a:p>
          <a:p>
            <a:r>
              <a:rPr lang="en-US" dirty="0"/>
              <a:t>Creating an information bank for grants financial  administration (Financial questions for proposal development, subrecipients monitoring, A133 reporting,  internal control questionnaires)</a:t>
            </a:r>
          </a:p>
          <a:p>
            <a:r>
              <a:rPr lang="en-US" dirty="0"/>
              <a:t>  Making the information available in a Central site so the departments can input the inform any of the redundant forms</a:t>
            </a:r>
          </a:p>
        </p:txBody>
      </p:sp>
    </p:spTree>
    <p:extLst>
      <p:ext uri="{BB962C8B-B14F-4D97-AF65-F5344CB8AC3E}">
        <p14:creationId xmlns:p14="http://schemas.microsoft.com/office/powerpoint/2010/main" val="11974896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Developing Audit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MAS Beginning journey to capture audits around the University</a:t>
            </a:r>
          </a:p>
          <a:p>
            <a:r>
              <a:rPr lang="en-US" dirty="0"/>
              <a:t>Calendars</a:t>
            </a:r>
          </a:p>
          <a:p>
            <a:r>
              <a:rPr lang="en-US" dirty="0"/>
              <a:t>Findings</a:t>
            </a:r>
          </a:p>
          <a:p>
            <a:r>
              <a:rPr lang="en-US" dirty="0"/>
              <a:t>Responses</a:t>
            </a:r>
          </a:p>
          <a:p>
            <a:r>
              <a:rPr lang="en-US" dirty="0"/>
              <a:t>Allows us target training</a:t>
            </a:r>
          </a:p>
        </p:txBody>
      </p:sp>
    </p:spTree>
    <p:extLst>
      <p:ext uri="{BB962C8B-B14F-4D97-AF65-F5344CB8AC3E}">
        <p14:creationId xmlns:p14="http://schemas.microsoft.com/office/powerpoint/2010/main" val="30033505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3A8E-A5FB-415E-9A0E-437F5D58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coming!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434DC-B318-47BA-BA55-C2DC5690B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46702"/>
            <a:ext cx="7659232" cy="4525963"/>
          </a:xfrm>
        </p:spPr>
        <p:txBody>
          <a:bodyPr>
            <a:normAutofit/>
          </a:bodyPr>
          <a:lstStyle/>
          <a:p>
            <a:r>
              <a:rPr lang="en-US" dirty="0"/>
              <a:t>SCR Reporting</a:t>
            </a:r>
          </a:p>
          <a:p>
            <a:pPr lvl="1"/>
            <a:r>
              <a:rPr lang="en-US" dirty="0"/>
              <a:t>Due by October 11th</a:t>
            </a:r>
          </a:p>
          <a:p>
            <a:pPr lvl="1"/>
            <a:r>
              <a:rPr lang="en-US" dirty="0"/>
              <a:t>For Federal Service Contracts Only</a:t>
            </a:r>
          </a:p>
          <a:p>
            <a:pPr lvl="1"/>
            <a:r>
              <a:rPr lang="en-US" dirty="0"/>
              <a:t>Esther Ndiangui from our office will notify you with your list</a:t>
            </a:r>
          </a:p>
          <a:p>
            <a:pPr lvl="1"/>
            <a:r>
              <a:rPr lang="en-US" dirty="0"/>
              <a:t>Remember, if you have a service contract, you need to have your subs track their hours for invoices posted in our system 10/1/18-9/15/19</a:t>
            </a:r>
          </a:p>
        </p:txBody>
      </p:sp>
    </p:spTree>
    <p:extLst>
      <p:ext uri="{BB962C8B-B14F-4D97-AF65-F5344CB8AC3E}">
        <p14:creationId xmlns:p14="http://schemas.microsoft.com/office/powerpoint/2010/main" val="18417124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425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More online forms if the solution can not be identified by Quantum</a:t>
            </a:r>
          </a:p>
          <a:p>
            <a:pPr lvl="1"/>
            <a:r>
              <a:rPr lang="en-US" dirty="0"/>
              <a:t>Child requests</a:t>
            </a:r>
          </a:p>
          <a:p>
            <a:pPr lvl="1"/>
            <a:r>
              <a:rPr lang="en-US" dirty="0"/>
              <a:t>Temp accounts</a:t>
            </a:r>
          </a:p>
          <a:p>
            <a:pPr lvl="1"/>
            <a:r>
              <a:rPr lang="en-US" dirty="0"/>
              <a:t>Budget mods</a:t>
            </a:r>
          </a:p>
          <a:p>
            <a:pPr lvl="1"/>
            <a:r>
              <a:rPr lang="en-US" dirty="0"/>
              <a:t>Carryover requests</a:t>
            </a:r>
          </a:p>
          <a:p>
            <a:pPr marL="457200" lvl="1" indent="0">
              <a:buNone/>
            </a:pPr>
            <a:endParaRPr lang="en-US" dirty="0"/>
          </a:p>
          <a:p>
            <a:pPr marL="344488" lvl="1">
              <a:buFont typeface="Arial" panose="020B0604020202020204" pitchFamily="34" charset="0"/>
              <a:buChar char="•"/>
            </a:pPr>
            <a:r>
              <a:rPr lang="en-US" dirty="0"/>
              <a:t>Cost Model</a:t>
            </a:r>
          </a:p>
          <a:p>
            <a:pPr marL="344488" lvl="1">
              <a:buFont typeface="Arial" panose="020B0604020202020204" pitchFamily="34" charset="0"/>
              <a:buChar char="•"/>
            </a:pPr>
            <a:r>
              <a:rPr lang="en-US" dirty="0"/>
              <a:t>Possible upgrade to the Effort system</a:t>
            </a:r>
          </a:p>
          <a:p>
            <a:pPr marL="344488" lvl="1">
              <a:buFont typeface="Arial" panose="020B0604020202020204" pitchFamily="34" charset="0"/>
              <a:buChar char="•"/>
            </a:pPr>
            <a:r>
              <a:rPr lang="en-US" dirty="0"/>
              <a:t>That 2 question – questionnaire!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QUANTUM!!!!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http://www.umaryland.edu/quantum/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732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60"/>
          <p:cNvSpPr>
            <a:spLocks noGrp="1" noChangeArrowheads="1"/>
          </p:cNvSpPr>
          <p:nvPr>
            <p:ph type="title"/>
          </p:nvPr>
        </p:nvSpPr>
        <p:spPr>
          <a:xfrm>
            <a:off x="666750" y="1379538"/>
            <a:ext cx="8477250" cy="534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1560" y="3142320"/>
            <a:ext cx="4935985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688" indent="-293688" algn="ctr" defTabSz="914400" ea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rgbClr val="003366"/>
              </a:buClr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6667" y="2828368"/>
            <a:ext cx="543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B2741-D03A-4F9E-8909-5B3C3EB0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4" y="1524001"/>
            <a:ext cx="7523018" cy="46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9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8D6F-EB5F-6A45-A41A-41D7B335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Kuali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E1888-FCD5-D646-BF45-64B3249A5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UMB / UMCP combined KR instance 5/20/19</a:t>
            </a:r>
          </a:p>
          <a:p>
            <a:r>
              <a:rPr lang="en-US" dirty="0"/>
              <a:t>Routing</a:t>
            </a:r>
          </a:p>
          <a:p>
            <a:pPr lvl="1"/>
            <a:r>
              <a:rPr lang="en-US" dirty="0"/>
              <a:t>Routing rules have </a:t>
            </a:r>
            <a:r>
              <a:rPr lang="en-US" i="1" dirty="0"/>
              <a:t>NOT</a:t>
            </a:r>
            <a:r>
              <a:rPr lang="en-US" dirty="0"/>
              <a:t> changed!</a:t>
            </a:r>
          </a:p>
          <a:p>
            <a:pPr lvl="1"/>
            <a:r>
              <a:rPr lang="en-US" dirty="0"/>
              <a:t>Extra stops in routing due to configuration changes (to match UMCP)</a:t>
            </a:r>
          </a:p>
          <a:p>
            <a:pPr lvl="1"/>
            <a:r>
              <a:rPr lang="en-US" dirty="0"/>
              <a:t>Bypassing</a:t>
            </a:r>
          </a:p>
          <a:p>
            <a:r>
              <a:rPr lang="en-US" dirty="0"/>
              <a:t>Proposal triaging occurs 24 hrs. </a:t>
            </a:r>
            <a:r>
              <a:rPr lang="en-US" b="1" i="1" dirty="0"/>
              <a:t>AFTER </a:t>
            </a:r>
            <a:r>
              <a:rPr lang="en-US" dirty="0"/>
              <a:t>proposal creation!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0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DD03-A7A0-0D4F-AFCA-C226BC8F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Kuali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C0E20-2741-694F-94E4-478FE9362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 Science Code beginning 8/1/19</a:t>
            </a:r>
          </a:p>
          <a:p>
            <a:pPr lvl="1"/>
            <a:r>
              <a:rPr lang="en-US" dirty="0"/>
              <a:t>New requirement for anything with research activity code</a:t>
            </a:r>
          </a:p>
          <a:p>
            <a:r>
              <a:rPr lang="en-US" dirty="0"/>
              <a:t>July 5</a:t>
            </a:r>
            <a:r>
              <a:rPr lang="en-US" baseline="30000" dirty="0"/>
              <a:t>th</a:t>
            </a:r>
            <a:r>
              <a:rPr lang="en-US" dirty="0"/>
              <a:t> deadline</a:t>
            </a:r>
          </a:p>
          <a:p>
            <a:pPr lvl="1"/>
            <a:r>
              <a:rPr lang="en-US" dirty="0"/>
              <a:t>Please, please, please get your proposals in early!</a:t>
            </a:r>
          </a:p>
          <a:p>
            <a:pPr lvl="1"/>
            <a:r>
              <a:rPr lang="en-US" dirty="0"/>
              <a:t>SOM routing deadlines</a:t>
            </a:r>
          </a:p>
        </p:txBody>
      </p:sp>
    </p:spTree>
    <p:extLst>
      <p:ext uri="{BB962C8B-B14F-4D97-AF65-F5344CB8AC3E}">
        <p14:creationId xmlns:p14="http://schemas.microsoft.com/office/powerpoint/2010/main" val="260092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81E8-C6B4-EF4B-84A0-662D6FF4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DOD Proposals Pre-Proposals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F132A-EFFE-E64D-AA94-80F23B38F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8497"/>
            <a:ext cx="8318938" cy="2525338"/>
          </a:xfrm>
        </p:spPr>
        <p:txBody>
          <a:bodyPr>
            <a:normAutofit/>
          </a:bodyPr>
          <a:lstStyle/>
          <a:p>
            <a:r>
              <a:rPr lang="en-US" dirty="0"/>
              <a:t>You must select the Sr. Administrator as the  Business Official during the Pre-Proposal phase</a:t>
            </a:r>
          </a:p>
          <a:p>
            <a:pPr lvl="1"/>
            <a:r>
              <a:rPr lang="en-US" dirty="0"/>
              <a:t>Team Red:  Marie Coolahan</a:t>
            </a:r>
          </a:p>
          <a:p>
            <a:pPr lvl="1"/>
            <a:r>
              <a:rPr lang="en-US" dirty="0"/>
              <a:t>Team White:  Christine To’alepai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32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17043</TotalTime>
  <Words>2674</Words>
  <Application>Microsoft Macintosh PowerPoint</Application>
  <PresentationFormat>On-screen Show (4:3)</PresentationFormat>
  <Paragraphs>521</Paragraphs>
  <Slides>64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Tahoma</vt:lpstr>
      <vt:lpstr>Wingdings</vt:lpstr>
      <vt:lpstr>Office Theme</vt:lpstr>
      <vt:lpstr>SPA/SPAC Updates Quarterly 2019</vt:lpstr>
      <vt:lpstr>SPA Updates Quarterly 2019</vt:lpstr>
      <vt:lpstr>Carryforward Form</vt:lpstr>
      <vt:lpstr>RPPRs and Publications</vt:lpstr>
      <vt:lpstr>RPPR (Research Performance Progress Report)</vt:lpstr>
      <vt:lpstr>RPPR (AHRQ)</vt:lpstr>
      <vt:lpstr>Kuali Research</vt:lpstr>
      <vt:lpstr>Kuali Research</vt:lpstr>
      <vt:lpstr>DOD Proposals Pre-Proposals</vt:lpstr>
      <vt:lpstr>S P A R K S</vt:lpstr>
      <vt:lpstr>Kuali Research Reminders…</vt:lpstr>
      <vt:lpstr>KR Proposal Reminders</vt:lpstr>
      <vt:lpstr>Reminders</vt:lpstr>
      <vt:lpstr>PowerPoint Presentation</vt:lpstr>
      <vt:lpstr>SPAC Updates 4th Quarter 2019</vt:lpstr>
      <vt:lpstr>Cost Agenda</vt:lpstr>
      <vt:lpstr>FY20 Finalized Fringe Benefit Rates</vt:lpstr>
      <vt:lpstr>FY20 Finalized Fringe Benefit Rates</vt:lpstr>
      <vt:lpstr>FY20 Fringe Rates</vt:lpstr>
      <vt:lpstr>FY20 Fringe Rates Summary Chart</vt:lpstr>
      <vt:lpstr>FY20 Retroactive Distributions</vt:lpstr>
      <vt:lpstr>Direct Retro Cut Off Dates</vt:lpstr>
      <vt:lpstr>FY20 EFP Cut Off Date</vt:lpstr>
      <vt:lpstr>To Avoid a PCA balance </vt:lpstr>
      <vt:lpstr>DR Processing - Reminders</vt:lpstr>
      <vt:lpstr>Direct Retros for PP19-27</vt:lpstr>
      <vt:lpstr>Quantum and Direct Retros</vt:lpstr>
      <vt:lpstr>Questions or Comments on  Fringes or DR Processing</vt:lpstr>
      <vt:lpstr>Cost Sharing for Payroll Expenses</vt:lpstr>
      <vt:lpstr>Effort and Over the Cap</vt:lpstr>
      <vt:lpstr>Effort and Over the Cap</vt:lpstr>
      <vt:lpstr>Effort Certification</vt:lpstr>
      <vt:lpstr>Online DR Form</vt:lpstr>
      <vt:lpstr>Starting a Space Survey</vt:lpstr>
      <vt:lpstr>Starting a Space Survey</vt:lpstr>
      <vt:lpstr>Starting a Space Survey</vt:lpstr>
      <vt:lpstr>SPAC AGENDA</vt:lpstr>
      <vt:lpstr>SPAC Staffing Updates </vt:lpstr>
      <vt:lpstr>SPAC Staffing Updates </vt:lpstr>
      <vt:lpstr>SPAC Staffing Updates </vt:lpstr>
      <vt:lpstr>SPAC Staffing Updates </vt:lpstr>
      <vt:lpstr>SPAC Staffing Updates </vt:lpstr>
      <vt:lpstr>Preparing for Quantum</vt:lpstr>
      <vt:lpstr>Preparing for Quantum</vt:lpstr>
      <vt:lpstr>CLOSURE UPDATE</vt:lpstr>
      <vt:lpstr>Problems with Closure</vt:lpstr>
      <vt:lpstr>Billing Issues</vt:lpstr>
      <vt:lpstr>Project Setup Changes</vt:lpstr>
      <vt:lpstr>NCE and Carryover</vt:lpstr>
      <vt:lpstr>PowerPoint Presentation</vt:lpstr>
      <vt:lpstr>YEAR END UPDATE</vt:lpstr>
      <vt:lpstr>VA UPDATE</vt:lpstr>
      <vt:lpstr>NSF Desk Audit</vt:lpstr>
      <vt:lpstr>SCCU Update</vt:lpstr>
      <vt:lpstr>SCCU Update</vt:lpstr>
      <vt:lpstr>      TIDBITS    AND  NEW STUFF</vt:lpstr>
      <vt:lpstr>TIDBITS</vt:lpstr>
      <vt:lpstr>TIDBITS</vt:lpstr>
      <vt:lpstr>Things Coming</vt:lpstr>
      <vt:lpstr>SPAC Website</vt:lpstr>
      <vt:lpstr>Developing Audit Site</vt:lpstr>
      <vt:lpstr>What is coming!</vt:lpstr>
      <vt:lpstr>What’s coming</vt:lpstr>
      <vt:lpstr>  </vt:lpstr>
    </vt:vector>
  </TitlesOfParts>
  <Company>Univ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Meol</dc:creator>
  <cp:lastModifiedBy>Simons, Janet</cp:lastModifiedBy>
  <cp:revision>613</cp:revision>
  <cp:lastPrinted>2019-06-27T13:19:27Z</cp:lastPrinted>
  <dcterms:created xsi:type="dcterms:W3CDTF">2011-07-11T15:55:14Z</dcterms:created>
  <dcterms:modified xsi:type="dcterms:W3CDTF">2019-07-02T13:25:25Z</dcterms:modified>
</cp:coreProperties>
</file>