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4" r:id="rId7"/>
  </p:sldMasterIdLst>
  <p:notesMasterIdLst>
    <p:notesMasterId r:id="rId30"/>
  </p:notesMasterIdLst>
  <p:handoutMasterIdLst>
    <p:handoutMasterId r:id="rId31"/>
  </p:handoutMasterIdLst>
  <p:sldIdLst>
    <p:sldId id="256" r:id="rId8"/>
    <p:sldId id="358" r:id="rId9"/>
    <p:sldId id="357" r:id="rId10"/>
    <p:sldId id="265" r:id="rId11"/>
    <p:sldId id="360" r:id="rId12"/>
    <p:sldId id="342" r:id="rId13"/>
    <p:sldId id="343" r:id="rId14"/>
    <p:sldId id="359" r:id="rId15"/>
    <p:sldId id="345" r:id="rId16"/>
    <p:sldId id="344" r:id="rId17"/>
    <p:sldId id="378" r:id="rId18"/>
    <p:sldId id="361" r:id="rId19"/>
    <p:sldId id="272" r:id="rId20"/>
    <p:sldId id="283" r:id="rId21"/>
    <p:sldId id="282" r:id="rId22"/>
    <p:sldId id="379" r:id="rId23"/>
    <p:sldId id="380" r:id="rId24"/>
    <p:sldId id="383" r:id="rId25"/>
    <p:sldId id="384" r:id="rId26"/>
    <p:sldId id="385" r:id="rId27"/>
    <p:sldId id="386" r:id="rId28"/>
    <p:sldId id="3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3" autoAdjust="0"/>
    <p:restoredTop sz="94274"/>
  </p:normalViewPr>
  <p:slideViewPr>
    <p:cSldViewPr snapToGrid="0" snapToObjects="1">
      <p:cViewPr varScale="1">
        <p:scale>
          <a:sx n="111" d="100"/>
          <a:sy n="111" d="100"/>
        </p:scale>
        <p:origin x="216" y="464"/>
      </p:cViewPr>
      <p:guideLst/>
    </p:cSldViewPr>
  </p:slideViewPr>
  <p:notesTextViewPr>
    <p:cViewPr>
      <p:scale>
        <a:sx n="1" d="1"/>
        <a:sy n="1" d="1"/>
      </p:scale>
      <p:origin x="0" y="0"/>
    </p:cViewPr>
  </p:notesTextViewPr>
  <p:notesViewPr>
    <p:cSldViewPr snapToGrid="0" snapToObjects="1">
      <p:cViewPr varScale="1">
        <p:scale>
          <a:sx n="97" d="100"/>
          <a:sy n="97" d="100"/>
        </p:scale>
        <p:origin x="29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0F449-2C55-4942-AE4A-9519C194AFD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8AEEC90-242E-4546-9918-994C4B940062}">
      <dgm:prSet/>
      <dgm:spPr/>
      <dgm:t>
        <a:bodyPr/>
        <a:lstStyle/>
        <a:p>
          <a:r>
            <a:rPr lang="en-US" b="1" dirty="0"/>
            <a:t>January – March</a:t>
          </a:r>
          <a:endParaRPr lang="en-US" dirty="0"/>
        </a:p>
      </dgm:t>
    </dgm:pt>
    <dgm:pt modelId="{577FC1BB-32EC-9C40-A50A-4984B58FC3D8}" type="parTrans" cxnId="{7CE2CBA8-BC2B-FE43-A8C5-4CF286E455B5}">
      <dgm:prSet/>
      <dgm:spPr/>
      <dgm:t>
        <a:bodyPr/>
        <a:lstStyle/>
        <a:p>
          <a:endParaRPr lang="en-US"/>
        </a:p>
      </dgm:t>
    </dgm:pt>
    <dgm:pt modelId="{88AB5513-0C79-F04D-9826-3DFC10919146}" type="sibTrans" cxnId="{7CE2CBA8-BC2B-FE43-A8C5-4CF286E455B5}">
      <dgm:prSet/>
      <dgm:spPr/>
      <dgm:t>
        <a:bodyPr/>
        <a:lstStyle/>
        <a:p>
          <a:endParaRPr lang="en-US"/>
        </a:p>
      </dgm:t>
    </dgm:pt>
    <dgm:pt modelId="{46D00F2F-1F30-2F4D-B1CF-2100BA4FA307}">
      <dgm:prSet custT="1"/>
      <dgm:spPr/>
      <dgm:t>
        <a:bodyPr/>
        <a:lstStyle/>
        <a:p>
          <a:r>
            <a:rPr lang="en-US" sz="1600" dirty="0"/>
            <a:t>Review Core Values</a:t>
          </a:r>
        </a:p>
      </dgm:t>
    </dgm:pt>
    <dgm:pt modelId="{E953AC92-6B6D-4C42-AC3B-601E3ABCB7F9}" type="parTrans" cxnId="{4FA9BD6D-104D-8648-A080-5119D09D82A7}">
      <dgm:prSet/>
      <dgm:spPr/>
      <dgm:t>
        <a:bodyPr/>
        <a:lstStyle/>
        <a:p>
          <a:endParaRPr lang="en-US"/>
        </a:p>
      </dgm:t>
    </dgm:pt>
    <dgm:pt modelId="{A157AE8F-6A52-1D4E-9C20-A8BC1B677E5E}" type="sibTrans" cxnId="{4FA9BD6D-104D-8648-A080-5119D09D82A7}">
      <dgm:prSet/>
      <dgm:spPr/>
      <dgm:t>
        <a:bodyPr/>
        <a:lstStyle/>
        <a:p>
          <a:endParaRPr lang="en-US"/>
        </a:p>
      </dgm:t>
    </dgm:pt>
    <dgm:pt modelId="{2E2894B0-8DAB-4C4B-B49A-00ECADB1758C}">
      <dgm:prSet custT="1"/>
      <dgm:spPr/>
      <dgm:t>
        <a:bodyPr/>
        <a:lstStyle/>
        <a:p>
          <a:r>
            <a:rPr lang="en-US" sz="1600" dirty="0"/>
            <a:t>Develop Strategic Plan themes and high-level strategic outcomes informed by:</a:t>
          </a:r>
        </a:p>
      </dgm:t>
    </dgm:pt>
    <dgm:pt modelId="{71296C87-ABAA-0D4A-BA84-A12665689511}" type="parTrans" cxnId="{2C61C27E-5748-DC4F-9885-B37A2B60563D}">
      <dgm:prSet/>
      <dgm:spPr/>
      <dgm:t>
        <a:bodyPr/>
        <a:lstStyle/>
        <a:p>
          <a:endParaRPr lang="en-US"/>
        </a:p>
      </dgm:t>
    </dgm:pt>
    <dgm:pt modelId="{BFF6A998-D296-8F45-803B-7271660127F6}" type="sibTrans" cxnId="{2C61C27E-5748-DC4F-9885-B37A2B60563D}">
      <dgm:prSet/>
      <dgm:spPr/>
      <dgm:t>
        <a:bodyPr/>
        <a:lstStyle/>
        <a:p>
          <a:endParaRPr lang="en-US"/>
        </a:p>
      </dgm:t>
    </dgm:pt>
    <dgm:pt modelId="{312BE11B-42F2-B547-B3C3-4799F59D35C7}">
      <dgm:prSet custT="1"/>
      <dgm:spPr/>
      <dgm:t>
        <a:bodyPr/>
        <a:lstStyle/>
        <a:p>
          <a:pPr>
            <a:buFont typeface="Courier New" panose="02070309020205020404" pitchFamily="49" charset="0"/>
            <a:buChar char="o"/>
          </a:pPr>
          <a:r>
            <a:rPr lang="en-US" sz="1600" dirty="0"/>
            <a:t>Mission, vision, core values</a:t>
          </a:r>
        </a:p>
      </dgm:t>
    </dgm:pt>
    <dgm:pt modelId="{DF030C99-1302-064C-9CE4-0D2E19A41D39}" type="parTrans" cxnId="{DC8A0CC3-31BC-B348-9226-DDAE09ADAD38}">
      <dgm:prSet/>
      <dgm:spPr/>
      <dgm:t>
        <a:bodyPr/>
        <a:lstStyle/>
        <a:p>
          <a:endParaRPr lang="en-US"/>
        </a:p>
      </dgm:t>
    </dgm:pt>
    <dgm:pt modelId="{A9A6A2B6-E6F4-ED4C-8F43-458E5BAA359B}" type="sibTrans" cxnId="{DC8A0CC3-31BC-B348-9226-DDAE09ADAD38}">
      <dgm:prSet/>
      <dgm:spPr/>
      <dgm:t>
        <a:bodyPr/>
        <a:lstStyle/>
        <a:p>
          <a:endParaRPr lang="en-US"/>
        </a:p>
      </dgm:t>
    </dgm:pt>
    <dgm:pt modelId="{F2DECC75-31D2-A846-9D5C-228D5E9F59EC}">
      <dgm:prSet custT="1"/>
      <dgm:spPr/>
      <dgm:t>
        <a:bodyPr/>
        <a:lstStyle/>
        <a:p>
          <a:pPr>
            <a:buFont typeface="Courier New" panose="02070309020205020404" pitchFamily="49" charset="0"/>
            <a:buChar char="o"/>
          </a:pPr>
          <a:r>
            <a:rPr lang="en-US" sz="1600" dirty="0"/>
            <a:t>President’s goals; USM goals; current strategic planning goals, MHEC, other (?) …</a:t>
          </a:r>
        </a:p>
      </dgm:t>
    </dgm:pt>
    <dgm:pt modelId="{F867FED7-B406-A641-98CD-064571DFA54F}" type="parTrans" cxnId="{61502D24-DEB6-2946-B258-C37C16A9CA11}">
      <dgm:prSet/>
      <dgm:spPr/>
      <dgm:t>
        <a:bodyPr/>
        <a:lstStyle/>
        <a:p>
          <a:endParaRPr lang="en-US"/>
        </a:p>
      </dgm:t>
    </dgm:pt>
    <dgm:pt modelId="{731B2C0C-7E85-C24E-816F-45A4C438B790}" type="sibTrans" cxnId="{61502D24-DEB6-2946-B258-C37C16A9CA11}">
      <dgm:prSet/>
      <dgm:spPr/>
      <dgm:t>
        <a:bodyPr/>
        <a:lstStyle/>
        <a:p>
          <a:endParaRPr lang="en-US"/>
        </a:p>
      </dgm:t>
    </dgm:pt>
    <dgm:pt modelId="{B6D1DFCB-13F7-124D-900A-F18F343CD26D}">
      <dgm:prSet custT="1"/>
      <dgm:spPr/>
      <dgm:t>
        <a:bodyPr/>
        <a:lstStyle/>
        <a:p>
          <a:pPr>
            <a:buFont typeface="Courier New" panose="02070309020205020404" pitchFamily="49" charset="0"/>
            <a:buChar char="o"/>
          </a:pPr>
          <a:r>
            <a:rPr lang="en-US" sz="1600" dirty="0"/>
            <a:t>Involves deans, VPs, shared governance councils, others (?)</a:t>
          </a:r>
        </a:p>
      </dgm:t>
    </dgm:pt>
    <dgm:pt modelId="{B83BCC94-8CB0-2F4F-B07A-7C80D6635D34}" type="parTrans" cxnId="{5FDE1241-4D6C-8B44-BE9A-F98ED3F596B6}">
      <dgm:prSet/>
      <dgm:spPr/>
      <dgm:t>
        <a:bodyPr/>
        <a:lstStyle/>
        <a:p>
          <a:endParaRPr lang="en-US"/>
        </a:p>
      </dgm:t>
    </dgm:pt>
    <dgm:pt modelId="{8E0FAD52-F957-D943-9454-903524FEAC59}" type="sibTrans" cxnId="{5FDE1241-4D6C-8B44-BE9A-F98ED3F596B6}">
      <dgm:prSet/>
      <dgm:spPr/>
      <dgm:t>
        <a:bodyPr/>
        <a:lstStyle/>
        <a:p>
          <a:endParaRPr lang="en-US"/>
        </a:p>
      </dgm:t>
    </dgm:pt>
    <dgm:pt modelId="{96F316B6-EAC3-7049-A83A-A1E64B384D27}">
      <dgm:prSet/>
      <dgm:spPr/>
      <dgm:t>
        <a:bodyPr/>
        <a:lstStyle/>
        <a:p>
          <a:r>
            <a:rPr lang="en-US" b="1" dirty="0"/>
            <a:t>April – May </a:t>
          </a:r>
          <a:endParaRPr lang="en-US" dirty="0"/>
        </a:p>
      </dgm:t>
    </dgm:pt>
    <dgm:pt modelId="{CA8AE73A-C4A5-1844-97E6-77204F8A0079}" type="parTrans" cxnId="{B4C931AC-F37F-5C44-AFF4-40AAF5F52DB6}">
      <dgm:prSet/>
      <dgm:spPr/>
      <dgm:t>
        <a:bodyPr/>
        <a:lstStyle/>
        <a:p>
          <a:endParaRPr lang="en-US"/>
        </a:p>
      </dgm:t>
    </dgm:pt>
    <dgm:pt modelId="{E50B37C7-A05A-2448-8528-21A3BFF654A0}" type="sibTrans" cxnId="{B4C931AC-F37F-5C44-AFF4-40AAF5F52DB6}">
      <dgm:prSet/>
      <dgm:spPr/>
      <dgm:t>
        <a:bodyPr/>
        <a:lstStyle/>
        <a:p>
          <a:endParaRPr lang="en-US"/>
        </a:p>
      </dgm:t>
    </dgm:pt>
    <dgm:pt modelId="{2732002B-3598-8540-A636-AD1975469727}">
      <dgm:prSet/>
      <dgm:spPr/>
      <dgm:t>
        <a:bodyPr/>
        <a:lstStyle/>
        <a:p>
          <a:r>
            <a:rPr lang="en-US" dirty="0"/>
            <a:t>Universitywide feedback/input sessions on themes and outcomes</a:t>
          </a:r>
        </a:p>
      </dgm:t>
    </dgm:pt>
    <dgm:pt modelId="{0EE03D19-12AE-2A41-8950-9C744A63B48C}" type="parTrans" cxnId="{18779FEB-861A-A144-B5DD-5F261E3A8BA9}">
      <dgm:prSet/>
      <dgm:spPr/>
      <dgm:t>
        <a:bodyPr/>
        <a:lstStyle/>
        <a:p>
          <a:endParaRPr lang="en-US"/>
        </a:p>
      </dgm:t>
    </dgm:pt>
    <dgm:pt modelId="{138FA648-71B2-D341-981F-A4268890CC52}" type="sibTrans" cxnId="{18779FEB-861A-A144-B5DD-5F261E3A8BA9}">
      <dgm:prSet/>
      <dgm:spPr/>
      <dgm:t>
        <a:bodyPr/>
        <a:lstStyle/>
        <a:p>
          <a:endParaRPr lang="en-US"/>
        </a:p>
      </dgm:t>
    </dgm:pt>
    <dgm:pt modelId="{786A4333-07E6-CA46-A999-355D38F1553B}">
      <dgm:prSet/>
      <dgm:spPr/>
      <dgm:t>
        <a:bodyPr/>
        <a:lstStyle/>
        <a:p>
          <a:r>
            <a:rPr lang="en-US" dirty="0"/>
            <a:t>Revise and refine themes and outcomes</a:t>
          </a:r>
        </a:p>
      </dgm:t>
    </dgm:pt>
    <dgm:pt modelId="{CB1C5A92-B862-F749-BD1A-572290FB967B}" type="parTrans" cxnId="{4990DB1E-BEF9-4844-B1E0-5E21B33BA7DD}">
      <dgm:prSet/>
      <dgm:spPr/>
      <dgm:t>
        <a:bodyPr/>
        <a:lstStyle/>
        <a:p>
          <a:endParaRPr lang="en-US"/>
        </a:p>
      </dgm:t>
    </dgm:pt>
    <dgm:pt modelId="{A9F8FCFD-B2AC-4C4E-882E-9DDF24023CCE}" type="sibTrans" cxnId="{4990DB1E-BEF9-4844-B1E0-5E21B33BA7DD}">
      <dgm:prSet/>
      <dgm:spPr/>
      <dgm:t>
        <a:bodyPr/>
        <a:lstStyle/>
        <a:p>
          <a:endParaRPr lang="en-US"/>
        </a:p>
      </dgm:t>
    </dgm:pt>
    <dgm:pt modelId="{84408ABE-F814-3942-AE1D-28905A3BB7F9}">
      <dgm:prSet/>
      <dgm:spPr/>
      <dgm:t>
        <a:bodyPr/>
        <a:lstStyle/>
        <a:p>
          <a:r>
            <a:rPr lang="en-US" dirty="0"/>
            <a:t>Draft plan</a:t>
          </a:r>
        </a:p>
      </dgm:t>
    </dgm:pt>
    <dgm:pt modelId="{322FA3EE-5894-4942-86DE-888E5CD57F60}" type="parTrans" cxnId="{15E77DD6-CB50-3449-A13F-1BBDE054114F}">
      <dgm:prSet/>
      <dgm:spPr/>
      <dgm:t>
        <a:bodyPr/>
        <a:lstStyle/>
        <a:p>
          <a:endParaRPr lang="en-US"/>
        </a:p>
      </dgm:t>
    </dgm:pt>
    <dgm:pt modelId="{AD72F808-9A1A-8A4C-883F-F12B1EE76D80}" type="sibTrans" cxnId="{15E77DD6-CB50-3449-A13F-1BBDE054114F}">
      <dgm:prSet/>
      <dgm:spPr/>
      <dgm:t>
        <a:bodyPr/>
        <a:lstStyle/>
        <a:p>
          <a:endParaRPr lang="en-US"/>
        </a:p>
      </dgm:t>
    </dgm:pt>
    <dgm:pt modelId="{3A5CA872-59E8-C548-9B7B-BA70B6C5B57A}">
      <dgm:prSet/>
      <dgm:spPr/>
      <dgm:t>
        <a:bodyPr/>
        <a:lstStyle/>
        <a:p>
          <a:r>
            <a:rPr lang="en-US" b="1" dirty="0"/>
            <a:t>Mid-May – June</a:t>
          </a:r>
          <a:endParaRPr lang="en-US" dirty="0"/>
        </a:p>
      </dgm:t>
    </dgm:pt>
    <dgm:pt modelId="{1EAC4724-B0C0-314C-A13F-B213729B2626}" type="parTrans" cxnId="{594E4AD6-C99C-EF4F-BE07-A54A56150B00}">
      <dgm:prSet/>
      <dgm:spPr/>
      <dgm:t>
        <a:bodyPr/>
        <a:lstStyle/>
        <a:p>
          <a:endParaRPr lang="en-US"/>
        </a:p>
      </dgm:t>
    </dgm:pt>
    <dgm:pt modelId="{BA3E11EB-B6A9-7041-9151-EF0FC5AF579E}" type="sibTrans" cxnId="{594E4AD6-C99C-EF4F-BE07-A54A56150B00}">
      <dgm:prSet/>
      <dgm:spPr/>
      <dgm:t>
        <a:bodyPr/>
        <a:lstStyle/>
        <a:p>
          <a:endParaRPr lang="en-US"/>
        </a:p>
      </dgm:t>
    </dgm:pt>
    <dgm:pt modelId="{F30A3600-9F4E-3745-846A-3DF5CF8A67B3}">
      <dgm:prSet/>
      <dgm:spPr/>
      <dgm:t>
        <a:bodyPr/>
        <a:lstStyle/>
        <a:p>
          <a:r>
            <a:rPr lang="en-US" dirty="0"/>
            <a:t>Finalize and adopt plan</a:t>
          </a:r>
        </a:p>
      </dgm:t>
    </dgm:pt>
    <dgm:pt modelId="{79419AC7-9E4D-D744-A982-DA7C14DC075F}" type="parTrans" cxnId="{70A6356B-19E9-194D-B223-D0A11568E5F1}">
      <dgm:prSet/>
      <dgm:spPr/>
      <dgm:t>
        <a:bodyPr/>
        <a:lstStyle/>
        <a:p>
          <a:endParaRPr lang="en-US"/>
        </a:p>
      </dgm:t>
    </dgm:pt>
    <dgm:pt modelId="{2C0E7F41-1BD7-6A47-9B76-9E919EB713B5}" type="sibTrans" cxnId="{70A6356B-19E9-194D-B223-D0A11568E5F1}">
      <dgm:prSet/>
      <dgm:spPr/>
      <dgm:t>
        <a:bodyPr/>
        <a:lstStyle/>
        <a:p>
          <a:endParaRPr lang="en-US"/>
        </a:p>
      </dgm:t>
    </dgm:pt>
    <dgm:pt modelId="{281CCFC9-5216-1943-82E0-3BF6D7CECD17}">
      <dgm:prSet/>
      <dgm:spPr/>
      <dgm:t>
        <a:bodyPr/>
        <a:lstStyle/>
        <a:p>
          <a:r>
            <a:rPr lang="en-US" dirty="0"/>
            <a:t>Design implementation plan</a:t>
          </a:r>
        </a:p>
      </dgm:t>
    </dgm:pt>
    <dgm:pt modelId="{B8C89279-F5BD-5A40-8F76-DAE8581D97C8}" type="parTrans" cxnId="{CE5998AF-904F-FA42-BCCD-CC5007374315}">
      <dgm:prSet/>
      <dgm:spPr/>
      <dgm:t>
        <a:bodyPr/>
        <a:lstStyle/>
        <a:p>
          <a:endParaRPr lang="en-US"/>
        </a:p>
      </dgm:t>
    </dgm:pt>
    <dgm:pt modelId="{4E042914-A022-C34B-AFED-C7CC6D0FA19A}" type="sibTrans" cxnId="{CE5998AF-904F-FA42-BCCD-CC5007374315}">
      <dgm:prSet/>
      <dgm:spPr/>
      <dgm:t>
        <a:bodyPr/>
        <a:lstStyle/>
        <a:p>
          <a:endParaRPr lang="en-US"/>
        </a:p>
      </dgm:t>
    </dgm:pt>
    <dgm:pt modelId="{AF0D694A-ED8F-B346-9EAA-5B2E6B9F163F}" type="pres">
      <dgm:prSet presAssocID="{9AF0F449-2C55-4942-AE4A-9519C194AFD6}" presName="linearFlow" presStyleCnt="0">
        <dgm:presLayoutVars>
          <dgm:dir/>
          <dgm:animLvl val="lvl"/>
          <dgm:resizeHandles val="exact"/>
        </dgm:presLayoutVars>
      </dgm:prSet>
      <dgm:spPr/>
    </dgm:pt>
    <dgm:pt modelId="{59418E60-CF8E-9844-93E4-A46E35529126}" type="pres">
      <dgm:prSet presAssocID="{C8AEEC90-242E-4546-9918-994C4B940062}" presName="composite" presStyleCnt="0"/>
      <dgm:spPr/>
    </dgm:pt>
    <dgm:pt modelId="{76D7808F-BA65-2A48-A4E8-8AD66B00A042}" type="pres">
      <dgm:prSet presAssocID="{C8AEEC90-242E-4546-9918-994C4B940062}" presName="parentText" presStyleLbl="alignNode1" presStyleIdx="0" presStyleCnt="3">
        <dgm:presLayoutVars>
          <dgm:chMax val="1"/>
          <dgm:bulletEnabled val="1"/>
        </dgm:presLayoutVars>
      </dgm:prSet>
      <dgm:spPr/>
    </dgm:pt>
    <dgm:pt modelId="{41CF1401-1B31-404F-8F46-6D9DF7F435F1}" type="pres">
      <dgm:prSet presAssocID="{C8AEEC90-242E-4546-9918-994C4B940062}" presName="descendantText" presStyleLbl="alignAcc1" presStyleIdx="0" presStyleCnt="3" custScaleY="107794" custLinFactNeighborX="503" custLinFactNeighborY="7288">
        <dgm:presLayoutVars>
          <dgm:bulletEnabled val="1"/>
        </dgm:presLayoutVars>
      </dgm:prSet>
      <dgm:spPr/>
    </dgm:pt>
    <dgm:pt modelId="{DC7C8A9C-EF59-9340-B489-0449E0D20A5B}" type="pres">
      <dgm:prSet presAssocID="{88AB5513-0C79-F04D-9826-3DFC10919146}" presName="sp" presStyleCnt="0"/>
      <dgm:spPr/>
    </dgm:pt>
    <dgm:pt modelId="{1F0124FB-CC50-8948-8BA5-0CB5BC354ECF}" type="pres">
      <dgm:prSet presAssocID="{96F316B6-EAC3-7049-A83A-A1E64B384D27}" presName="composite" presStyleCnt="0"/>
      <dgm:spPr/>
    </dgm:pt>
    <dgm:pt modelId="{44377138-8F76-FA48-A435-2AAE25515251}" type="pres">
      <dgm:prSet presAssocID="{96F316B6-EAC3-7049-A83A-A1E64B384D27}" presName="parentText" presStyleLbl="alignNode1" presStyleIdx="1" presStyleCnt="3">
        <dgm:presLayoutVars>
          <dgm:chMax val="1"/>
          <dgm:bulletEnabled val="1"/>
        </dgm:presLayoutVars>
      </dgm:prSet>
      <dgm:spPr/>
    </dgm:pt>
    <dgm:pt modelId="{1675DBF0-DE10-EC41-A350-DA53D2BF5DDF}" type="pres">
      <dgm:prSet presAssocID="{96F316B6-EAC3-7049-A83A-A1E64B384D27}" presName="descendantText" presStyleLbl="alignAcc1" presStyleIdx="1" presStyleCnt="3">
        <dgm:presLayoutVars>
          <dgm:bulletEnabled val="1"/>
        </dgm:presLayoutVars>
      </dgm:prSet>
      <dgm:spPr/>
    </dgm:pt>
    <dgm:pt modelId="{7E203F8B-387B-FD48-80E7-42E8B82FCA37}" type="pres">
      <dgm:prSet presAssocID="{E50B37C7-A05A-2448-8528-21A3BFF654A0}" presName="sp" presStyleCnt="0"/>
      <dgm:spPr/>
    </dgm:pt>
    <dgm:pt modelId="{5B2400F8-3F13-A043-9D78-3087077BBD31}" type="pres">
      <dgm:prSet presAssocID="{3A5CA872-59E8-C548-9B7B-BA70B6C5B57A}" presName="composite" presStyleCnt="0"/>
      <dgm:spPr/>
    </dgm:pt>
    <dgm:pt modelId="{19430A59-A8B4-D743-9EAF-2F6F3C148FAD}" type="pres">
      <dgm:prSet presAssocID="{3A5CA872-59E8-C548-9B7B-BA70B6C5B57A}" presName="parentText" presStyleLbl="alignNode1" presStyleIdx="2" presStyleCnt="3">
        <dgm:presLayoutVars>
          <dgm:chMax val="1"/>
          <dgm:bulletEnabled val="1"/>
        </dgm:presLayoutVars>
      </dgm:prSet>
      <dgm:spPr/>
    </dgm:pt>
    <dgm:pt modelId="{23D2E351-16E6-BB48-B279-4C5B978633E8}" type="pres">
      <dgm:prSet presAssocID="{3A5CA872-59E8-C548-9B7B-BA70B6C5B57A}" presName="descendantText" presStyleLbl="alignAcc1" presStyleIdx="2" presStyleCnt="3">
        <dgm:presLayoutVars>
          <dgm:bulletEnabled val="1"/>
        </dgm:presLayoutVars>
      </dgm:prSet>
      <dgm:spPr/>
    </dgm:pt>
  </dgm:ptLst>
  <dgm:cxnLst>
    <dgm:cxn modelId="{627FCE03-0571-B440-8313-54A7AE82C1A9}" type="presOf" srcId="{F30A3600-9F4E-3745-846A-3DF5CF8A67B3}" destId="{23D2E351-16E6-BB48-B279-4C5B978633E8}" srcOrd="0" destOrd="0" presId="urn:microsoft.com/office/officeart/2005/8/layout/chevron2"/>
    <dgm:cxn modelId="{EC36E707-DFE7-C44A-AF91-487D3FECD68E}" type="presOf" srcId="{C8AEEC90-242E-4546-9918-994C4B940062}" destId="{76D7808F-BA65-2A48-A4E8-8AD66B00A042}" srcOrd="0" destOrd="0" presId="urn:microsoft.com/office/officeart/2005/8/layout/chevron2"/>
    <dgm:cxn modelId="{834F3109-2380-5245-9546-26D18E4658B5}" type="presOf" srcId="{F2DECC75-31D2-A846-9D5C-228D5E9F59EC}" destId="{41CF1401-1B31-404F-8F46-6D9DF7F435F1}" srcOrd="0" destOrd="3" presId="urn:microsoft.com/office/officeart/2005/8/layout/chevron2"/>
    <dgm:cxn modelId="{5690F012-26AE-7747-B82C-0EBDAE9E2EA8}" type="presOf" srcId="{281CCFC9-5216-1943-82E0-3BF6D7CECD17}" destId="{23D2E351-16E6-BB48-B279-4C5B978633E8}" srcOrd="0" destOrd="1" presId="urn:microsoft.com/office/officeart/2005/8/layout/chevron2"/>
    <dgm:cxn modelId="{4990DB1E-BEF9-4844-B1E0-5E21B33BA7DD}" srcId="{96F316B6-EAC3-7049-A83A-A1E64B384D27}" destId="{786A4333-07E6-CA46-A999-355D38F1553B}" srcOrd="1" destOrd="0" parTransId="{CB1C5A92-B862-F749-BD1A-572290FB967B}" sibTransId="{A9F8FCFD-B2AC-4C4E-882E-9DDF24023CCE}"/>
    <dgm:cxn modelId="{61502D24-DEB6-2946-B258-C37C16A9CA11}" srcId="{2E2894B0-8DAB-4C4B-B49A-00ECADB1758C}" destId="{F2DECC75-31D2-A846-9D5C-228D5E9F59EC}" srcOrd="1" destOrd="0" parTransId="{F867FED7-B406-A641-98CD-064571DFA54F}" sibTransId="{731B2C0C-7E85-C24E-816F-45A4C438B790}"/>
    <dgm:cxn modelId="{DF2BC528-7FA9-4241-88E6-87FB80D7066D}" type="presOf" srcId="{786A4333-07E6-CA46-A999-355D38F1553B}" destId="{1675DBF0-DE10-EC41-A350-DA53D2BF5DDF}" srcOrd="0" destOrd="1" presId="urn:microsoft.com/office/officeart/2005/8/layout/chevron2"/>
    <dgm:cxn modelId="{82AEFC2F-1E54-D840-9075-FB5227DF3233}" type="presOf" srcId="{46D00F2F-1F30-2F4D-B1CF-2100BA4FA307}" destId="{41CF1401-1B31-404F-8F46-6D9DF7F435F1}" srcOrd="0" destOrd="0" presId="urn:microsoft.com/office/officeart/2005/8/layout/chevron2"/>
    <dgm:cxn modelId="{5FDE1241-4D6C-8B44-BE9A-F98ED3F596B6}" srcId="{2E2894B0-8DAB-4C4B-B49A-00ECADB1758C}" destId="{B6D1DFCB-13F7-124D-900A-F18F343CD26D}" srcOrd="2" destOrd="0" parTransId="{B83BCC94-8CB0-2F4F-B07A-7C80D6635D34}" sibTransId="{8E0FAD52-F957-D943-9454-903524FEAC59}"/>
    <dgm:cxn modelId="{B3A1C45E-4BED-A645-866D-99A9E1CEE02E}" type="presOf" srcId="{2732002B-3598-8540-A636-AD1975469727}" destId="{1675DBF0-DE10-EC41-A350-DA53D2BF5DDF}" srcOrd="0" destOrd="0" presId="urn:microsoft.com/office/officeart/2005/8/layout/chevron2"/>
    <dgm:cxn modelId="{70A6356B-19E9-194D-B223-D0A11568E5F1}" srcId="{3A5CA872-59E8-C548-9B7B-BA70B6C5B57A}" destId="{F30A3600-9F4E-3745-846A-3DF5CF8A67B3}" srcOrd="0" destOrd="0" parTransId="{79419AC7-9E4D-D744-A982-DA7C14DC075F}" sibTransId="{2C0E7F41-1BD7-6A47-9B76-9E919EB713B5}"/>
    <dgm:cxn modelId="{4FA9BD6D-104D-8648-A080-5119D09D82A7}" srcId="{C8AEEC90-242E-4546-9918-994C4B940062}" destId="{46D00F2F-1F30-2F4D-B1CF-2100BA4FA307}" srcOrd="0" destOrd="0" parTransId="{E953AC92-6B6D-4C42-AC3B-601E3ABCB7F9}" sibTransId="{A157AE8F-6A52-1D4E-9C20-A8BC1B677E5E}"/>
    <dgm:cxn modelId="{2C61C27E-5748-DC4F-9885-B37A2B60563D}" srcId="{C8AEEC90-242E-4546-9918-994C4B940062}" destId="{2E2894B0-8DAB-4C4B-B49A-00ECADB1758C}" srcOrd="1" destOrd="0" parTransId="{71296C87-ABAA-0D4A-BA84-A12665689511}" sibTransId="{BFF6A998-D296-8F45-803B-7271660127F6}"/>
    <dgm:cxn modelId="{5B041185-3D1E-B948-B5F2-3DBAC620C7E9}" type="presOf" srcId="{84408ABE-F814-3942-AE1D-28905A3BB7F9}" destId="{1675DBF0-DE10-EC41-A350-DA53D2BF5DDF}" srcOrd="0" destOrd="2" presId="urn:microsoft.com/office/officeart/2005/8/layout/chevron2"/>
    <dgm:cxn modelId="{7CE2CBA8-BC2B-FE43-A8C5-4CF286E455B5}" srcId="{9AF0F449-2C55-4942-AE4A-9519C194AFD6}" destId="{C8AEEC90-242E-4546-9918-994C4B940062}" srcOrd="0" destOrd="0" parTransId="{577FC1BB-32EC-9C40-A50A-4984B58FC3D8}" sibTransId="{88AB5513-0C79-F04D-9826-3DFC10919146}"/>
    <dgm:cxn modelId="{B4C931AC-F37F-5C44-AFF4-40AAF5F52DB6}" srcId="{9AF0F449-2C55-4942-AE4A-9519C194AFD6}" destId="{96F316B6-EAC3-7049-A83A-A1E64B384D27}" srcOrd="1" destOrd="0" parTransId="{CA8AE73A-C4A5-1844-97E6-77204F8A0079}" sibTransId="{E50B37C7-A05A-2448-8528-21A3BFF654A0}"/>
    <dgm:cxn modelId="{CE5998AF-904F-FA42-BCCD-CC5007374315}" srcId="{3A5CA872-59E8-C548-9B7B-BA70B6C5B57A}" destId="{281CCFC9-5216-1943-82E0-3BF6D7CECD17}" srcOrd="1" destOrd="0" parTransId="{B8C89279-F5BD-5A40-8F76-DAE8581D97C8}" sibTransId="{4E042914-A022-C34B-AFED-C7CC6D0FA19A}"/>
    <dgm:cxn modelId="{A4CD79B0-2683-F04F-8728-1094CC062E02}" type="presOf" srcId="{96F316B6-EAC3-7049-A83A-A1E64B384D27}" destId="{44377138-8F76-FA48-A435-2AAE25515251}" srcOrd="0" destOrd="0" presId="urn:microsoft.com/office/officeart/2005/8/layout/chevron2"/>
    <dgm:cxn modelId="{C82990B0-373C-4C43-A9E1-7377584F30D1}" type="presOf" srcId="{9AF0F449-2C55-4942-AE4A-9519C194AFD6}" destId="{AF0D694A-ED8F-B346-9EAA-5B2E6B9F163F}" srcOrd="0" destOrd="0" presId="urn:microsoft.com/office/officeart/2005/8/layout/chevron2"/>
    <dgm:cxn modelId="{643D19B6-FDBD-0E4C-B7C6-F6E607169986}" type="presOf" srcId="{B6D1DFCB-13F7-124D-900A-F18F343CD26D}" destId="{41CF1401-1B31-404F-8F46-6D9DF7F435F1}" srcOrd="0" destOrd="4" presId="urn:microsoft.com/office/officeart/2005/8/layout/chevron2"/>
    <dgm:cxn modelId="{DC8A0CC3-31BC-B348-9226-DDAE09ADAD38}" srcId="{2E2894B0-8DAB-4C4B-B49A-00ECADB1758C}" destId="{312BE11B-42F2-B547-B3C3-4799F59D35C7}" srcOrd="0" destOrd="0" parTransId="{DF030C99-1302-064C-9CE4-0D2E19A41D39}" sibTransId="{A9A6A2B6-E6F4-ED4C-8F43-458E5BAA359B}"/>
    <dgm:cxn modelId="{594E4AD6-C99C-EF4F-BE07-A54A56150B00}" srcId="{9AF0F449-2C55-4942-AE4A-9519C194AFD6}" destId="{3A5CA872-59E8-C548-9B7B-BA70B6C5B57A}" srcOrd="2" destOrd="0" parTransId="{1EAC4724-B0C0-314C-A13F-B213729B2626}" sibTransId="{BA3E11EB-B6A9-7041-9151-EF0FC5AF579E}"/>
    <dgm:cxn modelId="{15E77DD6-CB50-3449-A13F-1BBDE054114F}" srcId="{96F316B6-EAC3-7049-A83A-A1E64B384D27}" destId="{84408ABE-F814-3942-AE1D-28905A3BB7F9}" srcOrd="2" destOrd="0" parTransId="{322FA3EE-5894-4942-86DE-888E5CD57F60}" sibTransId="{AD72F808-9A1A-8A4C-883F-F12B1EE76D80}"/>
    <dgm:cxn modelId="{D4C6CEDE-E0DA-D846-AEDE-2AF0DC62989D}" type="presOf" srcId="{2E2894B0-8DAB-4C4B-B49A-00ECADB1758C}" destId="{41CF1401-1B31-404F-8F46-6D9DF7F435F1}" srcOrd="0" destOrd="1" presId="urn:microsoft.com/office/officeart/2005/8/layout/chevron2"/>
    <dgm:cxn modelId="{C0D4DAE6-4D6E-BE42-AF66-6D643C5D4C1D}" type="presOf" srcId="{312BE11B-42F2-B547-B3C3-4799F59D35C7}" destId="{41CF1401-1B31-404F-8F46-6D9DF7F435F1}" srcOrd="0" destOrd="2" presId="urn:microsoft.com/office/officeart/2005/8/layout/chevron2"/>
    <dgm:cxn modelId="{18779FEB-861A-A144-B5DD-5F261E3A8BA9}" srcId="{96F316B6-EAC3-7049-A83A-A1E64B384D27}" destId="{2732002B-3598-8540-A636-AD1975469727}" srcOrd="0" destOrd="0" parTransId="{0EE03D19-12AE-2A41-8950-9C744A63B48C}" sibTransId="{138FA648-71B2-D341-981F-A4268890CC52}"/>
    <dgm:cxn modelId="{5F7957FE-2BC7-F243-AEA3-318904CECCE7}" type="presOf" srcId="{3A5CA872-59E8-C548-9B7B-BA70B6C5B57A}" destId="{19430A59-A8B4-D743-9EAF-2F6F3C148FAD}" srcOrd="0" destOrd="0" presId="urn:microsoft.com/office/officeart/2005/8/layout/chevron2"/>
    <dgm:cxn modelId="{DA5467C4-1E45-A047-A940-31AB38031150}" type="presParOf" srcId="{AF0D694A-ED8F-B346-9EAA-5B2E6B9F163F}" destId="{59418E60-CF8E-9844-93E4-A46E35529126}" srcOrd="0" destOrd="0" presId="urn:microsoft.com/office/officeart/2005/8/layout/chevron2"/>
    <dgm:cxn modelId="{CF1471CA-0F67-1041-B628-975ACC02D608}" type="presParOf" srcId="{59418E60-CF8E-9844-93E4-A46E35529126}" destId="{76D7808F-BA65-2A48-A4E8-8AD66B00A042}" srcOrd="0" destOrd="0" presId="urn:microsoft.com/office/officeart/2005/8/layout/chevron2"/>
    <dgm:cxn modelId="{F1DAC1E5-F9F1-9047-BDA8-0EB02C766F08}" type="presParOf" srcId="{59418E60-CF8E-9844-93E4-A46E35529126}" destId="{41CF1401-1B31-404F-8F46-6D9DF7F435F1}" srcOrd="1" destOrd="0" presId="urn:microsoft.com/office/officeart/2005/8/layout/chevron2"/>
    <dgm:cxn modelId="{72630C13-52B5-154E-90B8-D02BCD40B788}" type="presParOf" srcId="{AF0D694A-ED8F-B346-9EAA-5B2E6B9F163F}" destId="{DC7C8A9C-EF59-9340-B489-0449E0D20A5B}" srcOrd="1" destOrd="0" presId="urn:microsoft.com/office/officeart/2005/8/layout/chevron2"/>
    <dgm:cxn modelId="{E925F4A3-F1E8-F141-9DE2-7F7ECD0D93C8}" type="presParOf" srcId="{AF0D694A-ED8F-B346-9EAA-5B2E6B9F163F}" destId="{1F0124FB-CC50-8948-8BA5-0CB5BC354ECF}" srcOrd="2" destOrd="0" presId="urn:microsoft.com/office/officeart/2005/8/layout/chevron2"/>
    <dgm:cxn modelId="{53E30E3D-8DFC-684A-9456-E00FBF1D05B9}" type="presParOf" srcId="{1F0124FB-CC50-8948-8BA5-0CB5BC354ECF}" destId="{44377138-8F76-FA48-A435-2AAE25515251}" srcOrd="0" destOrd="0" presId="urn:microsoft.com/office/officeart/2005/8/layout/chevron2"/>
    <dgm:cxn modelId="{D9F643ED-2FD8-E445-86B7-6E9E6C890321}" type="presParOf" srcId="{1F0124FB-CC50-8948-8BA5-0CB5BC354ECF}" destId="{1675DBF0-DE10-EC41-A350-DA53D2BF5DDF}" srcOrd="1" destOrd="0" presId="urn:microsoft.com/office/officeart/2005/8/layout/chevron2"/>
    <dgm:cxn modelId="{9186F354-2DC3-8B43-8434-206CC6EC8DB0}" type="presParOf" srcId="{AF0D694A-ED8F-B346-9EAA-5B2E6B9F163F}" destId="{7E203F8B-387B-FD48-80E7-42E8B82FCA37}" srcOrd="3" destOrd="0" presId="urn:microsoft.com/office/officeart/2005/8/layout/chevron2"/>
    <dgm:cxn modelId="{A7E1DD9B-59B2-534A-B2D1-AA0DB3475911}" type="presParOf" srcId="{AF0D694A-ED8F-B346-9EAA-5B2E6B9F163F}" destId="{5B2400F8-3F13-A043-9D78-3087077BBD31}" srcOrd="4" destOrd="0" presId="urn:microsoft.com/office/officeart/2005/8/layout/chevron2"/>
    <dgm:cxn modelId="{75B6C2CE-F64D-6244-A273-D12245198EFF}" type="presParOf" srcId="{5B2400F8-3F13-A043-9D78-3087077BBD31}" destId="{19430A59-A8B4-D743-9EAF-2F6F3C148FAD}" srcOrd="0" destOrd="0" presId="urn:microsoft.com/office/officeart/2005/8/layout/chevron2"/>
    <dgm:cxn modelId="{A2373F69-B28F-764A-A99B-CBBDD3B07F44}" type="presParOf" srcId="{5B2400F8-3F13-A043-9D78-3087077BBD31}" destId="{23D2E351-16E6-BB48-B279-4C5B978633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EC5B8-EC82-42D0-BE70-E9807ED3EA7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AAF6A4A-55F1-4A7D-8A52-9BFAF78F4BF7}">
      <dgm:prSet phldrT="[Text]" custT="1"/>
      <dgm:spPr>
        <a:xfrm>
          <a:off x="909073" y="2177157"/>
          <a:ext cx="5468112" cy="937107"/>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Times New Roman" panose="02020603050405020304" pitchFamily="18" charset="0"/>
            </a:rPr>
            <a:t>STRATEGIC OUTCOMES</a:t>
          </a:r>
          <a:r>
            <a:rPr lang="en-US" sz="1500" dirty="0">
              <a:solidFill>
                <a:sysClr val="window" lastClr="FFFFFF"/>
              </a:solidFill>
              <a:latin typeface="Cambria"/>
              <a:ea typeface="+mn-ea"/>
              <a:cs typeface="Times New Roman" panose="02020603050405020304" pitchFamily="18" charset="0"/>
            </a:rPr>
            <a:t> - The results the University expects to realize if  it is successful in pursuing the strategic objectives.</a:t>
          </a:r>
        </a:p>
        <a:p>
          <a:pPr algn="r"/>
          <a:r>
            <a:rPr lang="en-US" sz="1500" i="1" dirty="0">
              <a:solidFill>
                <a:sysClr val="window" lastClr="FFFFFF"/>
              </a:solidFill>
              <a:latin typeface="Cambria"/>
              <a:ea typeface="+mn-ea"/>
              <a:cs typeface="Times New Roman" panose="02020603050405020304" pitchFamily="18" charset="0"/>
            </a:rPr>
            <a:t>--Developed at the University Level--</a:t>
          </a:r>
          <a:endParaRPr lang="en-US" sz="1500" dirty="0">
            <a:solidFill>
              <a:sysClr val="window" lastClr="FFFFFF"/>
            </a:solidFill>
            <a:latin typeface="Cambria"/>
            <a:ea typeface="+mn-ea"/>
            <a:cs typeface="+mn-cs"/>
          </a:endParaRPr>
        </a:p>
      </dgm:t>
    </dgm:pt>
    <dgm:pt modelId="{4B8C44F9-8B59-4E25-AE3C-1BD7FB5BFA8C}" type="parTrans" cxnId="{65CEE54A-8E68-4A34-8020-AAEA2DF6BA4D}">
      <dgm:prSet/>
      <dgm:spPr/>
      <dgm:t>
        <a:bodyPr/>
        <a:lstStyle/>
        <a:p>
          <a:endParaRPr lang="en-US"/>
        </a:p>
      </dgm:t>
    </dgm:pt>
    <dgm:pt modelId="{D9AD13BB-45D2-46DB-9A37-A23F8D97DF71}" type="sibTrans" cxnId="{65CEE54A-8E68-4A34-8020-AAEA2DF6BA4D}">
      <dgm:prSet/>
      <dgm:spPr>
        <a:xfrm>
          <a:off x="5768065" y="2894896"/>
          <a:ext cx="609119" cy="609119"/>
        </a:xfr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EAA0B102-4332-402C-8D35-147726BE61D4}">
      <dgm:prSet custT="1"/>
      <dgm:spPr>
        <a:xfrm>
          <a:off x="1367027" y="3207177"/>
          <a:ext cx="5468112" cy="109204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mn-cs"/>
            </a:rPr>
            <a:t>GOALS (SMART) </a:t>
          </a:r>
          <a:r>
            <a:rPr lang="en-US" sz="1500" dirty="0">
              <a:solidFill>
                <a:sysClr val="window" lastClr="FFFFFF"/>
              </a:solidFill>
              <a:latin typeface="Cambria"/>
              <a:ea typeface="+mn-ea"/>
              <a:cs typeface="+mn-cs"/>
            </a:rPr>
            <a:t>– Strategies, approaches, milestones, or actions developed in plans by schools and administrative units to achieve the objective and outcomes</a:t>
          </a:r>
        </a:p>
        <a:p>
          <a:pPr algn="r"/>
          <a:r>
            <a:rPr lang="en-US" sz="1500" i="1" dirty="0">
              <a:solidFill>
                <a:sysClr val="window" lastClr="FFFFFF"/>
              </a:solidFill>
              <a:latin typeface="Cambria"/>
              <a:ea typeface="+mn-ea"/>
              <a:cs typeface="Times New Roman" panose="02020603050405020304" pitchFamily="18" charset="0"/>
            </a:rPr>
            <a:t>--Developed at the School/Unit Levels--</a:t>
          </a:r>
          <a:endParaRPr lang="en-US" sz="1500" dirty="0">
            <a:solidFill>
              <a:sysClr val="window" lastClr="FFFFFF"/>
            </a:solidFill>
            <a:latin typeface="Cambria"/>
            <a:ea typeface="+mn-ea"/>
            <a:cs typeface="+mn-cs"/>
          </a:endParaRPr>
        </a:p>
      </dgm:t>
    </dgm:pt>
    <dgm:pt modelId="{FB82FFE6-8343-45C0-BFCE-4CBE0BCB0E63}" type="parTrans" cxnId="{4EC685E9-AC28-4258-9E23-1BB519C1C257}">
      <dgm:prSet/>
      <dgm:spPr/>
      <dgm:t>
        <a:bodyPr/>
        <a:lstStyle/>
        <a:p>
          <a:endParaRPr lang="en-US"/>
        </a:p>
      </dgm:t>
    </dgm:pt>
    <dgm:pt modelId="{EFBC64B6-FE8D-47E0-9AF1-43D5805C2E2B}" type="sibTrans" cxnId="{4EC685E9-AC28-4258-9E23-1BB519C1C257}">
      <dgm:prSet/>
      <dgm:spPr/>
      <dgm:t>
        <a:bodyPr/>
        <a:lstStyle/>
        <a:p>
          <a:endParaRPr lang="en-US"/>
        </a:p>
      </dgm:t>
    </dgm:pt>
    <dgm:pt modelId="{D977E8F4-FDB7-4EB0-A681-2D49C1749937}">
      <dgm:prSet custT="1"/>
      <dgm:spPr>
        <a:xfrm>
          <a:off x="0" y="-39646"/>
          <a:ext cx="5468112" cy="94075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400" b="1" dirty="0">
              <a:solidFill>
                <a:sysClr val="window" lastClr="FFFFFF"/>
              </a:solidFill>
              <a:latin typeface="Cambria"/>
              <a:ea typeface="+mn-ea"/>
              <a:cs typeface="Times New Roman" panose="02020603050405020304" pitchFamily="18" charset="0"/>
            </a:rPr>
            <a:t>THEME – </a:t>
          </a:r>
          <a:r>
            <a:rPr lang="en-US" sz="1400" dirty="0">
              <a:solidFill>
                <a:sysClr val="window" lastClr="FFFFFF"/>
              </a:solidFill>
              <a:latin typeface="Cambria"/>
              <a:ea typeface="+mn-ea"/>
              <a:cs typeface="Times New Roman" panose="02020603050405020304" pitchFamily="18" charset="0"/>
            </a:rPr>
            <a:t>A major area of focus for the University influenced by our mission, vision, and core values.</a:t>
          </a:r>
        </a:p>
        <a:p>
          <a:pPr algn="r"/>
          <a:r>
            <a:rPr lang="en-US" sz="1400" i="1" dirty="0">
              <a:solidFill>
                <a:sysClr val="window" lastClr="FFFFFF"/>
              </a:solidFill>
              <a:latin typeface="Cambria"/>
              <a:ea typeface="+mn-ea"/>
              <a:cs typeface="Times New Roman" panose="02020603050405020304" pitchFamily="18" charset="0"/>
            </a:rPr>
            <a:t>--Developed at the University Level--</a:t>
          </a:r>
          <a:endParaRPr lang="en-US" sz="1400" i="1" dirty="0">
            <a:solidFill>
              <a:sysClr val="window" lastClr="FFFFFF"/>
            </a:solidFill>
            <a:latin typeface="Cambria"/>
            <a:ea typeface="MS Mincho" panose="02020609040205080304" pitchFamily="49" charset="-128"/>
            <a:cs typeface="Times New Roman" panose="02020603050405020304" pitchFamily="18" charset="0"/>
          </a:endParaRPr>
        </a:p>
      </dgm:t>
    </dgm:pt>
    <dgm:pt modelId="{8DE5349A-48F1-4051-9D41-32C65A7EB831}" type="parTrans" cxnId="{876DB9CB-79D8-4DB5-A0CF-5D412BD97730}">
      <dgm:prSet/>
      <dgm:spPr/>
      <dgm:t>
        <a:bodyPr/>
        <a:lstStyle/>
        <a:p>
          <a:endParaRPr lang="en-US"/>
        </a:p>
      </dgm:t>
    </dgm:pt>
    <dgm:pt modelId="{DC3BDAC7-1E6A-4803-A796-3FDCE596D83C}" type="sibTrans" cxnId="{876DB9CB-79D8-4DB5-A0CF-5D412BD97730}">
      <dgm:prSet/>
      <dgm:spPr>
        <a:xfrm>
          <a:off x="4858992" y="679915"/>
          <a:ext cx="609119" cy="609119"/>
        </a:xfr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AA119202-8DA3-4755-BC40-086031C438E6}">
      <dgm:prSet custT="1"/>
      <dgm:spPr>
        <a:xfrm>
          <a:off x="457954" y="1069666"/>
          <a:ext cx="5468112" cy="937107"/>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US" sz="1500" b="1" dirty="0">
              <a:solidFill>
                <a:sysClr val="window" lastClr="FFFFFF"/>
              </a:solidFill>
              <a:latin typeface="Cambria"/>
              <a:ea typeface="+mn-ea"/>
              <a:cs typeface="Times New Roman" panose="02020603050405020304" pitchFamily="18" charset="0"/>
            </a:rPr>
            <a:t>STRATEGIC OBJECTIVE</a:t>
          </a:r>
          <a:r>
            <a:rPr lang="en-US" sz="1500" b="1" i="1" dirty="0">
              <a:solidFill>
                <a:sysClr val="window" lastClr="FFFFFF"/>
              </a:solidFill>
              <a:latin typeface="Cambria"/>
              <a:ea typeface="+mn-ea"/>
              <a:cs typeface="Times New Roman" panose="02020603050405020304" pitchFamily="18" charset="0"/>
            </a:rPr>
            <a:t> – </a:t>
          </a:r>
          <a:r>
            <a:rPr lang="en-US" sz="1500" i="0" dirty="0">
              <a:solidFill>
                <a:sysClr val="window" lastClr="FFFFFF"/>
              </a:solidFill>
              <a:latin typeface="Cambria"/>
              <a:ea typeface="+mn-ea"/>
              <a:cs typeface="Times New Roman" panose="02020603050405020304" pitchFamily="18" charset="0"/>
            </a:rPr>
            <a:t>A</a:t>
          </a:r>
          <a:r>
            <a:rPr lang="en-US" sz="1500" i="1" dirty="0">
              <a:solidFill>
                <a:sysClr val="window" lastClr="FFFFFF"/>
              </a:solidFill>
              <a:latin typeface="Cambria"/>
              <a:ea typeface="+mn-ea"/>
              <a:cs typeface="Times New Roman" panose="02020603050405020304" pitchFamily="18" charset="0"/>
            </a:rPr>
            <a:t> </a:t>
          </a:r>
          <a:r>
            <a:rPr lang="en-US" sz="1500" dirty="0">
              <a:solidFill>
                <a:sysClr val="window" lastClr="FFFFFF"/>
              </a:solidFill>
              <a:latin typeface="Cambria"/>
              <a:ea typeface="+mn-ea"/>
              <a:cs typeface="+mn-cs"/>
            </a:rPr>
            <a:t>long-term organizational goal that puts a theme into context and brings it into sharper focus</a:t>
          </a:r>
        </a:p>
        <a:p>
          <a:pPr algn="r"/>
          <a:r>
            <a:rPr lang="en-US" sz="1500" i="1" dirty="0">
              <a:solidFill>
                <a:sysClr val="window" lastClr="FFFFFF"/>
              </a:solidFill>
              <a:latin typeface="Cambria"/>
              <a:ea typeface="+mn-ea"/>
              <a:cs typeface="Times New Roman" panose="02020603050405020304" pitchFamily="18" charset="0"/>
            </a:rPr>
            <a:t>--Developed at the University Level--</a:t>
          </a:r>
          <a:endParaRPr lang="en-US" sz="1500" dirty="0">
            <a:solidFill>
              <a:sysClr val="window" lastClr="FFFFFF"/>
            </a:solidFill>
            <a:latin typeface="Cambria"/>
            <a:ea typeface="MS Mincho" panose="02020609040205080304" pitchFamily="49" charset="-128"/>
            <a:cs typeface="Times New Roman" panose="02020603050405020304" pitchFamily="18" charset="0"/>
          </a:endParaRPr>
        </a:p>
      </dgm:t>
    </dgm:pt>
    <dgm:pt modelId="{EE145DD8-F6A7-47DC-B437-1185BB109F38}" type="parTrans" cxnId="{77B41C26-9946-4E3C-8B56-2EE7150C1A12}">
      <dgm:prSet/>
      <dgm:spPr/>
      <dgm:t>
        <a:bodyPr/>
        <a:lstStyle/>
        <a:p>
          <a:endParaRPr lang="en-US"/>
        </a:p>
      </dgm:t>
    </dgm:pt>
    <dgm:pt modelId="{B5145D92-A5F0-4C96-82E6-069A4D029D40}" type="sibTrans" cxnId="{77B41C26-9946-4E3C-8B56-2EE7150C1A12}">
      <dgm:prSet/>
      <dgm:spPr>
        <a:xfrm>
          <a:off x="5316946" y="1787406"/>
          <a:ext cx="609119" cy="609119"/>
        </a:xfr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mbria"/>
            <a:ea typeface="+mn-ea"/>
            <a:cs typeface="+mn-cs"/>
          </a:endParaRPr>
        </a:p>
      </dgm:t>
    </dgm:pt>
    <dgm:pt modelId="{6B550F2B-C427-4CA7-BEDB-EB09AC4284F4}" type="pres">
      <dgm:prSet presAssocID="{011EC5B8-EC82-42D0-BE70-E9807ED3EA76}" presName="outerComposite" presStyleCnt="0">
        <dgm:presLayoutVars>
          <dgm:chMax val="5"/>
          <dgm:dir/>
          <dgm:resizeHandles val="exact"/>
        </dgm:presLayoutVars>
      </dgm:prSet>
      <dgm:spPr/>
    </dgm:pt>
    <dgm:pt modelId="{DB4C9FCF-297F-48C3-87FA-B4C936FFDE92}" type="pres">
      <dgm:prSet presAssocID="{011EC5B8-EC82-42D0-BE70-E9807ED3EA76}" presName="dummyMaxCanvas" presStyleCnt="0">
        <dgm:presLayoutVars/>
      </dgm:prSet>
      <dgm:spPr/>
    </dgm:pt>
    <dgm:pt modelId="{22AFDEA0-675A-4869-9408-C3A7CDF73438}" type="pres">
      <dgm:prSet presAssocID="{011EC5B8-EC82-42D0-BE70-E9807ED3EA76}" presName="FourNodes_1" presStyleLbl="node1" presStyleIdx="0" presStyleCnt="4" custScaleX="100765" custScaleY="86987" custLinFactNeighborX="-154" custLinFactNeighborY="10685">
        <dgm:presLayoutVars>
          <dgm:bulletEnabled val="1"/>
        </dgm:presLayoutVars>
      </dgm:prSet>
      <dgm:spPr>
        <a:prstGeom prst="roundRect">
          <a:avLst>
            <a:gd name="adj" fmla="val 10000"/>
          </a:avLst>
        </a:prstGeom>
      </dgm:spPr>
    </dgm:pt>
    <dgm:pt modelId="{D2F32C1B-2E6B-4690-BF8F-DB8FD48F87D9}" type="pres">
      <dgm:prSet presAssocID="{011EC5B8-EC82-42D0-BE70-E9807ED3EA76}" presName="FourNodes_2" presStyleLbl="node1" presStyleIdx="1" presStyleCnt="4" custLinFactNeighborX="-3532" custLinFactNeighborY="-2213">
        <dgm:presLayoutVars>
          <dgm:bulletEnabled val="1"/>
        </dgm:presLayoutVars>
      </dgm:prSet>
      <dgm:spPr>
        <a:prstGeom prst="roundRect">
          <a:avLst>
            <a:gd name="adj" fmla="val 10000"/>
          </a:avLst>
        </a:prstGeom>
      </dgm:spPr>
    </dgm:pt>
    <dgm:pt modelId="{EB19C9D8-AA6A-4F9F-97CF-A619360BEDBB}" type="pres">
      <dgm:prSet presAssocID="{011EC5B8-EC82-42D0-BE70-E9807ED3EA76}" presName="FourNodes_3" presStyleLbl="node1" presStyleIdx="2" presStyleCnt="4" custLinFactNeighborX="-4188" custLinFactNeighborY="-8852">
        <dgm:presLayoutVars>
          <dgm:bulletEnabled val="1"/>
        </dgm:presLayoutVars>
      </dgm:prSet>
      <dgm:spPr>
        <a:prstGeom prst="roundRect">
          <a:avLst>
            <a:gd name="adj" fmla="val 10000"/>
          </a:avLst>
        </a:prstGeom>
      </dgm:spPr>
    </dgm:pt>
    <dgm:pt modelId="{789A4022-4A24-482D-B75E-DBC43460072F}" type="pres">
      <dgm:prSet presAssocID="{011EC5B8-EC82-42D0-BE70-E9807ED3EA76}" presName="FourNodes_4" presStyleLbl="node1" presStyleIdx="3" presStyleCnt="4" custScaleX="104391" custScaleY="107457" custLinFactNeighborX="-3629" custLinFactNeighborY="-1864">
        <dgm:presLayoutVars>
          <dgm:bulletEnabled val="1"/>
        </dgm:presLayoutVars>
      </dgm:prSet>
      <dgm:spPr>
        <a:prstGeom prst="roundRect">
          <a:avLst>
            <a:gd name="adj" fmla="val 10000"/>
          </a:avLst>
        </a:prstGeom>
      </dgm:spPr>
    </dgm:pt>
    <dgm:pt modelId="{936BDA79-70AF-4637-AFA4-2878D282F7E3}" type="pres">
      <dgm:prSet presAssocID="{011EC5B8-EC82-42D0-BE70-E9807ED3EA76}" presName="FourConn_1-2" presStyleLbl="fgAccFollowNode1" presStyleIdx="0" presStyleCnt="3" custLinFactNeighborX="4540" custLinFactNeighborY="11349">
        <dgm:presLayoutVars>
          <dgm:bulletEnabled val="1"/>
        </dgm:presLayoutVars>
      </dgm:prSet>
      <dgm:spPr>
        <a:prstGeom prst="downArrow">
          <a:avLst>
            <a:gd name="adj1" fmla="val 55000"/>
            <a:gd name="adj2" fmla="val 45000"/>
          </a:avLst>
        </a:prstGeom>
      </dgm:spPr>
    </dgm:pt>
    <dgm:pt modelId="{A1AD54D4-923F-4CEB-9919-0CBC7F82D25C}" type="pres">
      <dgm:prSet presAssocID="{011EC5B8-EC82-42D0-BE70-E9807ED3EA76}" presName="FourConn_2-3" presStyleLbl="fgAccFollowNode1" presStyleIdx="1" presStyleCnt="3" custLinFactNeighborX="-36317" custLinFactNeighborY="1135">
        <dgm:presLayoutVars>
          <dgm:bulletEnabled val="1"/>
        </dgm:presLayoutVars>
      </dgm:prSet>
      <dgm:spPr>
        <a:prstGeom prst="downArrow">
          <a:avLst>
            <a:gd name="adj1" fmla="val 55000"/>
            <a:gd name="adj2" fmla="val 45000"/>
          </a:avLst>
        </a:prstGeom>
      </dgm:spPr>
    </dgm:pt>
    <dgm:pt modelId="{DA08551A-64B7-4438-AE88-24171C562112}" type="pres">
      <dgm:prSet presAssocID="{011EC5B8-EC82-42D0-BE70-E9807ED3EA76}" presName="FourConn_3-4" presStyleLbl="fgAccFollowNode1" presStyleIdx="2" presStyleCnt="3" custLinFactNeighborX="-17024" custLinFactNeighborY="-3405">
        <dgm:presLayoutVars>
          <dgm:bulletEnabled val="1"/>
        </dgm:presLayoutVars>
      </dgm:prSet>
      <dgm:spPr>
        <a:prstGeom prst="downArrow">
          <a:avLst>
            <a:gd name="adj1" fmla="val 55000"/>
            <a:gd name="adj2" fmla="val 45000"/>
          </a:avLst>
        </a:prstGeom>
      </dgm:spPr>
    </dgm:pt>
    <dgm:pt modelId="{AA1B80C9-37CA-43ED-8A6E-5FACDB3A8B88}" type="pres">
      <dgm:prSet presAssocID="{011EC5B8-EC82-42D0-BE70-E9807ED3EA76}" presName="FourNodes_1_text" presStyleLbl="node1" presStyleIdx="3" presStyleCnt="4">
        <dgm:presLayoutVars>
          <dgm:bulletEnabled val="1"/>
        </dgm:presLayoutVars>
      </dgm:prSet>
      <dgm:spPr/>
    </dgm:pt>
    <dgm:pt modelId="{7BDC794D-DF18-45B0-A135-0B1D5D3D92FF}" type="pres">
      <dgm:prSet presAssocID="{011EC5B8-EC82-42D0-BE70-E9807ED3EA76}" presName="FourNodes_2_text" presStyleLbl="node1" presStyleIdx="3" presStyleCnt="4">
        <dgm:presLayoutVars>
          <dgm:bulletEnabled val="1"/>
        </dgm:presLayoutVars>
      </dgm:prSet>
      <dgm:spPr/>
    </dgm:pt>
    <dgm:pt modelId="{44A63DB1-284A-44F3-B18D-546DFA25CD08}" type="pres">
      <dgm:prSet presAssocID="{011EC5B8-EC82-42D0-BE70-E9807ED3EA76}" presName="FourNodes_3_text" presStyleLbl="node1" presStyleIdx="3" presStyleCnt="4">
        <dgm:presLayoutVars>
          <dgm:bulletEnabled val="1"/>
        </dgm:presLayoutVars>
      </dgm:prSet>
      <dgm:spPr/>
    </dgm:pt>
    <dgm:pt modelId="{CF38A6F7-605C-488F-B982-D96AFD9C5E8B}" type="pres">
      <dgm:prSet presAssocID="{011EC5B8-EC82-42D0-BE70-E9807ED3EA76}" presName="FourNodes_4_text" presStyleLbl="node1" presStyleIdx="3" presStyleCnt="4">
        <dgm:presLayoutVars>
          <dgm:bulletEnabled val="1"/>
        </dgm:presLayoutVars>
      </dgm:prSet>
      <dgm:spPr/>
    </dgm:pt>
  </dgm:ptLst>
  <dgm:cxnLst>
    <dgm:cxn modelId="{9438460B-BD61-4AFD-B890-F261E3618865}" type="presOf" srcId="{AA119202-8DA3-4755-BC40-086031C438E6}" destId="{D2F32C1B-2E6B-4690-BF8F-DB8FD48F87D9}" srcOrd="0" destOrd="0" presId="urn:microsoft.com/office/officeart/2005/8/layout/vProcess5"/>
    <dgm:cxn modelId="{77B41C26-9946-4E3C-8B56-2EE7150C1A12}" srcId="{011EC5B8-EC82-42D0-BE70-E9807ED3EA76}" destId="{AA119202-8DA3-4755-BC40-086031C438E6}" srcOrd="1" destOrd="0" parTransId="{EE145DD8-F6A7-47DC-B437-1185BB109F38}" sibTransId="{B5145D92-A5F0-4C96-82E6-069A4D029D40}"/>
    <dgm:cxn modelId="{9BF9C849-1039-442A-8A5D-51B85CAF83AA}" type="presOf" srcId="{EAA0B102-4332-402C-8D35-147726BE61D4}" destId="{789A4022-4A24-482D-B75E-DBC43460072F}" srcOrd="0" destOrd="0" presId="urn:microsoft.com/office/officeart/2005/8/layout/vProcess5"/>
    <dgm:cxn modelId="{65CEE54A-8E68-4A34-8020-AAEA2DF6BA4D}" srcId="{011EC5B8-EC82-42D0-BE70-E9807ED3EA76}" destId="{FAAF6A4A-55F1-4A7D-8A52-9BFAF78F4BF7}" srcOrd="2" destOrd="0" parTransId="{4B8C44F9-8B59-4E25-AE3C-1BD7FB5BFA8C}" sibTransId="{D9AD13BB-45D2-46DB-9A37-A23F8D97DF71}"/>
    <dgm:cxn modelId="{4A040F50-504B-463F-9629-92A3B12D360F}" type="presOf" srcId="{011EC5B8-EC82-42D0-BE70-E9807ED3EA76}" destId="{6B550F2B-C427-4CA7-BEDB-EB09AC4284F4}" srcOrd="0" destOrd="0" presId="urn:microsoft.com/office/officeart/2005/8/layout/vProcess5"/>
    <dgm:cxn modelId="{37530C68-41BC-4A3F-BFDD-15996FC38732}" type="presOf" srcId="{EAA0B102-4332-402C-8D35-147726BE61D4}" destId="{CF38A6F7-605C-488F-B982-D96AFD9C5E8B}" srcOrd="1" destOrd="0" presId="urn:microsoft.com/office/officeart/2005/8/layout/vProcess5"/>
    <dgm:cxn modelId="{AB85DB7E-134D-4916-88BC-1E998E1DC196}" type="presOf" srcId="{B5145D92-A5F0-4C96-82E6-069A4D029D40}" destId="{A1AD54D4-923F-4CEB-9919-0CBC7F82D25C}" srcOrd="0" destOrd="0" presId="urn:microsoft.com/office/officeart/2005/8/layout/vProcess5"/>
    <dgm:cxn modelId="{18CF1D85-08B4-4DB0-BD70-FB42821B884F}" type="presOf" srcId="{D9AD13BB-45D2-46DB-9A37-A23F8D97DF71}" destId="{DA08551A-64B7-4438-AE88-24171C562112}" srcOrd="0" destOrd="0" presId="urn:microsoft.com/office/officeart/2005/8/layout/vProcess5"/>
    <dgm:cxn modelId="{8F20CD86-8D19-413D-9077-D27B9DF2E11F}" type="presOf" srcId="{DC3BDAC7-1E6A-4803-A796-3FDCE596D83C}" destId="{936BDA79-70AF-4637-AFA4-2878D282F7E3}" srcOrd="0" destOrd="0" presId="urn:microsoft.com/office/officeart/2005/8/layout/vProcess5"/>
    <dgm:cxn modelId="{42F76F94-847F-4369-816F-33B97FCEC5C3}" type="presOf" srcId="{D977E8F4-FDB7-4EB0-A681-2D49C1749937}" destId="{22AFDEA0-675A-4869-9408-C3A7CDF73438}" srcOrd="0" destOrd="0" presId="urn:microsoft.com/office/officeart/2005/8/layout/vProcess5"/>
    <dgm:cxn modelId="{8334CA97-76B8-4F2C-BD4E-B25F9258657E}" type="presOf" srcId="{FAAF6A4A-55F1-4A7D-8A52-9BFAF78F4BF7}" destId="{EB19C9D8-AA6A-4F9F-97CF-A619360BEDBB}" srcOrd="0" destOrd="0" presId="urn:microsoft.com/office/officeart/2005/8/layout/vProcess5"/>
    <dgm:cxn modelId="{CBDA389B-0E7E-4AB3-8D2D-D071E622A106}" type="presOf" srcId="{AA119202-8DA3-4755-BC40-086031C438E6}" destId="{7BDC794D-DF18-45B0-A135-0B1D5D3D92FF}" srcOrd="1" destOrd="0" presId="urn:microsoft.com/office/officeart/2005/8/layout/vProcess5"/>
    <dgm:cxn modelId="{30A050AA-013B-4207-87B1-BB72BBD6AE24}" type="presOf" srcId="{FAAF6A4A-55F1-4A7D-8A52-9BFAF78F4BF7}" destId="{44A63DB1-284A-44F3-B18D-546DFA25CD08}" srcOrd="1" destOrd="0" presId="urn:microsoft.com/office/officeart/2005/8/layout/vProcess5"/>
    <dgm:cxn modelId="{876DB9CB-79D8-4DB5-A0CF-5D412BD97730}" srcId="{011EC5B8-EC82-42D0-BE70-E9807ED3EA76}" destId="{D977E8F4-FDB7-4EB0-A681-2D49C1749937}" srcOrd="0" destOrd="0" parTransId="{8DE5349A-48F1-4051-9D41-32C65A7EB831}" sibTransId="{DC3BDAC7-1E6A-4803-A796-3FDCE596D83C}"/>
    <dgm:cxn modelId="{F353CCE1-4E63-4A9D-84CF-FE5A8E7BA404}" type="presOf" srcId="{D977E8F4-FDB7-4EB0-A681-2D49C1749937}" destId="{AA1B80C9-37CA-43ED-8A6E-5FACDB3A8B88}" srcOrd="1" destOrd="0" presId="urn:microsoft.com/office/officeart/2005/8/layout/vProcess5"/>
    <dgm:cxn modelId="{4EC685E9-AC28-4258-9E23-1BB519C1C257}" srcId="{011EC5B8-EC82-42D0-BE70-E9807ED3EA76}" destId="{EAA0B102-4332-402C-8D35-147726BE61D4}" srcOrd="3" destOrd="0" parTransId="{FB82FFE6-8343-45C0-BFCE-4CBE0BCB0E63}" sibTransId="{EFBC64B6-FE8D-47E0-9AF1-43D5805C2E2B}"/>
    <dgm:cxn modelId="{B62D99EF-0280-4802-BA1C-5F2F678D937C}" type="presParOf" srcId="{6B550F2B-C427-4CA7-BEDB-EB09AC4284F4}" destId="{DB4C9FCF-297F-48C3-87FA-B4C936FFDE92}" srcOrd="0" destOrd="0" presId="urn:microsoft.com/office/officeart/2005/8/layout/vProcess5"/>
    <dgm:cxn modelId="{E9D491BF-231C-4C09-B36A-48327D186CFA}" type="presParOf" srcId="{6B550F2B-C427-4CA7-BEDB-EB09AC4284F4}" destId="{22AFDEA0-675A-4869-9408-C3A7CDF73438}" srcOrd="1" destOrd="0" presId="urn:microsoft.com/office/officeart/2005/8/layout/vProcess5"/>
    <dgm:cxn modelId="{59AD4C84-C60E-40DD-80FC-948A3E957B48}" type="presParOf" srcId="{6B550F2B-C427-4CA7-BEDB-EB09AC4284F4}" destId="{D2F32C1B-2E6B-4690-BF8F-DB8FD48F87D9}" srcOrd="2" destOrd="0" presId="urn:microsoft.com/office/officeart/2005/8/layout/vProcess5"/>
    <dgm:cxn modelId="{4174B2B0-71A3-4402-B278-8041B7210DF7}" type="presParOf" srcId="{6B550F2B-C427-4CA7-BEDB-EB09AC4284F4}" destId="{EB19C9D8-AA6A-4F9F-97CF-A619360BEDBB}" srcOrd="3" destOrd="0" presId="urn:microsoft.com/office/officeart/2005/8/layout/vProcess5"/>
    <dgm:cxn modelId="{C5A8AE8B-48EE-49C3-94B9-76C99D540B78}" type="presParOf" srcId="{6B550F2B-C427-4CA7-BEDB-EB09AC4284F4}" destId="{789A4022-4A24-482D-B75E-DBC43460072F}" srcOrd="4" destOrd="0" presId="urn:microsoft.com/office/officeart/2005/8/layout/vProcess5"/>
    <dgm:cxn modelId="{46A30203-F3A0-4A30-9AEA-050A13F74B8D}" type="presParOf" srcId="{6B550F2B-C427-4CA7-BEDB-EB09AC4284F4}" destId="{936BDA79-70AF-4637-AFA4-2878D282F7E3}" srcOrd="5" destOrd="0" presId="urn:microsoft.com/office/officeart/2005/8/layout/vProcess5"/>
    <dgm:cxn modelId="{5E04C64D-EED9-44ED-81C7-607D1D090A4F}" type="presParOf" srcId="{6B550F2B-C427-4CA7-BEDB-EB09AC4284F4}" destId="{A1AD54D4-923F-4CEB-9919-0CBC7F82D25C}" srcOrd="6" destOrd="0" presId="urn:microsoft.com/office/officeart/2005/8/layout/vProcess5"/>
    <dgm:cxn modelId="{1AED5D2C-43C0-4C76-B43D-D60397AD7D2A}" type="presParOf" srcId="{6B550F2B-C427-4CA7-BEDB-EB09AC4284F4}" destId="{DA08551A-64B7-4438-AE88-24171C562112}" srcOrd="7" destOrd="0" presId="urn:microsoft.com/office/officeart/2005/8/layout/vProcess5"/>
    <dgm:cxn modelId="{97A7E5B3-7640-44AF-8FE0-C957C3102BC9}" type="presParOf" srcId="{6B550F2B-C427-4CA7-BEDB-EB09AC4284F4}" destId="{AA1B80C9-37CA-43ED-8A6E-5FACDB3A8B88}" srcOrd="8" destOrd="0" presId="urn:microsoft.com/office/officeart/2005/8/layout/vProcess5"/>
    <dgm:cxn modelId="{5DA70019-D531-4F56-8FB9-5AF7D46EA181}" type="presParOf" srcId="{6B550F2B-C427-4CA7-BEDB-EB09AC4284F4}" destId="{7BDC794D-DF18-45B0-A135-0B1D5D3D92FF}" srcOrd="9" destOrd="0" presId="urn:microsoft.com/office/officeart/2005/8/layout/vProcess5"/>
    <dgm:cxn modelId="{1C44D1D6-4C9B-4B47-A390-6B51BEEC6C2D}" type="presParOf" srcId="{6B550F2B-C427-4CA7-BEDB-EB09AC4284F4}" destId="{44A63DB1-284A-44F3-B18D-546DFA25CD08}" srcOrd="10" destOrd="0" presId="urn:microsoft.com/office/officeart/2005/8/layout/vProcess5"/>
    <dgm:cxn modelId="{F2C1ECD7-85AB-42AB-9A65-0B213D71F39D}" type="presParOf" srcId="{6B550F2B-C427-4CA7-BEDB-EB09AC4284F4}" destId="{CF38A6F7-605C-488F-B982-D96AFD9C5E8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7808F-BA65-2A48-A4E8-8AD66B00A042}">
      <dsp:nvSpPr>
        <dsp:cNvPr id="0" name=""/>
        <dsp:cNvSpPr/>
      </dsp:nvSpPr>
      <dsp:spPr>
        <a:xfrm rot="5400000">
          <a:off x="-259866" y="306439"/>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January – March</a:t>
          </a:r>
          <a:endParaRPr lang="en-US" sz="1700" kern="1200" dirty="0"/>
        </a:p>
      </dsp:txBody>
      <dsp:txXfrm rot="-5400000">
        <a:off x="1" y="652926"/>
        <a:ext cx="1212708" cy="519733"/>
      </dsp:txXfrm>
    </dsp:sp>
    <dsp:sp modelId="{41CF1401-1B31-404F-8F46-6D9DF7F435F1}">
      <dsp:nvSpPr>
        <dsp:cNvPr id="0" name=""/>
        <dsp:cNvSpPr/>
      </dsp:nvSpPr>
      <dsp:spPr>
        <a:xfrm rot="5400000">
          <a:off x="5198611" y="-3901143"/>
          <a:ext cx="1213853"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Review Core Values</a:t>
          </a:r>
        </a:p>
        <a:p>
          <a:pPr marL="171450" lvl="1" indent="-171450" algn="l" defTabSz="711200">
            <a:lnSpc>
              <a:spcPct val="90000"/>
            </a:lnSpc>
            <a:spcBef>
              <a:spcPct val="0"/>
            </a:spcBef>
            <a:spcAft>
              <a:spcPct val="15000"/>
            </a:spcAft>
            <a:buChar char="•"/>
          </a:pPr>
          <a:r>
            <a:rPr lang="en-US" sz="1600" kern="1200" dirty="0"/>
            <a:t>Develop Strategic Plan themes and high-level strategic outcomes informed by:</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Mission, vision, core values</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President’s goals; USM goals; current strategic planning goals, MHEC, other (?)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Involves deans, VPs, shared governance councils, others (?)</a:t>
          </a:r>
        </a:p>
      </dsp:txBody>
      <dsp:txXfrm rot="-5400000">
        <a:off x="1212708" y="144015"/>
        <a:ext cx="9126405" cy="1095343"/>
      </dsp:txXfrm>
    </dsp:sp>
    <dsp:sp modelId="{44377138-8F76-FA48-A435-2AAE25515251}">
      <dsp:nvSpPr>
        <dsp:cNvPr id="0" name=""/>
        <dsp:cNvSpPr/>
      </dsp:nvSpPr>
      <dsp:spPr>
        <a:xfrm rot="5400000">
          <a:off x="-259866" y="1848126"/>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April – May </a:t>
          </a:r>
          <a:endParaRPr lang="en-US" sz="1700" kern="1200" dirty="0"/>
        </a:p>
      </dsp:txBody>
      <dsp:txXfrm rot="-5400000">
        <a:off x="1" y="2194613"/>
        <a:ext cx="1212708" cy="519733"/>
      </dsp:txXfrm>
    </dsp:sp>
    <dsp:sp modelId="{1675DBF0-DE10-EC41-A350-DA53D2BF5DDF}">
      <dsp:nvSpPr>
        <dsp:cNvPr id="0" name=""/>
        <dsp:cNvSpPr/>
      </dsp:nvSpPr>
      <dsp:spPr>
        <a:xfrm rot="5400000">
          <a:off x="5242495" y="-2441526"/>
          <a:ext cx="1126086"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Universitywide feedback/input sessions on themes and outcomes</a:t>
          </a:r>
        </a:p>
        <a:p>
          <a:pPr marL="228600" lvl="1" indent="-228600" algn="l" defTabSz="933450">
            <a:lnSpc>
              <a:spcPct val="90000"/>
            </a:lnSpc>
            <a:spcBef>
              <a:spcPct val="0"/>
            </a:spcBef>
            <a:spcAft>
              <a:spcPct val="15000"/>
            </a:spcAft>
            <a:buChar char="•"/>
          </a:pPr>
          <a:r>
            <a:rPr lang="en-US" sz="2100" kern="1200" dirty="0"/>
            <a:t>Revise and refine themes and outcomes</a:t>
          </a:r>
        </a:p>
        <a:p>
          <a:pPr marL="228600" lvl="1" indent="-228600" algn="l" defTabSz="933450">
            <a:lnSpc>
              <a:spcPct val="90000"/>
            </a:lnSpc>
            <a:spcBef>
              <a:spcPct val="0"/>
            </a:spcBef>
            <a:spcAft>
              <a:spcPct val="15000"/>
            </a:spcAft>
            <a:buChar char="•"/>
          </a:pPr>
          <a:r>
            <a:rPr lang="en-US" sz="2100" kern="1200" dirty="0"/>
            <a:t>Draft plan</a:t>
          </a:r>
        </a:p>
      </dsp:txBody>
      <dsp:txXfrm rot="-5400000">
        <a:off x="1212709" y="1643231"/>
        <a:ext cx="9130689" cy="1016144"/>
      </dsp:txXfrm>
    </dsp:sp>
    <dsp:sp modelId="{19430A59-A8B4-D743-9EAF-2F6F3C148FAD}">
      <dsp:nvSpPr>
        <dsp:cNvPr id="0" name=""/>
        <dsp:cNvSpPr/>
      </dsp:nvSpPr>
      <dsp:spPr>
        <a:xfrm rot="5400000">
          <a:off x="-259866" y="3389813"/>
          <a:ext cx="1732441" cy="121270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Mid-May – June</a:t>
          </a:r>
          <a:endParaRPr lang="en-US" sz="1700" kern="1200" dirty="0"/>
        </a:p>
      </dsp:txBody>
      <dsp:txXfrm rot="-5400000">
        <a:off x="1" y="3736300"/>
        <a:ext cx="1212708" cy="519733"/>
      </dsp:txXfrm>
    </dsp:sp>
    <dsp:sp modelId="{23D2E351-16E6-BB48-B279-4C5B978633E8}">
      <dsp:nvSpPr>
        <dsp:cNvPr id="0" name=""/>
        <dsp:cNvSpPr/>
      </dsp:nvSpPr>
      <dsp:spPr>
        <a:xfrm rot="5400000">
          <a:off x="5242495" y="-899839"/>
          <a:ext cx="1126086" cy="9185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Finalize and adopt plan</a:t>
          </a:r>
        </a:p>
        <a:p>
          <a:pPr marL="228600" lvl="1" indent="-228600" algn="l" defTabSz="933450">
            <a:lnSpc>
              <a:spcPct val="90000"/>
            </a:lnSpc>
            <a:spcBef>
              <a:spcPct val="0"/>
            </a:spcBef>
            <a:spcAft>
              <a:spcPct val="15000"/>
            </a:spcAft>
            <a:buChar char="•"/>
          </a:pPr>
          <a:r>
            <a:rPr lang="en-US" sz="2100" kern="1200" dirty="0"/>
            <a:t>Design implementation plan</a:t>
          </a:r>
        </a:p>
      </dsp:txBody>
      <dsp:txXfrm rot="-5400000">
        <a:off x="1212709" y="3184918"/>
        <a:ext cx="9130689" cy="101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FDEA0-675A-4869-9408-C3A7CDF73438}">
      <dsp:nvSpPr>
        <dsp:cNvPr id="0" name=""/>
        <dsp:cNvSpPr/>
      </dsp:nvSpPr>
      <dsp:spPr>
        <a:xfrm>
          <a:off x="-72032" y="158321"/>
          <a:ext cx="5631022" cy="898525"/>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mbria"/>
              <a:ea typeface="+mn-ea"/>
              <a:cs typeface="Times New Roman" panose="02020603050405020304" pitchFamily="18" charset="0"/>
            </a:rPr>
            <a:t>THEME – </a:t>
          </a:r>
          <a:r>
            <a:rPr lang="en-US" sz="1400" kern="1200" dirty="0">
              <a:solidFill>
                <a:sysClr val="window" lastClr="FFFFFF"/>
              </a:solidFill>
              <a:latin typeface="Cambria"/>
              <a:ea typeface="+mn-ea"/>
              <a:cs typeface="Times New Roman" panose="02020603050405020304" pitchFamily="18" charset="0"/>
            </a:rPr>
            <a:t>A major area of focus for the University influenced by our mission, vision, and core values.</a:t>
          </a:r>
        </a:p>
        <a:p>
          <a:pPr marL="0" lvl="0" indent="0" algn="r" defTabSz="622300">
            <a:lnSpc>
              <a:spcPct val="90000"/>
            </a:lnSpc>
            <a:spcBef>
              <a:spcPct val="0"/>
            </a:spcBef>
            <a:spcAft>
              <a:spcPct val="35000"/>
            </a:spcAft>
            <a:buNone/>
          </a:pPr>
          <a:r>
            <a:rPr lang="en-US" sz="1400" i="1" kern="1200" dirty="0">
              <a:solidFill>
                <a:sysClr val="window" lastClr="FFFFFF"/>
              </a:solidFill>
              <a:latin typeface="Cambria"/>
              <a:ea typeface="+mn-ea"/>
              <a:cs typeface="Times New Roman" panose="02020603050405020304" pitchFamily="18" charset="0"/>
            </a:rPr>
            <a:t>--Developed at the University Level--</a:t>
          </a:r>
          <a:endParaRPr lang="en-US" sz="1400" i="1" kern="1200" dirty="0">
            <a:solidFill>
              <a:sysClr val="window" lastClr="FFFFFF"/>
            </a:solidFill>
            <a:latin typeface="Cambria"/>
            <a:ea typeface="MS Mincho" panose="02020609040205080304" pitchFamily="49" charset="-128"/>
            <a:cs typeface="Times New Roman" panose="02020603050405020304" pitchFamily="18" charset="0"/>
          </a:endParaRPr>
        </a:p>
      </dsp:txBody>
      <dsp:txXfrm>
        <a:off x="-45715" y="184638"/>
        <a:ext cx="4428255" cy="845891"/>
      </dsp:txXfrm>
    </dsp:sp>
    <dsp:sp modelId="{D2F32C1B-2E6B-4690-BF8F-DB8FD48F87D9}">
      <dsp:nvSpPr>
        <dsp:cNvPr id="0" name=""/>
        <dsp:cNvSpPr/>
      </dsp:nvSpPr>
      <dsp:spPr>
        <a:xfrm>
          <a:off x="219982" y="1178633"/>
          <a:ext cx="5588272" cy="1032941"/>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Times New Roman" panose="02020603050405020304" pitchFamily="18" charset="0"/>
            </a:rPr>
            <a:t>STRATEGIC OBJECTIVE</a:t>
          </a:r>
          <a:r>
            <a:rPr lang="en-US" sz="1500" b="1" i="1" kern="1200" dirty="0">
              <a:solidFill>
                <a:sysClr val="window" lastClr="FFFFFF"/>
              </a:solidFill>
              <a:latin typeface="Cambria"/>
              <a:ea typeface="+mn-ea"/>
              <a:cs typeface="Times New Roman" panose="02020603050405020304" pitchFamily="18" charset="0"/>
            </a:rPr>
            <a:t> – </a:t>
          </a:r>
          <a:r>
            <a:rPr lang="en-US" sz="1500" i="0" kern="1200" dirty="0">
              <a:solidFill>
                <a:sysClr val="window" lastClr="FFFFFF"/>
              </a:solidFill>
              <a:latin typeface="Cambria"/>
              <a:ea typeface="+mn-ea"/>
              <a:cs typeface="Times New Roman" panose="02020603050405020304" pitchFamily="18" charset="0"/>
            </a:rPr>
            <a:t>A</a:t>
          </a:r>
          <a:r>
            <a:rPr lang="en-US" sz="1500" i="1" kern="1200" dirty="0">
              <a:solidFill>
                <a:sysClr val="window" lastClr="FFFFFF"/>
              </a:solidFill>
              <a:latin typeface="Cambria"/>
              <a:ea typeface="+mn-ea"/>
              <a:cs typeface="Times New Roman" panose="02020603050405020304" pitchFamily="18" charset="0"/>
            </a:rPr>
            <a:t> </a:t>
          </a:r>
          <a:r>
            <a:rPr lang="en-US" sz="1500" kern="1200" dirty="0">
              <a:solidFill>
                <a:sysClr val="window" lastClr="FFFFFF"/>
              </a:solidFill>
              <a:latin typeface="Cambria"/>
              <a:ea typeface="+mn-ea"/>
              <a:cs typeface="+mn-cs"/>
            </a:rPr>
            <a:t>long-term organizational goal that puts a theme into context and brings it into sharper focus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University Level--</a:t>
          </a:r>
          <a:endParaRPr lang="en-US" sz="1500" kern="1200" dirty="0">
            <a:solidFill>
              <a:sysClr val="window" lastClr="FFFFFF"/>
            </a:solidFill>
            <a:latin typeface="Cambria"/>
            <a:ea typeface="MS Mincho" panose="02020609040205080304" pitchFamily="49" charset="-128"/>
            <a:cs typeface="Times New Roman" panose="02020603050405020304" pitchFamily="18" charset="0"/>
          </a:endParaRPr>
        </a:p>
      </dsp:txBody>
      <dsp:txXfrm>
        <a:off x="250236" y="1208887"/>
        <a:ext cx="4388334" cy="972433"/>
      </dsp:txXfrm>
    </dsp:sp>
    <dsp:sp modelId="{EB19C9D8-AA6A-4F9F-97CF-A619360BEDBB}">
      <dsp:nvSpPr>
        <dsp:cNvPr id="0" name=""/>
        <dsp:cNvSpPr/>
      </dsp:nvSpPr>
      <dsp:spPr>
        <a:xfrm>
          <a:off x="644355" y="2330806"/>
          <a:ext cx="5588272" cy="1032941"/>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Times New Roman" panose="02020603050405020304" pitchFamily="18" charset="0"/>
            </a:rPr>
            <a:t>STRATEGIC OUTCOMES</a:t>
          </a:r>
          <a:r>
            <a:rPr lang="en-US" sz="1500" kern="1200" dirty="0">
              <a:solidFill>
                <a:sysClr val="window" lastClr="FFFFFF"/>
              </a:solidFill>
              <a:latin typeface="Cambria"/>
              <a:ea typeface="+mn-ea"/>
              <a:cs typeface="Times New Roman" panose="02020603050405020304" pitchFamily="18" charset="0"/>
            </a:rPr>
            <a:t> - The results the University expects to realize if  it is successful in pursuing the strategic objectives.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University Level--</a:t>
          </a:r>
          <a:endParaRPr lang="en-US" sz="1500" kern="1200" dirty="0">
            <a:solidFill>
              <a:sysClr val="window" lastClr="FFFFFF"/>
            </a:solidFill>
            <a:latin typeface="Cambria"/>
            <a:ea typeface="+mn-ea"/>
            <a:cs typeface="+mn-cs"/>
          </a:endParaRPr>
        </a:p>
      </dsp:txBody>
      <dsp:txXfrm>
        <a:off x="674609" y="2361060"/>
        <a:ext cx="4395319" cy="972433"/>
      </dsp:txXfrm>
    </dsp:sp>
    <dsp:sp modelId="{789A4022-4A24-482D-B75E-DBC43460072F}">
      <dsp:nvSpPr>
        <dsp:cNvPr id="0" name=""/>
        <dsp:cNvSpPr/>
      </dsp:nvSpPr>
      <dsp:spPr>
        <a:xfrm>
          <a:off x="1020921" y="3585224"/>
          <a:ext cx="5833653" cy="1109968"/>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 lastClr="FFFFFF"/>
              </a:solidFill>
              <a:latin typeface="Cambria"/>
              <a:ea typeface="+mn-ea"/>
              <a:cs typeface="+mn-cs"/>
            </a:rPr>
            <a:t>GOALS (SMART) </a:t>
          </a:r>
          <a:r>
            <a:rPr lang="en-US" sz="1500" kern="1200" dirty="0">
              <a:solidFill>
                <a:sysClr val="window" lastClr="FFFFFF"/>
              </a:solidFill>
              <a:latin typeface="Cambria"/>
              <a:ea typeface="+mn-ea"/>
              <a:cs typeface="+mn-cs"/>
            </a:rPr>
            <a:t>– Strategies, approaches, milestones, or actions developed in plans by schools and administrative units to achieve the objective and outcomes</a:t>
          </a:r>
        </a:p>
        <a:p>
          <a:pPr marL="0" lvl="0" indent="0" algn="r" defTabSz="666750">
            <a:lnSpc>
              <a:spcPct val="90000"/>
            </a:lnSpc>
            <a:spcBef>
              <a:spcPct val="0"/>
            </a:spcBef>
            <a:spcAft>
              <a:spcPct val="35000"/>
            </a:spcAft>
            <a:buNone/>
          </a:pPr>
          <a:r>
            <a:rPr lang="en-US" sz="1500" i="1" kern="1200" dirty="0">
              <a:solidFill>
                <a:sysClr val="window" lastClr="FFFFFF"/>
              </a:solidFill>
              <a:latin typeface="Cambria"/>
              <a:ea typeface="+mn-ea"/>
              <a:cs typeface="Times New Roman" panose="02020603050405020304" pitchFamily="18" charset="0"/>
            </a:rPr>
            <a:t>--Developed at the School/Unit Levels--</a:t>
          </a:r>
          <a:endParaRPr lang="en-US" sz="1500" kern="1200" dirty="0">
            <a:solidFill>
              <a:sysClr val="window" lastClr="FFFFFF"/>
            </a:solidFill>
            <a:latin typeface="Cambria"/>
            <a:ea typeface="+mn-ea"/>
            <a:cs typeface="+mn-cs"/>
          </a:endParaRPr>
        </a:p>
      </dsp:txBody>
      <dsp:txXfrm>
        <a:off x="1053431" y="3617734"/>
        <a:ext cx="4579170" cy="1044948"/>
      </dsp:txXfrm>
    </dsp:sp>
    <dsp:sp modelId="{936BDA79-70AF-4637-AFA4-2878D282F7E3}">
      <dsp:nvSpPr>
        <dsp:cNvPr id="0" name=""/>
        <dsp:cNvSpPr/>
      </dsp:nvSpPr>
      <dsp:spPr>
        <a:xfrm>
          <a:off x="4896684" y="848081"/>
          <a:ext cx="671412" cy="671412"/>
        </a:xfrm>
        <a:prstGeom prst="downArrow">
          <a:avLst>
            <a:gd name="adj1" fmla="val 55000"/>
            <a:gd name="adj2" fmla="val 45000"/>
          </a:avLst>
        </a:prstGeom>
        <a:solidFill>
          <a:srgbClr val="C0504D">
            <a:tint val="40000"/>
            <a:alpha val="90000"/>
            <a:hueOff val="0"/>
            <a:satOff val="0"/>
            <a:lumOff val="0"/>
            <a:alphaOff val="0"/>
          </a:srgbClr>
        </a:solidFill>
        <a:ln w="25400" cap="flat" cmpd="sng" algn="ctr">
          <a:solidFill>
            <a:srgbClr val="C0504D">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047752" y="848081"/>
        <a:ext cx="369276" cy="505238"/>
      </dsp:txXfrm>
    </dsp:sp>
    <dsp:sp modelId="{A1AD54D4-923F-4CEB-9919-0CBC7F82D25C}">
      <dsp:nvSpPr>
        <dsp:cNvPr id="0" name=""/>
        <dsp:cNvSpPr/>
      </dsp:nvSpPr>
      <dsp:spPr>
        <a:xfrm>
          <a:off x="5090383" y="2000252"/>
          <a:ext cx="671412" cy="671412"/>
        </a:xfrm>
        <a:prstGeom prst="downArrow">
          <a:avLst>
            <a:gd name="adj1" fmla="val 55000"/>
            <a:gd name="adj2" fmla="val 45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241451" y="2000252"/>
        <a:ext cx="369276" cy="505238"/>
      </dsp:txXfrm>
    </dsp:sp>
    <dsp:sp modelId="{DA08551A-64B7-4438-AE88-24171C562112}">
      <dsp:nvSpPr>
        <dsp:cNvPr id="0" name=""/>
        <dsp:cNvSpPr/>
      </dsp:nvSpPr>
      <dsp:spPr>
        <a:xfrm>
          <a:off x="5680951" y="3190520"/>
          <a:ext cx="671412" cy="671412"/>
        </a:xfrm>
        <a:prstGeom prst="downArrow">
          <a:avLst>
            <a:gd name="adj1" fmla="val 55000"/>
            <a:gd name="adj2" fmla="val 45000"/>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solidFill>
              <a:sysClr val="windowText" lastClr="000000">
                <a:hueOff val="0"/>
                <a:satOff val="0"/>
                <a:lumOff val="0"/>
                <a:alphaOff val="0"/>
              </a:sysClr>
            </a:solidFill>
            <a:latin typeface="Cambria"/>
            <a:ea typeface="+mn-ea"/>
            <a:cs typeface="+mn-cs"/>
          </a:endParaRPr>
        </a:p>
      </dsp:txBody>
      <dsp:txXfrm>
        <a:off x="5832019" y="3190520"/>
        <a:ext cx="369276" cy="5052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C6BA0-B67D-C84D-899F-26042B6189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1F5B0B6-7626-DB47-92C6-EA9B2D8C9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B11330-E884-E34C-AA72-620417A886FD}" type="datetimeFigureOut">
              <a:rPr lang="en-US" smtClean="0"/>
              <a:t>6/4/21</a:t>
            </a:fld>
            <a:endParaRPr lang="en-US" dirty="0"/>
          </a:p>
        </p:txBody>
      </p:sp>
      <p:sp>
        <p:nvSpPr>
          <p:cNvPr id="4" name="Footer Placeholder 3">
            <a:extLst>
              <a:ext uri="{FF2B5EF4-FFF2-40B4-BE49-F238E27FC236}">
                <a16:creationId xmlns:a16="http://schemas.microsoft.com/office/drawing/2014/main" id="{EF2775A5-53C0-D54C-8E7F-CC3B38271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105A0E-412C-DD4D-AF61-839BC12A4D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756680-9CBB-514F-9868-239130C92E67}" type="slidenum">
              <a:rPr lang="en-US" smtClean="0"/>
              <a:t>‹#›</a:t>
            </a:fld>
            <a:endParaRPr lang="en-US" dirty="0"/>
          </a:p>
        </p:txBody>
      </p:sp>
    </p:spTree>
    <p:extLst>
      <p:ext uri="{BB962C8B-B14F-4D97-AF65-F5344CB8AC3E}">
        <p14:creationId xmlns:p14="http://schemas.microsoft.com/office/powerpoint/2010/main" val="91705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56E7F-E029-4A8E-81C8-963ED4704D78}" type="datetimeFigureOut">
              <a:rPr lang="en-US" smtClean="0"/>
              <a:t>6/4/21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6F654-2F8A-40B8-9263-02453B1BC2B1}" type="slidenum">
              <a:rPr lang="en-US" smtClean="0"/>
              <a:t>‹#›</a:t>
            </a:fld>
            <a:endParaRPr lang="en-US" dirty="0"/>
          </a:p>
        </p:txBody>
      </p:sp>
    </p:spTree>
    <p:extLst>
      <p:ext uri="{BB962C8B-B14F-4D97-AF65-F5344CB8AC3E}">
        <p14:creationId xmlns:p14="http://schemas.microsoft.com/office/powerpoint/2010/main" val="23171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5</a:t>
            </a:fld>
            <a:endParaRPr lang="en-US" dirty="0"/>
          </a:p>
        </p:txBody>
      </p:sp>
    </p:spTree>
    <p:extLst>
      <p:ext uri="{BB962C8B-B14F-4D97-AF65-F5344CB8AC3E}">
        <p14:creationId xmlns:p14="http://schemas.microsoft.com/office/powerpoint/2010/main" val="186754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6F654-2F8A-40B8-9263-02453B1BC2B1}" type="slidenum">
              <a:rPr lang="en-US" smtClean="0"/>
              <a:t>6</a:t>
            </a:fld>
            <a:endParaRPr lang="en-US" dirty="0"/>
          </a:p>
        </p:txBody>
      </p:sp>
    </p:spTree>
    <p:extLst>
      <p:ext uri="{BB962C8B-B14F-4D97-AF65-F5344CB8AC3E}">
        <p14:creationId xmlns:p14="http://schemas.microsoft.com/office/powerpoint/2010/main" val="134967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12</a:t>
            </a:fld>
            <a:endParaRPr lang="en-US" dirty="0"/>
          </a:p>
        </p:txBody>
      </p:sp>
    </p:spTree>
    <p:extLst>
      <p:ext uri="{BB962C8B-B14F-4D97-AF65-F5344CB8AC3E}">
        <p14:creationId xmlns:p14="http://schemas.microsoft.com/office/powerpoint/2010/main" val="27694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6F654-2F8A-40B8-9263-02453B1BC2B1}" type="slidenum">
              <a:rPr lang="en-US" smtClean="0"/>
              <a:t>22</a:t>
            </a:fld>
            <a:endParaRPr lang="en-US" dirty="0"/>
          </a:p>
        </p:txBody>
      </p:sp>
    </p:spTree>
    <p:extLst>
      <p:ext uri="{BB962C8B-B14F-4D97-AF65-F5344CB8AC3E}">
        <p14:creationId xmlns:p14="http://schemas.microsoft.com/office/powerpoint/2010/main" val="402313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7" name="Title 6"/>
          <p:cNvSpPr>
            <a:spLocks noGrp="1"/>
          </p:cNvSpPr>
          <p:nvPr>
            <p:ph type="title"/>
          </p:nvPr>
        </p:nvSpPr>
        <p:spPr>
          <a:xfrm>
            <a:off x="6801853" y="3767137"/>
            <a:ext cx="5165558" cy="2858252"/>
          </a:xfrm>
        </p:spPr>
        <p:txBody>
          <a:bodyPr>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5237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82779"/>
            <a:ext cx="9144000" cy="927184"/>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3452"/>
            <a:ext cx="9144000" cy="8943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327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B482801-7427-614C-A370-9C50F1422A9A}" type="datetimeFigureOut">
              <a:rPr lang="en-US" smtClean="0"/>
              <a:t>6/4/21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84DE0E3-1F2F-4044-A6EE-5A055FCC2DA1}" type="slidenum">
              <a:rPr lang="en-US" smtClean="0"/>
              <a:t>‹#›</a:t>
            </a:fld>
            <a:endParaRPr lang="en-US" dirty="0"/>
          </a:p>
        </p:txBody>
      </p:sp>
    </p:spTree>
    <p:extLst>
      <p:ext uri="{BB962C8B-B14F-4D97-AF65-F5344CB8AC3E}">
        <p14:creationId xmlns:p14="http://schemas.microsoft.com/office/powerpoint/2010/main" val="170359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8A3310-A589-F743-B657-F9259F56E194}" type="datetimeFigureOut">
              <a:rPr lang="en-US" smtClean="0"/>
              <a:t>6/4/21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8C4323-75C6-414A-A42C-BB31A56EAF9C}" type="slidenum">
              <a:rPr lang="en-US" smtClean="0"/>
              <a:t>‹#›</a:t>
            </a:fld>
            <a:endParaRPr lang="en-US" dirty="0"/>
          </a:p>
        </p:txBody>
      </p:sp>
    </p:spTree>
    <p:extLst>
      <p:ext uri="{BB962C8B-B14F-4D97-AF65-F5344CB8AC3E}">
        <p14:creationId xmlns:p14="http://schemas.microsoft.com/office/powerpoint/2010/main" val="152610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3510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7DE9D-9048-BA46-A08B-5C07BD3EDED5}" type="datetimeFigureOut">
              <a:rPr lang="en-US" smtClean="0"/>
              <a:t>6/4/21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AE54D-48F8-D048-A87C-0CD23BE3C2AC}" type="slidenum">
              <a:rPr lang="en-US" smtClean="0"/>
              <a:t>‹#›</a:t>
            </a:fld>
            <a:endParaRPr lang="en-US" dirty="0"/>
          </a:p>
        </p:txBody>
      </p:sp>
    </p:spTree>
    <p:extLst>
      <p:ext uri="{BB962C8B-B14F-4D97-AF65-F5344CB8AC3E}">
        <p14:creationId xmlns:p14="http://schemas.microsoft.com/office/powerpoint/2010/main" val="4640545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892969"/>
            <a:ext cx="10515600" cy="7281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919664"/>
            <a:ext cx="10515600" cy="326933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09223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652338"/>
            <a:ext cx="10515600" cy="6416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677" y="2454441"/>
            <a:ext cx="10515600" cy="251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17299"/>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Placeholder 1"/>
          <p:cNvSpPr>
            <a:spLocks noGrp="1"/>
          </p:cNvSpPr>
          <p:nvPr>
            <p:ph type="title"/>
          </p:nvPr>
        </p:nvSpPr>
        <p:spPr>
          <a:xfrm>
            <a:off x="838200" y="1407861"/>
            <a:ext cx="909186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677" y="2966160"/>
            <a:ext cx="10515600" cy="182955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24552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maryland.edu/about-umb/strategic-plan/themes/" TargetMode="Externa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6882" y="3623733"/>
            <a:ext cx="4980317" cy="3001354"/>
          </a:xfrm>
        </p:spPr>
        <p:txBody>
          <a:bodyPr>
            <a:normAutofit fontScale="90000"/>
          </a:bodyPr>
          <a:lstStyle/>
          <a:p>
            <a:r>
              <a:rPr lang="en-US" dirty="0"/>
              <a:t>Town Hall</a:t>
            </a:r>
            <a:br>
              <a:rPr lang="en-US" dirty="0"/>
            </a:br>
            <a:r>
              <a:rPr lang="en-US" sz="2000" dirty="0"/>
              <a:t>June 3, 2021</a:t>
            </a:r>
            <a:br>
              <a:rPr lang="en-US" dirty="0"/>
            </a:br>
            <a:br>
              <a:rPr lang="en-US" dirty="0"/>
            </a:br>
            <a:r>
              <a:rPr lang="en-US" sz="2000" dirty="0"/>
              <a:t>Dr. Judy L. Postmus</a:t>
            </a:r>
            <a:br>
              <a:rPr lang="en-US" sz="2000" dirty="0"/>
            </a:br>
            <a:r>
              <a:rPr lang="en-US" sz="2000" dirty="0"/>
              <a:t>Dean &amp; Professor, School of Social Work</a:t>
            </a:r>
            <a:br>
              <a:rPr lang="en-US" dirty="0"/>
            </a:br>
            <a:br>
              <a:rPr lang="en-US" dirty="0"/>
            </a:br>
            <a:r>
              <a:rPr lang="en-US" sz="2000" dirty="0"/>
              <a:t>Dr. Roger J. Ward</a:t>
            </a:r>
            <a:br>
              <a:rPr lang="en-US" sz="2000" dirty="0"/>
            </a:br>
            <a:r>
              <a:rPr lang="en-US" sz="2000" dirty="0"/>
              <a:t>Provost &amp; EVP (Interim)</a:t>
            </a:r>
            <a:br>
              <a:rPr lang="en-US" sz="2000" dirty="0"/>
            </a:br>
            <a:r>
              <a:rPr lang="en-US" sz="2000" dirty="0"/>
              <a:t>Dean, Graduate School</a:t>
            </a:r>
            <a:br>
              <a:rPr lang="en-US" sz="2000" dirty="0"/>
            </a:br>
            <a:br>
              <a:rPr lang="en-US" sz="2000" dirty="0"/>
            </a:br>
            <a:endParaRPr lang="en-US" dirty="0"/>
          </a:p>
        </p:txBody>
      </p:sp>
    </p:spTree>
    <p:extLst>
      <p:ext uri="{BB962C8B-B14F-4D97-AF65-F5344CB8AC3E}">
        <p14:creationId xmlns:p14="http://schemas.microsoft.com/office/powerpoint/2010/main" val="124399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3343D8F-7DC7-4747-AFB8-9EDA50F7816A}"/>
              </a:ext>
            </a:extLst>
          </p:cNvPr>
          <p:cNvSpPr>
            <a:spLocks noGrp="1"/>
          </p:cNvSpPr>
          <p:nvPr>
            <p:ph type="ctrTitle"/>
          </p:nvPr>
        </p:nvSpPr>
        <p:spPr>
          <a:xfrm>
            <a:off x="3237470" y="1487284"/>
            <a:ext cx="7092778" cy="872166"/>
          </a:xfrm>
        </p:spPr>
        <p:txBody>
          <a:bodyPr>
            <a:noAutofit/>
          </a:bodyPr>
          <a:lstStyle/>
          <a:p>
            <a:pPr algn="l"/>
            <a:r>
              <a:rPr lang="en-US" sz="4400" b="1" dirty="0">
                <a:solidFill>
                  <a:srgbClr val="C7212F"/>
                </a:solidFill>
                <a:latin typeface="+mn-lt"/>
              </a:rPr>
              <a:t>INNOVATION and DISCOVERY</a:t>
            </a:r>
          </a:p>
        </p:txBody>
      </p:sp>
      <p:sp>
        <p:nvSpPr>
          <p:cNvPr id="6" name="Subtitle 2">
            <a:extLst>
              <a:ext uri="{FF2B5EF4-FFF2-40B4-BE49-F238E27FC236}">
                <a16:creationId xmlns:a16="http://schemas.microsoft.com/office/drawing/2014/main" id="{39CFCAFA-DFED-944F-BD15-A5D6CA0D834A}"/>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Excellence/Knowledge/Collaboration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906" y="725608"/>
            <a:ext cx="1328928" cy="838200"/>
          </a:xfrm>
          <a:prstGeom prst="rect">
            <a:avLst/>
          </a:prstGeom>
        </p:spPr>
      </p:pic>
      <p:sp>
        <p:nvSpPr>
          <p:cNvPr id="8" name="Subtitle 2">
            <a:extLst>
              <a:ext uri="{FF2B5EF4-FFF2-40B4-BE49-F238E27FC236}">
                <a16:creationId xmlns:a16="http://schemas.microsoft.com/office/drawing/2014/main" id="{39CFCAFA-DFED-944F-BD15-A5D6CA0D834A}"/>
              </a:ext>
            </a:extLst>
          </p:cNvPr>
          <p:cNvSpPr txBox="1">
            <a:spLocks/>
          </p:cNvSpPr>
          <p:nvPr/>
        </p:nvSpPr>
        <p:spPr>
          <a:xfrm>
            <a:off x="593123" y="2708038"/>
            <a:ext cx="9448343" cy="271640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00000"/>
              </a:lnSpc>
            </a:pPr>
            <a:r>
              <a:rPr lang="en-US" sz="2000" b="1" dirty="0">
                <a:solidFill>
                  <a:srgbClr val="C7212F"/>
                </a:solidFill>
              </a:rPr>
              <a:t>WHAT IT MEANS</a:t>
            </a:r>
          </a:p>
          <a:p>
            <a:pPr algn="l" fontAlgn="base">
              <a:lnSpc>
                <a:spcPct val="100000"/>
              </a:lnSpc>
            </a:pPr>
            <a:r>
              <a:rPr lang="en-US" dirty="0"/>
              <a:t>We imagine and explore new and improved ways to accomplish our mission of research, education, and service.</a:t>
            </a:r>
          </a:p>
          <a:p>
            <a:pPr algn="l" fontAlgn="base">
              <a:lnSpc>
                <a:spcPct val="100000"/>
              </a:lnSpc>
            </a:pPr>
            <a:endParaRPr lang="en-US" sz="2000"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Creativity | Discovery | Agility | Novel Thinking | Teamwork | Partnership | Taking Risks | Learn from Mistakes | Explore New Opportunities | Embrace Optimism | Be Influential | Develop Leaders | Be Agile</a:t>
            </a:r>
          </a:p>
        </p:txBody>
      </p:sp>
    </p:spTree>
    <p:extLst>
      <p:ext uri="{BB962C8B-B14F-4D97-AF65-F5344CB8AC3E}">
        <p14:creationId xmlns:p14="http://schemas.microsoft.com/office/powerpoint/2010/main" val="209756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4EF71-C042-2047-BE45-FD6077A8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01" y="854956"/>
            <a:ext cx="1328928" cy="838200"/>
          </a:xfrm>
          <a:prstGeom prst="rect">
            <a:avLst/>
          </a:prstGeom>
        </p:spPr>
      </p:pic>
      <p:sp>
        <p:nvSpPr>
          <p:cNvPr id="4" name="Title 1">
            <a:extLst>
              <a:ext uri="{FF2B5EF4-FFF2-40B4-BE49-F238E27FC236}">
                <a16:creationId xmlns:a16="http://schemas.microsoft.com/office/drawing/2014/main" id="{37814A39-48A8-5948-98CB-ABA4DC81757F}"/>
              </a:ext>
            </a:extLst>
          </p:cNvPr>
          <p:cNvSpPr txBox="1">
            <a:spLocks/>
          </p:cNvSpPr>
          <p:nvPr/>
        </p:nvSpPr>
        <p:spPr>
          <a:xfrm>
            <a:off x="2619632" y="3161689"/>
            <a:ext cx="7710616"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EQUITY and JUSTICE</a:t>
            </a:r>
          </a:p>
        </p:txBody>
      </p:sp>
      <p:sp>
        <p:nvSpPr>
          <p:cNvPr id="5" name="Subtitle 2">
            <a:extLst>
              <a:ext uri="{FF2B5EF4-FFF2-40B4-BE49-F238E27FC236}">
                <a16:creationId xmlns:a16="http://schemas.microsoft.com/office/drawing/2014/main" id="{F5A5DD6B-1F6C-3245-886E-81CD374F324D}"/>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Leadership</a:t>
            </a:r>
          </a:p>
        </p:txBody>
      </p:sp>
      <p:sp>
        <p:nvSpPr>
          <p:cNvPr id="6" name="Title 1">
            <a:extLst>
              <a:ext uri="{FF2B5EF4-FFF2-40B4-BE49-F238E27FC236}">
                <a16:creationId xmlns:a16="http://schemas.microsoft.com/office/drawing/2014/main" id="{B3F56773-108E-6440-A85C-BB778A27D098}"/>
              </a:ext>
            </a:extLst>
          </p:cNvPr>
          <p:cNvSpPr txBox="1">
            <a:spLocks/>
          </p:cNvSpPr>
          <p:nvPr/>
        </p:nvSpPr>
        <p:spPr>
          <a:xfrm>
            <a:off x="2619632" y="1811559"/>
            <a:ext cx="6499654" cy="872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212F"/>
                </a:solidFill>
                <a:latin typeface="+mn-lt"/>
              </a:rPr>
              <a:t>RESPECT and INTEGRITY</a:t>
            </a:r>
          </a:p>
        </p:txBody>
      </p:sp>
      <p:sp>
        <p:nvSpPr>
          <p:cNvPr id="7" name="Title 1">
            <a:extLst>
              <a:ext uri="{FF2B5EF4-FFF2-40B4-BE49-F238E27FC236}">
                <a16:creationId xmlns:a16="http://schemas.microsoft.com/office/drawing/2014/main" id="{0D407570-FED8-424D-91B6-D44E585BB21E}"/>
              </a:ext>
            </a:extLst>
          </p:cNvPr>
          <p:cNvSpPr txBox="1">
            <a:spLocks/>
          </p:cNvSpPr>
          <p:nvPr/>
        </p:nvSpPr>
        <p:spPr>
          <a:xfrm>
            <a:off x="2619632" y="4143905"/>
            <a:ext cx="7092778" cy="872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7212F"/>
                </a:solidFill>
                <a:latin typeface="+mn-lt"/>
              </a:rPr>
              <a:t>INNOVATION and DISCOVERY</a:t>
            </a:r>
          </a:p>
        </p:txBody>
      </p:sp>
      <p:sp>
        <p:nvSpPr>
          <p:cNvPr id="8" name="Title 1">
            <a:extLst>
              <a:ext uri="{FF2B5EF4-FFF2-40B4-BE49-F238E27FC236}">
                <a16:creationId xmlns:a16="http://schemas.microsoft.com/office/drawing/2014/main" id="{79815AC9-BC46-A84A-81EC-EF3EA0A4F849}"/>
              </a:ext>
            </a:extLst>
          </p:cNvPr>
          <p:cNvSpPr txBox="1">
            <a:spLocks/>
          </p:cNvSpPr>
          <p:nvPr/>
        </p:nvSpPr>
        <p:spPr>
          <a:xfrm>
            <a:off x="2619632" y="2393317"/>
            <a:ext cx="8391720"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WELL-BEING and SUSTAINABILITY</a:t>
            </a:r>
          </a:p>
        </p:txBody>
      </p:sp>
    </p:spTree>
    <p:extLst>
      <p:ext uri="{BB962C8B-B14F-4D97-AF65-F5344CB8AC3E}">
        <p14:creationId xmlns:p14="http://schemas.microsoft.com/office/powerpoint/2010/main" val="74952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a:xfrm>
            <a:off x="1524000" y="868362"/>
            <a:ext cx="9144000" cy="2387600"/>
          </a:xfrm>
        </p:spPr>
        <p:txBody>
          <a:bodyPr/>
          <a:lstStyle/>
          <a:p>
            <a:r>
              <a:rPr lang="en-US" dirty="0"/>
              <a:t>Strategic Themes</a:t>
            </a:r>
          </a:p>
        </p:txBody>
      </p:sp>
    </p:spTree>
    <p:extLst>
      <p:ext uri="{BB962C8B-B14F-4D97-AF65-F5344CB8AC3E}">
        <p14:creationId xmlns:p14="http://schemas.microsoft.com/office/powerpoint/2010/main" val="2576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fontScale="90000"/>
          </a:bodyPr>
          <a:lstStyle/>
          <a:p>
            <a:r>
              <a:rPr lang="en-US" dirty="0">
                <a:solidFill>
                  <a:srgbClr val="FF0000"/>
                </a:solidFill>
              </a:rPr>
              <a:t>Themes &amp; Strategic Outcomes</a:t>
            </a:r>
          </a:p>
        </p:txBody>
      </p:sp>
      <p:graphicFrame>
        <p:nvGraphicFramePr>
          <p:cNvPr id="4" name="Diagram 3">
            <a:extLst>
              <a:ext uri="{FF2B5EF4-FFF2-40B4-BE49-F238E27FC236}">
                <a16:creationId xmlns:a16="http://schemas.microsoft.com/office/drawing/2014/main" id="{D776CEC3-5A2E-F34A-8175-41FBFABA7B05}"/>
              </a:ext>
            </a:extLst>
          </p:cNvPr>
          <p:cNvGraphicFramePr/>
          <p:nvPr>
            <p:extLst>
              <p:ext uri="{D42A27DB-BD31-4B8C-83A1-F6EECF244321}">
                <p14:modId xmlns:p14="http://schemas.microsoft.com/office/powerpoint/2010/main" val="2620614761"/>
              </p:ext>
            </p:extLst>
          </p:nvPr>
        </p:nvGraphicFramePr>
        <p:xfrm>
          <a:off x="2158152" y="1039661"/>
          <a:ext cx="6985340" cy="4695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4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47386" y="308172"/>
            <a:ext cx="9144000" cy="731489"/>
          </a:xfrm>
        </p:spPr>
        <p:txBody>
          <a:bodyPr>
            <a:normAutofit fontScale="90000"/>
          </a:bodyPr>
          <a:lstStyle/>
          <a:p>
            <a:r>
              <a:rPr lang="en-US" dirty="0">
                <a:solidFill>
                  <a:srgbClr val="FF0000"/>
                </a:solidFill>
              </a:rPr>
              <a:t>Strategic Plan 2016 Themes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747386" y="1149666"/>
            <a:ext cx="9179169" cy="4489133"/>
          </a:xfrm>
        </p:spPr>
        <p:txBody>
          <a:bodyPr>
            <a:normAutofit lnSpcReduction="10000"/>
          </a:bodyPr>
          <a:lstStyle/>
          <a:p>
            <a:pPr algn="l"/>
            <a:r>
              <a:rPr lang="en-US" sz="2800" dirty="0"/>
              <a:t>6 Themes</a:t>
            </a:r>
          </a:p>
          <a:p>
            <a:pPr marL="914400" lvl="1" indent="-457200" algn="l">
              <a:buFont typeface="+mj-lt"/>
              <a:buAutoNum type="arabicPeriod"/>
            </a:pPr>
            <a:r>
              <a:rPr lang="en-US" sz="2800" dirty="0"/>
              <a:t>Health, Justice, and Social Impact</a:t>
            </a:r>
          </a:p>
          <a:p>
            <a:pPr marL="914400" lvl="1" indent="-457200" algn="l">
              <a:buFont typeface="+mj-lt"/>
              <a:buAutoNum type="arabicPeriod"/>
            </a:pPr>
            <a:r>
              <a:rPr lang="en-US" sz="2800" dirty="0"/>
              <a:t>Research and Scholarship</a:t>
            </a:r>
          </a:p>
          <a:p>
            <a:pPr marL="914400" lvl="1" indent="-457200" algn="l">
              <a:buFont typeface="+mj-lt"/>
              <a:buAutoNum type="arabicPeriod"/>
            </a:pPr>
            <a:r>
              <a:rPr lang="en-US" sz="2800" dirty="0"/>
              <a:t>Student Success</a:t>
            </a:r>
          </a:p>
          <a:p>
            <a:pPr marL="914400" lvl="1" indent="-457200" algn="l">
              <a:buFont typeface="+mj-lt"/>
              <a:buAutoNum type="arabicPeriod"/>
            </a:pPr>
            <a:r>
              <a:rPr lang="en-US" sz="2800" dirty="0"/>
              <a:t>Inclusive Excellence</a:t>
            </a:r>
          </a:p>
          <a:p>
            <a:pPr marL="914400" lvl="1" indent="-457200" algn="l">
              <a:buFont typeface="+mj-lt"/>
              <a:buAutoNum type="arabicPeriod"/>
            </a:pPr>
            <a:r>
              <a:rPr lang="en-US" sz="2800" dirty="0"/>
              <a:t>Partnership and Collaboration</a:t>
            </a:r>
          </a:p>
          <a:p>
            <a:pPr marL="914400" lvl="1" indent="-457200" algn="l">
              <a:buFont typeface="+mj-lt"/>
              <a:buAutoNum type="arabicPeriod"/>
            </a:pPr>
            <a:r>
              <a:rPr lang="en-US" sz="2800" dirty="0"/>
              <a:t>Efficiency, Effectiveness, and Assessment</a:t>
            </a:r>
          </a:p>
          <a:p>
            <a:pPr lvl="1" algn="l"/>
            <a:endParaRPr lang="en-US" sz="2800" dirty="0"/>
          </a:p>
          <a:p>
            <a:pPr lvl="1" algn="l"/>
            <a:r>
              <a:rPr lang="en-US" sz="2800" dirty="0"/>
              <a:t>Strategic Plan 2016:  </a:t>
            </a:r>
          </a:p>
          <a:p>
            <a:pPr lvl="1" algn="l"/>
            <a:r>
              <a:rPr lang="en-US" sz="2800" dirty="0">
                <a:hlinkClick r:id="rId3"/>
              </a:rPr>
              <a:t>https://www.umaryland.edu/about-umb/strategic-plan/themes/</a:t>
            </a:r>
            <a:endParaRPr lang="en-US" sz="2800" dirty="0"/>
          </a:p>
          <a:p>
            <a:pPr marL="914400" lvl="1" indent="-457200" algn="l">
              <a:buFont typeface="+mj-lt"/>
              <a:buAutoNum type="arabicPeriod"/>
            </a:pPr>
            <a:endParaRPr lang="en-US" sz="2800" dirty="0"/>
          </a:p>
        </p:txBody>
      </p:sp>
    </p:spTree>
    <p:custDataLst>
      <p:tags r:id="rId1"/>
    </p:custDataLst>
    <p:extLst>
      <p:ext uri="{BB962C8B-B14F-4D97-AF65-F5344CB8AC3E}">
        <p14:creationId xmlns:p14="http://schemas.microsoft.com/office/powerpoint/2010/main" val="348118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dirty="0">
                <a:solidFill>
                  <a:srgbClr val="FF0000"/>
                </a:solidFill>
              </a:rPr>
              <a:t>Strategic Themes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fontScale="92500" lnSpcReduction="10000"/>
          </a:bodyPr>
          <a:lstStyle/>
          <a:p>
            <a:pPr marL="342900" indent="-342900" algn="l">
              <a:buFont typeface="Arial" panose="020B0604020202020204" pitchFamily="34" charset="0"/>
              <a:buChar char="•"/>
            </a:pPr>
            <a:endParaRPr lang="en-US" dirty="0"/>
          </a:p>
          <a:p>
            <a:pPr lvl="1"/>
            <a:r>
              <a:rPr lang="en-US" sz="2800" dirty="0"/>
              <a:t>Community Partnership and Collaboration</a:t>
            </a:r>
          </a:p>
          <a:p>
            <a:pPr lvl="1"/>
            <a:endParaRPr lang="en-US" sz="2800" dirty="0"/>
          </a:p>
          <a:p>
            <a:pPr lvl="1"/>
            <a:r>
              <a:rPr lang="en-US" sz="2800" dirty="0"/>
              <a:t>University Culture, Engagement, and Belonging</a:t>
            </a:r>
          </a:p>
          <a:p>
            <a:pPr lvl="1"/>
            <a:endParaRPr lang="en-US" sz="2800" dirty="0"/>
          </a:p>
          <a:p>
            <a:pPr lvl="1"/>
            <a:r>
              <a:rPr lang="en-US" sz="2800" dirty="0"/>
              <a:t>Student Growth and Success</a:t>
            </a:r>
          </a:p>
          <a:p>
            <a:pPr lvl="1"/>
            <a:endParaRPr lang="en-US" sz="2800" dirty="0"/>
          </a:p>
          <a:p>
            <a:pPr lvl="1"/>
            <a:r>
              <a:rPr lang="en-US" sz="2800" dirty="0"/>
              <a:t>Innovation and Reimagination</a:t>
            </a:r>
          </a:p>
          <a:p>
            <a:pPr lvl="1"/>
            <a:endParaRPr lang="en-US" sz="2800" dirty="0"/>
          </a:p>
          <a:p>
            <a:pPr lvl="1"/>
            <a:r>
              <a:rPr lang="en-US" sz="2800" dirty="0"/>
              <a:t>Global Health and Education</a:t>
            </a:r>
          </a:p>
          <a:p>
            <a:pPr lvl="1"/>
            <a:endParaRPr lang="en-US" sz="2800" dirty="0"/>
          </a:p>
          <a:p>
            <a:pPr lvl="1"/>
            <a:r>
              <a:rPr lang="en-US" sz="2800" dirty="0"/>
              <a:t>Core Values Integration and Accountability</a:t>
            </a:r>
          </a:p>
          <a:p>
            <a:pPr algn="l"/>
            <a:endParaRPr lang="en-US" dirty="0"/>
          </a:p>
        </p:txBody>
      </p:sp>
    </p:spTree>
    <p:custDataLst>
      <p:tags r:id="rId1"/>
    </p:custDataLst>
    <p:extLst>
      <p:ext uri="{BB962C8B-B14F-4D97-AF65-F5344CB8AC3E}">
        <p14:creationId xmlns:p14="http://schemas.microsoft.com/office/powerpoint/2010/main" val="219497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pPr lvl="1" algn="ctr"/>
            <a:r>
              <a:rPr lang="en-US" sz="2800" b="1" u="sng" dirty="0"/>
              <a:t>Community Partnership and Collaboration</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lnSpcReduction="10000"/>
          </a:bodyPr>
          <a:lstStyle/>
          <a:p>
            <a:pPr algn="l"/>
            <a:r>
              <a:rPr lang="en-US" dirty="0">
                <a:solidFill>
                  <a:srgbClr val="FF0000"/>
                </a:solidFill>
              </a:rPr>
              <a:t>Objective: </a:t>
            </a:r>
            <a:r>
              <a:rPr lang="en-US" sz="1600" dirty="0"/>
              <a:t>Grounded in health equity, anti-racism, anti-oppression and social justice, UMB will formalize a Universitywide approach to community engagement and scholarship that dismantles systemic racism both inside and outside our campus. We will foster inclusive and equitable partnership with our neighbors across the human lifespan and model the embodiment of anti-racist and anti-oppressive practices in higher education. We strive to incorporate the values of equity and justice into the teaching, service, programs, and research at UMB, with the goal of achieving joy and hope in our society.</a:t>
            </a:r>
          </a:p>
          <a:p>
            <a:pPr algn="l"/>
            <a:r>
              <a:rPr lang="en-US" dirty="0">
                <a:solidFill>
                  <a:srgbClr val="FF0000"/>
                </a:solidFill>
              </a:rPr>
              <a:t>Outcomes:</a:t>
            </a:r>
          </a:p>
          <a:p>
            <a:pPr marL="342900" indent="-342900" algn="l">
              <a:buFont typeface="Arial" panose="020B0604020202020204" pitchFamily="34" charset="0"/>
              <a:buChar char="•"/>
            </a:pPr>
            <a:r>
              <a:rPr lang="en-US" sz="1100" dirty="0"/>
              <a:t>UMB becomes a trusted partner and resource as we build relationships with our neighbors in West Baltimore and throughout the region. Partners include University System of Maryland (USM) institutions, businesses, government, K-12 education, arts, foundations, nonprofits, community organizations, and citizens. We strive for neighborhoods that are safe, vibrant, equitable, and inclusive communities that promote the well-being, health, social justice, and economic benefit of all. </a:t>
            </a:r>
          </a:p>
          <a:p>
            <a:pPr marL="342900" indent="-342900" algn="l">
              <a:buFont typeface="Arial" panose="020B0604020202020204" pitchFamily="34" charset="0"/>
              <a:buChar char="•"/>
            </a:pPr>
            <a:r>
              <a:rPr lang="en-US" sz="1100" dirty="0"/>
              <a:t>UMB centers the guidance and approval of the community members most impacted in the development of University programs. We encourage the use of evidence to measure and document the impact of UMB’s health, legal, social work, and economic development programs, while honoring different ways of knowing, community sovereignty, and the wisdom of older adults</a:t>
            </a:r>
          </a:p>
          <a:p>
            <a:pPr marL="342900" indent="-342900" algn="l">
              <a:buFont typeface="Arial" panose="020B0604020202020204" pitchFamily="34" charset="0"/>
              <a:buChar char="•"/>
            </a:pPr>
            <a:r>
              <a:rPr lang="en-US" sz="1100" dirty="0"/>
              <a:t>A University culture that values and rewards research and teaching that is grounded in community engagement. UMB supports and holds faculty, staff, and administrators accountable for ethical and mutually beneficial community engagement practices.</a:t>
            </a:r>
          </a:p>
          <a:p>
            <a:pPr marL="342900" indent="-342900" algn="l">
              <a:buFont typeface="Arial" panose="020B0604020202020204" pitchFamily="34" charset="0"/>
              <a:buChar char="•"/>
            </a:pPr>
            <a:r>
              <a:rPr lang="en-US" sz="1100" dirty="0"/>
              <a:t>In order to promote equity, we will seek to learn from and repair some of the missteps of our own institution and will work with our neighbors and partners to identify ways to do so.</a:t>
            </a:r>
          </a:p>
          <a:p>
            <a:pPr marL="342900" indent="-342900" algn="l">
              <a:buFont typeface="Arial" panose="020B0604020202020204" pitchFamily="34" charset="0"/>
              <a:buChar char="•"/>
            </a:pPr>
            <a:r>
              <a:rPr lang="en-US" sz="1100" dirty="0"/>
              <a:t>Strategic partnerships with other USM institutions that can be viewed as a regional and national model of collaboration between distinct institutions with complementary missions.</a:t>
            </a:r>
          </a:p>
          <a:p>
            <a:pPr marL="342900" indent="-342900" algn="l">
              <a:buFont typeface="Arial" panose="020B0604020202020204" pitchFamily="34" charset="0"/>
              <a:buChar char="•"/>
            </a:pPr>
            <a:r>
              <a:rPr lang="en-US" sz="1100" dirty="0"/>
              <a:t>Establish an empowered organizational structure at the university/administration level to resource, coordinate and support community initiatives at the schools. </a:t>
            </a:r>
          </a:p>
          <a:p>
            <a:pPr marL="342900" indent="-342900" algn="l">
              <a:buFont typeface="Arial" panose="020B0604020202020204" pitchFamily="34" charset="0"/>
              <a:buChar char="•"/>
            </a:pPr>
            <a:endParaRPr lang="en-US" sz="1100"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sz="2000" dirty="0">
              <a:solidFill>
                <a:srgbClr val="FF0000"/>
              </a:solidFill>
            </a:endParaRPr>
          </a:p>
        </p:txBody>
      </p:sp>
    </p:spTree>
    <p:custDataLst>
      <p:tags r:id="rId1"/>
    </p:custDataLst>
    <p:extLst>
      <p:ext uri="{BB962C8B-B14F-4D97-AF65-F5344CB8AC3E}">
        <p14:creationId xmlns:p14="http://schemas.microsoft.com/office/powerpoint/2010/main" val="53890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pPr lvl="1" algn="ctr"/>
            <a:r>
              <a:rPr lang="en-US" sz="2800" b="1" u="sng" dirty="0"/>
              <a:t>University Culture, Engagement, and Belonging</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lnSpcReduction="10000"/>
          </a:bodyPr>
          <a:lstStyle/>
          <a:p>
            <a:pPr algn="l"/>
            <a:r>
              <a:rPr lang="en-US" dirty="0">
                <a:solidFill>
                  <a:srgbClr val="FF0000"/>
                </a:solidFill>
              </a:rPr>
              <a:t>Objective: </a:t>
            </a:r>
            <a:r>
              <a:rPr lang="en-US" dirty="0"/>
              <a:t>Create a sustainable culture of care that engages and embraces all members of UMB, and the broader community, through respect, collaboration, service, and communication that fosters belonging, understanding, trust, and equity. </a:t>
            </a:r>
          </a:p>
          <a:p>
            <a:pPr algn="l"/>
            <a:r>
              <a:rPr lang="en-US" dirty="0">
                <a:solidFill>
                  <a:srgbClr val="FF0000"/>
                </a:solidFill>
              </a:rPr>
              <a:t>Outcomes:</a:t>
            </a:r>
          </a:p>
          <a:p>
            <a:pPr marL="285750" indent="-285750" algn="l">
              <a:buFont typeface="Arial" panose="020B0604020202020204" pitchFamily="34" charset="0"/>
              <a:buChar char="•"/>
            </a:pPr>
            <a:r>
              <a:rPr lang="en-US" sz="1400" dirty="0"/>
              <a:t>A campus climate that celebrates inclusivity, social justice, equity, and diversity: promoting a culture of care.</a:t>
            </a:r>
          </a:p>
          <a:p>
            <a:pPr marL="285750" indent="-285750" algn="l">
              <a:buFont typeface="Arial" panose="020B0604020202020204" pitchFamily="34" charset="0"/>
              <a:buChar char="•"/>
            </a:pPr>
            <a:r>
              <a:rPr lang="en-US" sz="1400" dirty="0"/>
              <a:t>A University where identifying opportunities, planning, setting goals, and decision-making is inclusive and actively seeks input from stakeholders at all levels and all backgrounds within the University. </a:t>
            </a:r>
          </a:p>
          <a:p>
            <a:pPr marL="285750" indent="-285750" algn="l">
              <a:buFont typeface="Arial" panose="020B0604020202020204" pitchFamily="34" charset="0"/>
              <a:buChar char="•"/>
            </a:pPr>
            <a:r>
              <a:rPr lang="en-US" sz="1400" dirty="0"/>
              <a:t>Through institutional and financial support, create space, acknowledge and value all groups within the organization that are representative of our community.</a:t>
            </a:r>
          </a:p>
          <a:p>
            <a:pPr marL="285750" indent="-285750" algn="l">
              <a:buFont typeface="Arial" panose="020B0604020202020204" pitchFamily="34" charset="0"/>
              <a:buChar char="•"/>
            </a:pPr>
            <a:r>
              <a:rPr lang="en-US" sz="1400" dirty="0"/>
              <a:t>An organization that provides professional and educational activities that build cultural competency, equity, and respect</a:t>
            </a:r>
          </a:p>
          <a:p>
            <a:pPr marL="285750" indent="-285750" algn="l">
              <a:buFont typeface="Arial" panose="020B0604020202020204" pitchFamily="34" charset="0"/>
              <a:buChar char="•"/>
            </a:pPr>
            <a:r>
              <a:rPr lang="en-US" sz="1400" dirty="0"/>
              <a:t>A University that is socially responsible by promoting an interconnected community that is connected to UMB’s mission, respectful of all individuals, and acts to the betterment and benefit society. </a:t>
            </a:r>
          </a:p>
          <a:p>
            <a:pPr marL="285750" indent="-285750" algn="l">
              <a:buFont typeface="Arial" panose="020B0604020202020204" pitchFamily="34" charset="0"/>
              <a:buChar char="•"/>
            </a:pPr>
            <a:r>
              <a:rPr lang="en-US" sz="1400" dirty="0"/>
              <a:t>A University that is accountable and just, recognizing the historical and current damage and working to address the harm and eliminate social inequities. </a:t>
            </a:r>
          </a:p>
          <a:p>
            <a:pPr marL="285750" indent="-285750" algn="l">
              <a:buFont typeface="Arial" panose="020B0604020202020204" pitchFamily="34" charset="0"/>
              <a:buChar char="•"/>
            </a:pPr>
            <a:r>
              <a:rPr lang="en-US" sz="1400" dirty="0"/>
              <a:t>Communication that is empowering, inclusive, and culturally competent.</a:t>
            </a:r>
          </a:p>
        </p:txBody>
      </p:sp>
    </p:spTree>
    <p:custDataLst>
      <p:tags r:id="rId1"/>
    </p:custDataLst>
    <p:extLst>
      <p:ext uri="{BB962C8B-B14F-4D97-AF65-F5344CB8AC3E}">
        <p14:creationId xmlns:p14="http://schemas.microsoft.com/office/powerpoint/2010/main" val="124080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pPr lvl="1" algn="ctr"/>
            <a:r>
              <a:rPr lang="en-US" sz="2800" b="1" u="sng" dirty="0"/>
              <a:t>Student Growth and Success</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fontScale="92500" lnSpcReduction="10000"/>
          </a:bodyPr>
          <a:lstStyle/>
          <a:p>
            <a:pPr algn="l"/>
            <a:r>
              <a:rPr lang="en-US" dirty="0">
                <a:solidFill>
                  <a:srgbClr val="FF0000"/>
                </a:solidFill>
              </a:rPr>
              <a:t>Objective:  </a:t>
            </a:r>
            <a:r>
              <a:rPr lang="en-US" dirty="0"/>
              <a:t>Design and implement collaborative, inclusive, respectful, and accessible</a:t>
            </a:r>
            <a:r>
              <a:rPr lang="en-US" b="1" dirty="0"/>
              <a:t> </a:t>
            </a:r>
            <a:r>
              <a:rPr lang="en-US" dirty="0"/>
              <a:t>academic learning environments that equitably support and develop students to become exemplary professionals and purposeful contributors to society. </a:t>
            </a:r>
          </a:p>
          <a:p>
            <a:pPr algn="l"/>
            <a:r>
              <a:rPr lang="en-US" dirty="0">
                <a:solidFill>
                  <a:srgbClr val="FF0000"/>
                </a:solidFill>
              </a:rPr>
              <a:t>Outcomes:</a:t>
            </a:r>
          </a:p>
          <a:p>
            <a:pPr marL="342900" indent="-342900" algn="l">
              <a:buFont typeface="Arial" panose="020B0604020202020204" pitchFamily="34" charset="0"/>
              <a:buChar char="•"/>
            </a:pPr>
            <a:r>
              <a:rPr lang="en-US" sz="1600" dirty="0"/>
              <a:t>Academic programs, offerings, and services that are accessible to students of all racial and ethnic backgrounds, income levels, and social identities</a:t>
            </a:r>
          </a:p>
          <a:p>
            <a:pPr marL="342900" indent="-342900" algn="l">
              <a:buFont typeface="Arial" panose="020B0604020202020204" pitchFamily="34" charset="0"/>
              <a:buChar char="•"/>
            </a:pPr>
            <a:r>
              <a:rPr lang="en-US" sz="1600" dirty="0"/>
              <a:t>Anti-racist and anti-oppressive policies, practices, and programming that promote student well-being, belonging, and success.</a:t>
            </a:r>
          </a:p>
          <a:p>
            <a:pPr marL="342900" indent="-342900" algn="l">
              <a:buFont typeface="Arial" panose="020B0604020202020204" pitchFamily="34" charset="0"/>
              <a:buChar char="•"/>
            </a:pPr>
            <a:r>
              <a:rPr lang="en-US" sz="1600" dirty="0"/>
              <a:t>Enhanced student learning and innovation through creative and effective teaching methods developed via collaborative and agile faculty development initiatives.</a:t>
            </a:r>
          </a:p>
          <a:p>
            <a:pPr marL="342900" indent="-342900" algn="l">
              <a:buFont typeface="Arial" panose="020B0604020202020204" pitchFamily="34" charset="0"/>
              <a:buChar char="•"/>
            </a:pPr>
            <a:r>
              <a:rPr lang="en-US" sz="1600" dirty="0"/>
              <a:t>Student engagement in curricular and co-curricular experiences that promote social responsibility and cultural humility</a:t>
            </a:r>
          </a:p>
          <a:p>
            <a:pPr marL="342900" indent="-342900" algn="l">
              <a:buFont typeface="Arial" panose="020B0604020202020204" pitchFamily="34" charset="0"/>
              <a:buChar char="•"/>
            </a:pPr>
            <a:r>
              <a:rPr lang="en-US" sz="1600" dirty="0"/>
              <a:t>Initiatives that foster students’ passions and skills in preparation for meaningful self-reflection and ethical careers in alignment with the UMB Core Values.</a:t>
            </a:r>
          </a:p>
          <a:p>
            <a:pPr marL="342900" indent="-342900" algn="l">
              <a:buFont typeface="Arial" panose="020B0604020202020204" pitchFamily="34" charset="0"/>
              <a:buChar char="•"/>
            </a:pPr>
            <a:r>
              <a:rPr lang="en-US" sz="1600" dirty="0"/>
              <a:t>A diverse and engaged alumni community that supports and creates sustainable connections for student mentoring, networking and scholarships.</a:t>
            </a:r>
          </a:p>
          <a:p>
            <a:pPr marL="342900" indent="-342900" algn="l">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21443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pPr lvl="1" algn="ctr"/>
            <a:r>
              <a:rPr lang="en-US" sz="2800" b="1" u="sng" dirty="0"/>
              <a:t>Innovation and Reimagination</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a:bodyPr>
          <a:lstStyle/>
          <a:p>
            <a:pPr algn="l"/>
            <a:r>
              <a:rPr lang="en-US" dirty="0">
                <a:solidFill>
                  <a:srgbClr val="FF0000"/>
                </a:solidFill>
              </a:rPr>
              <a:t>Objective: </a:t>
            </a:r>
            <a:r>
              <a:rPr lang="en-US" sz="2000" dirty="0"/>
              <a:t>Foster an agile, creative, risk-tolerant learning environment, boldly capitalizing on new opportunities, technologies, and the power of collaboration to discover meaningful solutions to the complex problems impacting UMB and its strategic partners and communities</a:t>
            </a:r>
            <a:endParaRPr lang="en-US" sz="2000" dirty="0">
              <a:solidFill>
                <a:srgbClr val="FF0000"/>
              </a:solidFill>
            </a:endParaRPr>
          </a:p>
          <a:p>
            <a:pPr algn="l"/>
            <a:r>
              <a:rPr lang="en-US" dirty="0">
                <a:solidFill>
                  <a:srgbClr val="FF0000"/>
                </a:solidFill>
              </a:rPr>
              <a:t>Outcomes:</a:t>
            </a:r>
          </a:p>
          <a:p>
            <a:pPr marL="342900" indent="-342900" algn="l">
              <a:buFont typeface="Arial" panose="020B0604020202020204" pitchFamily="34" charset="0"/>
              <a:buChar char="•"/>
            </a:pPr>
            <a:r>
              <a:rPr lang="en-US" sz="1300" dirty="0"/>
              <a:t>Incentivize the use of advanced and emerging technologies and data-driven analytics, driving student success, groundbreaking discoveries, and administrative effectiveness.</a:t>
            </a:r>
          </a:p>
          <a:p>
            <a:pPr marL="342900" indent="-342900" algn="l">
              <a:buFont typeface="Arial" panose="020B0604020202020204" pitchFamily="34" charset="0"/>
              <a:buChar char="•"/>
            </a:pPr>
            <a:r>
              <a:rPr lang="en-US" sz="1300" dirty="0"/>
              <a:t>Establish an environment rewarding unconventional ideas, acknowledging the importance of risk-taking for bold gains and learning from failures.</a:t>
            </a:r>
          </a:p>
          <a:p>
            <a:pPr marL="342900" indent="-342900" algn="l">
              <a:buFont typeface="Arial" panose="020B0604020202020204" pitchFamily="34" charset="0"/>
              <a:buChar char="•"/>
            </a:pPr>
            <a:r>
              <a:rPr lang="en-US" sz="1300" dirty="0"/>
              <a:t>Encourage broad collaborations addressing challenges and enhancing the quality, relevance, and impact of novel ideas and solutions.</a:t>
            </a:r>
          </a:p>
          <a:p>
            <a:pPr marL="342900" indent="-342900" algn="l">
              <a:buFont typeface="Arial" panose="020B0604020202020204" pitchFamily="34" charset="0"/>
              <a:buChar char="•"/>
            </a:pPr>
            <a:r>
              <a:rPr lang="en-US" sz="1300" dirty="0"/>
              <a:t>Pursue and disseminate discoveries catalyzing change and improving the human condition.</a:t>
            </a:r>
          </a:p>
          <a:p>
            <a:pPr marL="342900" indent="-342900" algn="l">
              <a:buFont typeface="Arial" panose="020B0604020202020204" pitchFamily="34" charset="0"/>
              <a:buChar char="•"/>
            </a:pPr>
            <a:r>
              <a:rPr lang="en-US" sz="1300" dirty="0"/>
              <a:t>Foster excellence in education by using best practices in teaching to prepare students for promising opportunities and future challenges.</a:t>
            </a:r>
          </a:p>
          <a:p>
            <a:pPr marL="342900" indent="-342900" algn="l">
              <a:buFont typeface="Arial" panose="020B0604020202020204" pitchFamily="34" charset="0"/>
              <a:buChar char="•"/>
            </a:pPr>
            <a:r>
              <a:rPr lang="en-US" sz="1300" dirty="0"/>
              <a:t>Embrace new ways to attract and recruit faculty, staff, and students from a diversity of backgrounds and proficiencies; developing pipelines and expanding opportunities for underserved groups.</a:t>
            </a:r>
          </a:p>
          <a:p>
            <a:pPr marL="342900" indent="-342900" algn="l">
              <a:buFont typeface="Arial" panose="020B0604020202020204" pitchFamily="34" charset="0"/>
              <a:buChar char="•"/>
            </a:pPr>
            <a:r>
              <a:rPr lang="en-US" sz="1300" dirty="0"/>
              <a:t>Nurture a supportive and collaborative administrative environment encouraging broad input and free exchange of ideas.</a:t>
            </a:r>
          </a:p>
          <a:p>
            <a:pPr marL="342900" indent="-342900" algn="l">
              <a:buFont typeface="Arial" panose="020B0604020202020204" pitchFamily="34" charset="0"/>
              <a:buChar char="•"/>
            </a:pPr>
            <a:endParaRPr lang="en-US" sz="1200" dirty="0"/>
          </a:p>
          <a:p>
            <a:pPr marL="342900" indent="-342900" algn="l">
              <a:buFont typeface="Arial" panose="020B0604020202020204" pitchFamily="34" charset="0"/>
              <a:buChar char="•"/>
            </a:pPr>
            <a:endParaRPr lang="en-US" sz="1400" dirty="0"/>
          </a:p>
          <a:p>
            <a:pPr marL="342900" indent="-342900" algn="l">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6460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9CFCAFA-DFED-944F-BD15-A5D6CA0D834A}"/>
              </a:ext>
            </a:extLst>
          </p:cNvPr>
          <p:cNvSpPr txBox="1">
            <a:spLocks/>
          </p:cNvSpPr>
          <p:nvPr/>
        </p:nvSpPr>
        <p:spPr>
          <a:xfrm>
            <a:off x="593123" y="2177023"/>
            <a:ext cx="3273797" cy="3937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1800" dirty="0"/>
              <a:t>Joshua Abzug – Faculty Senate </a:t>
            </a:r>
          </a:p>
          <a:p>
            <a:pPr algn="l" fontAlgn="base"/>
            <a:r>
              <a:rPr lang="en-US" sz="1800" dirty="0"/>
              <a:t>Bimbola Akintade – Nursing</a:t>
            </a:r>
          </a:p>
          <a:p>
            <a:pPr algn="l" fontAlgn="base"/>
            <a:r>
              <a:rPr lang="en-US" sz="1800" dirty="0"/>
              <a:t>Peter Danchin – Carey Law </a:t>
            </a:r>
          </a:p>
          <a:p>
            <a:pPr algn="l" fontAlgn="base"/>
            <a:r>
              <a:rPr lang="en-US" sz="1800" dirty="0"/>
              <a:t>Christina Fenwick – Staff Senate</a:t>
            </a:r>
          </a:p>
          <a:p>
            <a:pPr algn="l" fontAlgn="base"/>
            <a:r>
              <a:rPr lang="en-US" sz="1800" dirty="0"/>
              <a:t>Nivedita Hegdekar – USGA</a:t>
            </a:r>
          </a:p>
          <a:p>
            <a:pPr algn="l" fontAlgn="base"/>
            <a:r>
              <a:rPr lang="en-US" sz="1800" dirty="0"/>
              <a:t>Laura Kozak – External Relations </a:t>
            </a:r>
          </a:p>
          <a:p>
            <a:pPr algn="l" fontAlgn="base"/>
            <a:r>
              <a:rPr lang="en-US" sz="1800" dirty="0"/>
              <a:t>Jon Kucskar – President’s Office</a:t>
            </a:r>
          </a:p>
          <a:p>
            <a:pPr algn="l" fontAlgn="base"/>
            <a:r>
              <a:rPr lang="en-US" sz="1800" dirty="0"/>
              <a:t> </a:t>
            </a:r>
          </a:p>
          <a:p>
            <a:pPr algn="l" fontAlgn="base"/>
            <a:r>
              <a:rPr lang="en-US" sz="2000" dirty="0"/>
              <a:t> </a:t>
            </a:r>
          </a:p>
        </p:txBody>
      </p:sp>
      <p:sp>
        <p:nvSpPr>
          <p:cNvPr id="9" name="Subtitle 2">
            <a:extLst>
              <a:ext uri="{FF2B5EF4-FFF2-40B4-BE49-F238E27FC236}">
                <a16:creationId xmlns:a16="http://schemas.microsoft.com/office/drawing/2014/main" id="{72531B7A-F9FB-B34D-ADF5-E641FCC40878}"/>
              </a:ext>
            </a:extLst>
          </p:cNvPr>
          <p:cNvSpPr txBox="1">
            <a:spLocks/>
          </p:cNvSpPr>
          <p:nvPr/>
        </p:nvSpPr>
        <p:spPr>
          <a:xfrm>
            <a:off x="3967223" y="2177023"/>
            <a:ext cx="3147840" cy="3937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1800" dirty="0"/>
              <a:t>Lisa Lebovitz – Pharmacy </a:t>
            </a:r>
          </a:p>
          <a:p>
            <a:pPr algn="l" fontAlgn="base"/>
            <a:r>
              <a:rPr lang="en-US" sz="1800" dirty="0"/>
              <a:t>Flavius Lilly – Graduate School</a:t>
            </a:r>
          </a:p>
          <a:p>
            <a:pPr algn="l" fontAlgn="base"/>
            <a:r>
              <a:rPr lang="en-US" sz="1800" dirty="0"/>
              <a:t>Mark Macek – Dentistry  </a:t>
            </a:r>
          </a:p>
          <a:p>
            <a:pPr algn="l" fontAlgn="base"/>
            <a:r>
              <a:rPr lang="en-US" sz="1800" dirty="0"/>
              <a:t>John McKee – Philanthropy </a:t>
            </a:r>
          </a:p>
          <a:p>
            <a:pPr algn="l" fontAlgn="base"/>
            <a:r>
              <a:rPr lang="en-US" sz="1800" dirty="0"/>
              <a:t>Peter Murray – CITS</a:t>
            </a:r>
          </a:p>
          <a:p>
            <a:pPr algn="l" fontAlgn="base"/>
            <a:r>
              <a:rPr lang="en-US" sz="1800" dirty="0"/>
              <a:t>Dennis Paffrath – ORD  </a:t>
            </a:r>
          </a:p>
          <a:p>
            <a:pPr algn="l" fontAlgn="base"/>
            <a:r>
              <a:rPr lang="en-US" sz="1800" dirty="0"/>
              <a:t>Donna Parker – Medicine </a:t>
            </a:r>
          </a:p>
          <a:p>
            <a:pPr algn="l" fontAlgn="base"/>
            <a:endParaRPr lang="en-US" sz="1800" dirty="0"/>
          </a:p>
        </p:txBody>
      </p:sp>
      <p:sp>
        <p:nvSpPr>
          <p:cNvPr id="10" name="Subtitle 2">
            <a:extLst>
              <a:ext uri="{FF2B5EF4-FFF2-40B4-BE49-F238E27FC236}">
                <a16:creationId xmlns:a16="http://schemas.microsoft.com/office/drawing/2014/main" id="{72400707-B3FD-2047-8521-A09823099696}"/>
              </a:ext>
            </a:extLst>
          </p:cNvPr>
          <p:cNvSpPr txBox="1">
            <a:spLocks/>
          </p:cNvSpPr>
          <p:nvPr/>
        </p:nvSpPr>
        <p:spPr>
          <a:xfrm>
            <a:off x="6982859" y="2177023"/>
            <a:ext cx="4022992" cy="3937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1800" dirty="0"/>
              <a:t>Dawn Rhodes – A&amp;F </a:t>
            </a:r>
          </a:p>
          <a:p>
            <a:pPr algn="l" fontAlgn="base"/>
            <a:r>
              <a:rPr lang="en-US" sz="1800" dirty="0"/>
              <a:t>Terry Rogers – Medicine </a:t>
            </a:r>
          </a:p>
          <a:p>
            <a:pPr algn="l" fontAlgn="base"/>
            <a:r>
              <a:rPr lang="en-US" sz="1800" dirty="0"/>
              <a:t>Wendy Shaia – Social Work</a:t>
            </a:r>
          </a:p>
          <a:p>
            <a:pPr algn="l" fontAlgn="base"/>
            <a:r>
              <a:rPr lang="en-US" sz="1800" dirty="0"/>
              <a:t>Emily Smith – GSA</a:t>
            </a:r>
          </a:p>
          <a:p>
            <a:pPr algn="l" fontAlgn="base"/>
            <a:r>
              <a:rPr lang="en-US" sz="1800" dirty="0"/>
              <a:t>Stephanie Suerth – Compliance </a:t>
            </a:r>
          </a:p>
          <a:p>
            <a:pPr algn="l" fontAlgn="base"/>
            <a:r>
              <a:rPr lang="en-US" sz="1800" dirty="0"/>
              <a:t>M.J. Tooey – HSHSL </a:t>
            </a:r>
          </a:p>
          <a:p>
            <a:pPr algn="l" fontAlgn="base"/>
            <a:r>
              <a:rPr lang="en-US" sz="1800" dirty="0"/>
              <a:t>Ashley Valis – Community Engagement</a:t>
            </a:r>
          </a:p>
          <a:p>
            <a:pPr algn="l" fontAlgn="base"/>
            <a:endParaRPr lang="en-US" sz="1800" dirty="0"/>
          </a:p>
          <a:p>
            <a:pPr algn="l" fontAlgn="base"/>
            <a:endParaRPr lang="en-US" sz="1800" dirty="0"/>
          </a:p>
        </p:txBody>
      </p:sp>
      <p:sp>
        <p:nvSpPr>
          <p:cNvPr id="12" name="Subtitle 2">
            <a:extLst>
              <a:ext uri="{FF2B5EF4-FFF2-40B4-BE49-F238E27FC236}">
                <a16:creationId xmlns:a16="http://schemas.microsoft.com/office/drawing/2014/main" id="{779BA9AD-15D9-8440-ACE6-CB567F00052F}"/>
              </a:ext>
            </a:extLst>
          </p:cNvPr>
          <p:cNvSpPr txBox="1">
            <a:spLocks/>
          </p:cNvSpPr>
          <p:nvPr/>
        </p:nvSpPr>
        <p:spPr>
          <a:xfrm>
            <a:off x="815863" y="411467"/>
            <a:ext cx="9282073" cy="647969"/>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lnSpc>
                <a:spcPct val="150000"/>
              </a:lnSpc>
            </a:pPr>
            <a:r>
              <a:rPr lang="en-US" sz="3600" dirty="0">
                <a:solidFill>
                  <a:srgbClr val="FF0000"/>
                </a:solidFill>
              </a:rPr>
              <a:t>Steering Committee</a:t>
            </a:r>
          </a:p>
        </p:txBody>
      </p:sp>
      <p:sp>
        <p:nvSpPr>
          <p:cNvPr id="13" name="Subtitle 2">
            <a:extLst>
              <a:ext uri="{FF2B5EF4-FFF2-40B4-BE49-F238E27FC236}">
                <a16:creationId xmlns:a16="http://schemas.microsoft.com/office/drawing/2014/main" id="{B9A62765-B970-BC4E-9ED6-73C8FE721F3E}"/>
              </a:ext>
            </a:extLst>
          </p:cNvPr>
          <p:cNvSpPr txBox="1">
            <a:spLocks/>
          </p:cNvSpPr>
          <p:nvPr/>
        </p:nvSpPr>
        <p:spPr>
          <a:xfrm>
            <a:off x="593122" y="1413003"/>
            <a:ext cx="8705114" cy="410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2800" b="1" dirty="0"/>
              <a:t>Roger Ward</a:t>
            </a:r>
            <a:r>
              <a:rPr lang="en-US" sz="2800" dirty="0"/>
              <a:t>,</a:t>
            </a:r>
            <a:r>
              <a:rPr lang="en-US" sz="2800" b="1" dirty="0"/>
              <a:t> </a:t>
            </a:r>
            <a:r>
              <a:rPr lang="en-US" sz="2800" dirty="0"/>
              <a:t>Co-Chair 	</a:t>
            </a:r>
            <a:r>
              <a:rPr lang="en-US" sz="2800" b="1" dirty="0"/>
              <a:t>Judy Postmus</a:t>
            </a:r>
            <a:r>
              <a:rPr lang="en-US" sz="2800" dirty="0"/>
              <a:t>,</a:t>
            </a:r>
            <a:r>
              <a:rPr lang="en-US" sz="2800" b="1" dirty="0"/>
              <a:t> </a:t>
            </a:r>
            <a:r>
              <a:rPr lang="en-US" sz="2800" dirty="0"/>
              <a:t>Co-Chair </a:t>
            </a:r>
          </a:p>
        </p:txBody>
      </p:sp>
    </p:spTree>
    <p:extLst>
      <p:ext uri="{BB962C8B-B14F-4D97-AF65-F5344CB8AC3E}">
        <p14:creationId xmlns:p14="http://schemas.microsoft.com/office/powerpoint/2010/main" val="142493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pPr lvl="1" algn="ctr"/>
            <a:r>
              <a:rPr lang="en-US" sz="2800" b="1" u="sng" dirty="0"/>
              <a:t>Global Health and Education</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lnSpcReduction="10000"/>
          </a:bodyPr>
          <a:lstStyle/>
          <a:p>
            <a:pPr algn="l"/>
            <a:r>
              <a:rPr lang="en-US" dirty="0">
                <a:solidFill>
                  <a:srgbClr val="FF0000"/>
                </a:solidFill>
              </a:rPr>
              <a:t>Objective: </a:t>
            </a:r>
            <a:r>
              <a:rPr lang="en-US" sz="1800" dirty="0"/>
              <a:t>UMB seeks to enhance its impact and reputation as a globally engaged research institution committed to improving the human condition. Together with our domestic and international partners and collaborators, we will strengthen and invest in interdisciplinary innovative learning, teaching, program implementation, research, and dialogue in pursuit of equitable, just, and sustainable solutions to global challenges.</a:t>
            </a:r>
          </a:p>
          <a:p>
            <a:pPr algn="l"/>
            <a:r>
              <a:rPr lang="en-US" dirty="0">
                <a:solidFill>
                  <a:srgbClr val="FF0000"/>
                </a:solidFill>
              </a:rPr>
              <a:t>Outcomes:</a:t>
            </a:r>
          </a:p>
          <a:p>
            <a:pPr marL="342900" indent="-342900" algn="l">
              <a:buFont typeface="Arial" panose="020B0604020202020204" pitchFamily="34" charset="0"/>
              <a:buChar char="•"/>
            </a:pPr>
            <a:r>
              <a:rPr lang="en-US" sz="1600" dirty="0"/>
              <a:t>All students have the opportunity to engage in global learning during their time at UMB.</a:t>
            </a:r>
          </a:p>
          <a:p>
            <a:pPr marL="342900" indent="-342900" algn="l">
              <a:buFont typeface="Arial" panose="020B0604020202020204" pitchFamily="34" charset="0"/>
              <a:buChar char="•"/>
            </a:pPr>
            <a:r>
              <a:rPr lang="en-US" sz="1600" dirty="0"/>
              <a:t>A focused leveraging and measurable increase of institutional resources to support sustainable, innovative, ethical, and responsive global engagement, education, and research.</a:t>
            </a:r>
          </a:p>
          <a:p>
            <a:pPr marL="342900" indent="-342900" algn="l">
              <a:buFont typeface="Arial" panose="020B0604020202020204" pitchFamily="34" charset="0"/>
              <a:buChar char="•"/>
            </a:pPr>
            <a:r>
              <a:rPr lang="en-US" sz="1600" dirty="0"/>
              <a:t>Expand University programs that value, support, and celebrate the richness and expertise of international students, scholars, and faculty.</a:t>
            </a:r>
          </a:p>
          <a:p>
            <a:pPr marL="342900" indent="-342900" algn="l">
              <a:buFont typeface="Arial" panose="020B0604020202020204" pitchFamily="34" charset="0"/>
              <a:buChar char="•"/>
            </a:pPr>
            <a:r>
              <a:rPr lang="en-US" sz="1600" dirty="0"/>
              <a:t>The University through the Center for Global Engagement will provide enhanced operational support and a knowledge platform with which the schools will align their programs and processes to develop global collaborations, track global activities, and share successes.</a:t>
            </a:r>
          </a:p>
          <a:p>
            <a:pPr marL="342900" indent="-342900" algn="l">
              <a:buFont typeface="Arial" panose="020B0604020202020204" pitchFamily="34" charset="0"/>
              <a:buChar char="•"/>
            </a:pPr>
            <a:r>
              <a:rPr lang="en-US" sz="1600" dirty="0"/>
              <a:t>A University-comprehensive and integrated communications strategy that effectively promotes UMB internally and externally as a national and international ethical powerhouse in global health, research, and education.</a:t>
            </a:r>
          </a:p>
        </p:txBody>
      </p:sp>
    </p:spTree>
    <p:custDataLst>
      <p:tags r:id="rId1"/>
    </p:custDataLst>
    <p:extLst>
      <p:ext uri="{BB962C8B-B14F-4D97-AF65-F5344CB8AC3E}">
        <p14:creationId xmlns:p14="http://schemas.microsoft.com/office/powerpoint/2010/main" val="22721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989155" y="308172"/>
            <a:ext cx="9144000" cy="731489"/>
          </a:xfrm>
        </p:spPr>
        <p:txBody>
          <a:bodyPr>
            <a:normAutofit/>
          </a:bodyPr>
          <a:lstStyle/>
          <a:p>
            <a:r>
              <a:rPr lang="en-US" sz="3600" b="1" u="sng" dirty="0"/>
              <a:t>Core Values Integration and Accountability</a:t>
            </a:r>
            <a:endParaRPr lang="en-US" sz="3600" dirty="0">
              <a:solidFill>
                <a:srgbClr val="FF0000"/>
              </a:solidFill>
            </a:endParaRP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841171" y="1039661"/>
            <a:ext cx="9439968" cy="4774826"/>
          </a:xfrm>
        </p:spPr>
        <p:txBody>
          <a:bodyPr>
            <a:normAutofit lnSpcReduction="10000"/>
          </a:bodyPr>
          <a:lstStyle/>
          <a:p>
            <a:pPr algn="l"/>
            <a:r>
              <a:rPr lang="en-US" dirty="0">
                <a:solidFill>
                  <a:srgbClr val="FF0000"/>
                </a:solidFill>
              </a:rPr>
              <a:t>Objective:</a:t>
            </a:r>
          </a:p>
          <a:p>
            <a:pPr algn="l"/>
            <a:r>
              <a:rPr lang="en-US" sz="2000" dirty="0"/>
              <a:t>To systematically integrate UMB’s Core Values into the organizational culture through demonstrated behaviors and education so that internal and external stakeholders clearly understand who we are as an organization and what we stand for. UMB’s Core Values need to be the cornerstone of decision-making and identifying the behavior to which we all will be held accountable</a:t>
            </a:r>
          </a:p>
          <a:p>
            <a:pPr algn="l"/>
            <a:r>
              <a:rPr lang="en-US" dirty="0">
                <a:solidFill>
                  <a:srgbClr val="FF0000"/>
                </a:solidFill>
              </a:rPr>
              <a:t>Outcomes:</a:t>
            </a:r>
          </a:p>
          <a:p>
            <a:pPr marL="342900" indent="-342900" algn="l">
              <a:buFont typeface="Arial" panose="020B0604020202020204" pitchFamily="34" charset="0"/>
              <a:buChar char="•"/>
            </a:pPr>
            <a:r>
              <a:rPr lang="en-US" sz="1400" dirty="0"/>
              <a:t>Demonstrated leadership behavior that shows commitment to and support for integrating Core Values into UMB’s organizational culture and for holding each other accountable to them. </a:t>
            </a:r>
          </a:p>
          <a:p>
            <a:pPr marL="342900" indent="-342900" algn="l">
              <a:buFont typeface="Arial" panose="020B0604020202020204" pitchFamily="34" charset="0"/>
              <a:buChar char="•"/>
            </a:pPr>
            <a:r>
              <a:rPr lang="en-US" sz="1400" dirty="0"/>
              <a:t>A clearly articulated group of behavioral expectations related to each Core Value set will be developed collaboratively by a representative group of the University community to which members of the community will be held accountable. </a:t>
            </a:r>
          </a:p>
          <a:p>
            <a:pPr marL="342900" indent="-342900" algn="l">
              <a:buFont typeface="Arial" panose="020B0604020202020204" pitchFamily="34" charset="0"/>
              <a:buChar char="•"/>
            </a:pPr>
            <a:r>
              <a:rPr lang="en-US" sz="1400" dirty="0"/>
              <a:t>Increased knowledge through education and commitment to living the Core Values by faculty, staff, and students in order to enhance the environment in which we work and serve.</a:t>
            </a:r>
          </a:p>
          <a:p>
            <a:pPr marL="342900" indent="-342900" algn="l">
              <a:buFont typeface="Arial" panose="020B0604020202020204" pitchFamily="34" charset="0"/>
              <a:buChar char="•"/>
            </a:pPr>
            <a:r>
              <a:rPr lang="en-US" sz="1400" dirty="0"/>
              <a:t>Operationalizing Core Values at each school and administrative unit that encompasses talent management, employee development and empowerment, enhancements to student learning and experiences, and others tools provided by UMB.</a:t>
            </a:r>
          </a:p>
          <a:p>
            <a:pPr marL="342900" indent="-342900" algn="l">
              <a:buFont typeface="Arial" panose="020B0604020202020204" pitchFamily="34" charset="0"/>
              <a:buChar char="•"/>
            </a:pPr>
            <a:r>
              <a:rPr lang="en-US" sz="1400" dirty="0"/>
              <a:t>Qualitative or quantitative data, which is transparently shared, indicating how members of the community are engaged with and demonstrating behavioral expectations of the Core Values.</a:t>
            </a:r>
          </a:p>
        </p:txBody>
      </p:sp>
    </p:spTree>
    <p:custDataLst>
      <p:tags r:id="rId1"/>
    </p:custDataLst>
    <p:extLst>
      <p:ext uri="{BB962C8B-B14F-4D97-AF65-F5344CB8AC3E}">
        <p14:creationId xmlns:p14="http://schemas.microsoft.com/office/powerpoint/2010/main" val="375204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p:txBody>
          <a:bodyPr/>
          <a:lstStyle/>
          <a:p>
            <a:r>
              <a:rPr lang="en-US" dirty="0"/>
              <a:t>The End</a:t>
            </a:r>
          </a:p>
        </p:txBody>
      </p:sp>
      <p:sp>
        <p:nvSpPr>
          <p:cNvPr id="3" name="Subtitle 2">
            <a:extLst>
              <a:ext uri="{FF2B5EF4-FFF2-40B4-BE49-F238E27FC236}">
                <a16:creationId xmlns:a16="http://schemas.microsoft.com/office/drawing/2014/main" id="{7497B996-5ACB-2441-AF11-A4D025AA67FD}"/>
              </a:ext>
            </a:extLst>
          </p:cNvPr>
          <p:cNvSpPr>
            <a:spLocks noGrp="1"/>
          </p:cNvSpPr>
          <p:nvPr>
            <p:ph type="subTitle" idx="1"/>
          </p:nvPr>
        </p:nvSpPr>
        <p:spPr/>
        <p:txBody>
          <a:bodyPr/>
          <a:lstStyle/>
          <a:p>
            <a:r>
              <a:rPr lang="en-US" dirty="0"/>
              <a:t>Go in Peace and Spread Love</a:t>
            </a:r>
          </a:p>
        </p:txBody>
      </p:sp>
    </p:spTree>
    <p:extLst>
      <p:ext uri="{BB962C8B-B14F-4D97-AF65-F5344CB8AC3E}">
        <p14:creationId xmlns:p14="http://schemas.microsoft.com/office/powerpoint/2010/main" val="100363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39CFCAFA-DFED-944F-BD15-A5D6CA0D834A}"/>
              </a:ext>
            </a:extLst>
          </p:cNvPr>
          <p:cNvSpPr txBox="1">
            <a:spLocks/>
          </p:cNvSpPr>
          <p:nvPr/>
        </p:nvSpPr>
        <p:spPr>
          <a:xfrm>
            <a:off x="593122" y="423806"/>
            <a:ext cx="9282073" cy="628215"/>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lnSpc>
                <a:spcPct val="150000"/>
              </a:lnSpc>
            </a:pPr>
            <a:r>
              <a:rPr lang="en-US" sz="3600" dirty="0">
                <a:solidFill>
                  <a:srgbClr val="FF0000"/>
                </a:solidFill>
              </a:rPr>
              <a:t>Logistics Committee</a:t>
            </a:r>
          </a:p>
        </p:txBody>
      </p:sp>
      <p:sp>
        <p:nvSpPr>
          <p:cNvPr id="8" name="Subtitle 2">
            <a:extLst>
              <a:ext uri="{FF2B5EF4-FFF2-40B4-BE49-F238E27FC236}">
                <a16:creationId xmlns:a16="http://schemas.microsoft.com/office/drawing/2014/main" id="{39CFCAFA-DFED-944F-BD15-A5D6CA0D834A}"/>
              </a:ext>
            </a:extLst>
          </p:cNvPr>
          <p:cNvSpPr txBox="1">
            <a:spLocks/>
          </p:cNvSpPr>
          <p:nvPr/>
        </p:nvSpPr>
        <p:spPr>
          <a:xfrm>
            <a:off x="4210648" y="2181339"/>
            <a:ext cx="3109691" cy="32389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dirty="0"/>
              <a:t>Jon Kucskar </a:t>
            </a:r>
          </a:p>
          <a:p>
            <a:pPr algn="l" fontAlgn="base"/>
            <a:r>
              <a:rPr lang="en-US" dirty="0"/>
              <a:t>Karen Matthews</a:t>
            </a:r>
          </a:p>
          <a:p>
            <a:pPr algn="l" fontAlgn="base"/>
            <a:r>
              <a:rPr lang="en-US" dirty="0"/>
              <a:t>Tricia O’Neill  </a:t>
            </a:r>
          </a:p>
          <a:p>
            <a:pPr algn="l" fontAlgn="base"/>
            <a:r>
              <a:rPr lang="en-US" dirty="0"/>
              <a:t>Greg Spengler </a:t>
            </a:r>
          </a:p>
          <a:p>
            <a:pPr algn="l" fontAlgn="base"/>
            <a:r>
              <a:rPr lang="en-US" sz="2800" dirty="0"/>
              <a:t> </a:t>
            </a:r>
          </a:p>
          <a:p>
            <a:pPr algn="l" fontAlgn="base"/>
            <a:r>
              <a:rPr lang="en-US" sz="2000" dirty="0"/>
              <a:t> </a:t>
            </a:r>
          </a:p>
        </p:txBody>
      </p:sp>
      <p:sp>
        <p:nvSpPr>
          <p:cNvPr id="9" name="Subtitle 2">
            <a:extLst>
              <a:ext uri="{FF2B5EF4-FFF2-40B4-BE49-F238E27FC236}">
                <a16:creationId xmlns:a16="http://schemas.microsoft.com/office/drawing/2014/main" id="{72531B7A-F9FB-B34D-ADF5-E641FCC40878}"/>
              </a:ext>
            </a:extLst>
          </p:cNvPr>
          <p:cNvSpPr txBox="1">
            <a:spLocks/>
          </p:cNvSpPr>
          <p:nvPr/>
        </p:nvSpPr>
        <p:spPr>
          <a:xfrm>
            <a:off x="3757900" y="2181339"/>
            <a:ext cx="3147840" cy="323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1800" dirty="0"/>
              <a:t> </a:t>
            </a:r>
          </a:p>
        </p:txBody>
      </p:sp>
      <p:sp>
        <p:nvSpPr>
          <p:cNvPr id="10" name="Subtitle 2">
            <a:extLst>
              <a:ext uri="{FF2B5EF4-FFF2-40B4-BE49-F238E27FC236}">
                <a16:creationId xmlns:a16="http://schemas.microsoft.com/office/drawing/2014/main" id="{72400707-B3FD-2047-8521-A09823099696}"/>
              </a:ext>
            </a:extLst>
          </p:cNvPr>
          <p:cNvSpPr txBox="1">
            <a:spLocks/>
          </p:cNvSpPr>
          <p:nvPr/>
        </p:nvSpPr>
        <p:spPr>
          <a:xfrm>
            <a:off x="646419" y="2181339"/>
            <a:ext cx="3270172" cy="3095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dirty="0"/>
              <a:t>Cherita Adams </a:t>
            </a:r>
          </a:p>
          <a:p>
            <a:pPr algn="l" fontAlgn="base"/>
            <a:r>
              <a:rPr lang="en-US" dirty="0"/>
              <a:t>Danielle Brown</a:t>
            </a:r>
          </a:p>
          <a:p>
            <a:pPr algn="l" fontAlgn="base"/>
            <a:r>
              <a:rPr lang="en-US" dirty="0"/>
              <a:t>Michael Brown </a:t>
            </a:r>
          </a:p>
          <a:p>
            <a:pPr algn="l" fontAlgn="base"/>
            <a:r>
              <a:rPr lang="en-US" dirty="0"/>
              <a:t>Nazanin Fouladi </a:t>
            </a:r>
          </a:p>
          <a:p>
            <a:pPr algn="l" fontAlgn="base"/>
            <a:r>
              <a:rPr lang="en-US" dirty="0"/>
              <a:t>Laura Kozak</a:t>
            </a:r>
          </a:p>
          <a:p>
            <a:pPr algn="l" fontAlgn="base"/>
            <a:r>
              <a:rPr lang="en-US" sz="1800" dirty="0"/>
              <a:t> </a:t>
            </a:r>
          </a:p>
        </p:txBody>
      </p:sp>
      <p:sp>
        <p:nvSpPr>
          <p:cNvPr id="7" name="Subtitle 2">
            <a:extLst>
              <a:ext uri="{FF2B5EF4-FFF2-40B4-BE49-F238E27FC236}">
                <a16:creationId xmlns:a16="http://schemas.microsoft.com/office/drawing/2014/main" id="{FE19964A-2EB0-8D4A-A366-C0C9E8CE422C}"/>
              </a:ext>
            </a:extLst>
          </p:cNvPr>
          <p:cNvSpPr txBox="1">
            <a:spLocks/>
          </p:cNvSpPr>
          <p:nvPr/>
        </p:nvSpPr>
        <p:spPr>
          <a:xfrm>
            <a:off x="593122" y="1413003"/>
            <a:ext cx="8705114" cy="410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r>
              <a:rPr lang="en-US" sz="2800" b="1" dirty="0"/>
              <a:t>Roger Ward</a:t>
            </a:r>
            <a:r>
              <a:rPr lang="en-US" sz="2800" dirty="0"/>
              <a:t>,</a:t>
            </a:r>
            <a:r>
              <a:rPr lang="en-US" sz="2800" b="1" dirty="0"/>
              <a:t> </a:t>
            </a:r>
            <a:r>
              <a:rPr lang="en-US" sz="2800" dirty="0"/>
              <a:t>Co-Chair 	</a:t>
            </a:r>
            <a:r>
              <a:rPr lang="en-US" sz="2800" b="1" dirty="0"/>
              <a:t>Judy Postmus</a:t>
            </a:r>
            <a:r>
              <a:rPr lang="en-US" sz="2800" dirty="0"/>
              <a:t>,</a:t>
            </a:r>
            <a:r>
              <a:rPr lang="en-US" sz="2800" b="1" dirty="0"/>
              <a:t> </a:t>
            </a:r>
            <a:r>
              <a:rPr lang="en-US" sz="2800" dirty="0"/>
              <a:t>Co-Chair </a:t>
            </a:r>
          </a:p>
        </p:txBody>
      </p:sp>
    </p:spTree>
    <p:extLst>
      <p:ext uri="{BB962C8B-B14F-4D97-AF65-F5344CB8AC3E}">
        <p14:creationId xmlns:p14="http://schemas.microsoft.com/office/powerpoint/2010/main" val="358314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712214" y="171187"/>
            <a:ext cx="9144000" cy="731489"/>
          </a:xfrm>
        </p:spPr>
        <p:txBody>
          <a:bodyPr>
            <a:normAutofit/>
          </a:bodyPr>
          <a:lstStyle/>
          <a:p>
            <a:r>
              <a:rPr lang="en-US" sz="3600" dirty="0">
                <a:solidFill>
                  <a:srgbClr val="FF0000"/>
                </a:solidFill>
                <a:latin typeface="+mn-lt"/>
              </a:rPr>
              <a:t>Strategic Planning Timeline</a:t>
            </a:r>
          </a:p>
        </p:txBody>
      </p:sp>
      <p:graphicFrame>
        <p:nvGraphicFramePr>
          <p:cNvPr id="4" name="Diagram 3">
            <a:extLst>
              <a:ext uri="{FF2B5EF4-FFF2-40B4-BE49-F238E27FC236}">
                <a16:creationId xmlns:a16="http://schemas.microsoft.com/office/drawing/2014/main" id="{F2C3C585-5A4F-C845-BA43-7EEDE18A6A17}"/>
              </a:ext>
            </a:extLst>
          </p:cNvPr>
          <p:cNvGraphicFramePr/>
          <p:nvPr>
            <p:extLst>
              <p:ext uri="{D42A27DB-BD31-4B8C-83A1-F6EECF244321}">
                <p14:modId xmlns:p14="http://schemas.microsoft.com/office/powerpoint/2010/main" val="621113639"/>
              </p:ext>
            </p:extLst>
          </p:nvPr>
        </p:nvGraphicFramePr>
        <p:xfrm>
          <a:off x="304799" y="996460"/>
          <a:ext cx="10398369" cy="4865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01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12F9-E77D-734A-BFA1-90A9AC519EE7}"/>
              </a:ext>
            </a:extLst>
          </p:cNvPr>
          <p:cNvSpPr>
            <a:spLocks noGrp="1"/>
          </p:cNvSpPr>
          <p:nvPr>
            <p:ph type="ctrTitle"/>
          </p:nvPr>
        </p:nvSpPr>
        <p:spPr>
          <a:xfrm>
            <a:off x="1524000" y="868362"/>
            <a:ext cx="9144000" cy="2387600"/>
          </a:xfrm>
        </p:spPr>
        <p:txBody>
          <a:bodyPr/>
          <a:lstStyle/>
          <a:p>
            <a:r>
              <a:rPr lang="en-US" dirty="0"/>
              <a:t>Core Values</a:t>
            </a:r>
          </a:p>
        </p:txBody>
      </p:sp>
    </p:spTree>
    <p:extLst>
      <p:ext uri="{BB962C8B-B14F-4D97-AF65-F5344CB8AC3E}">
        <p14:creationId xmlns:p14="http://schemas.microsoft.com/office/powerpoint/2010/main" val="178280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9CFCAFA-DFED-944F-BD15-A5D6CA0D834A}"/>
              </a:ext>
            </a:extLst>
          </p:cNvPr>
          <p:cNvSpPr txBox="1">
            <a:spLocks/>
          </p:cNvSpPr>
          <p:nvPr/>
        </p:nvSpPr>
        <p:spPr>
          <a:xfrm>
            <a:off x="543339" y="1086094"/>
            <a:ext cx="9282431"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dirty="0">
                <a:solidFill>
                  <a:srgbClr val="FF0000"/>
                </a:solidFill>
              </a:rPr>
              <a:t>Civility/Accountability</a:t>
            </a:r>
            <a:r>
              <a:rPr lang="en-US" sz="2800" dirty="0"/>
              <a:t>  </a:t>
            </a:r>
            <a:r>
              <a:rPr lang="en-US" sz="2800" b="1" dirty="0"/>
              <a:t>          Respect and Integrity</a:t>
            </a:r>
          </a:p>
        </p:txBody>
      </p:sp>
      <p:sp>
        <p:nvSpPr>
          <p:cNvPr id="8" name="Subtitle 2">
            <a:extLst>
              <a:ext uri="{FF2B5EF4-FFF2-40B4-BE49-F238E27FC236}">
                <a16:creationId xmlns:a16="http://schemas.microsoft.com/office/drawing/2014/main" id="{39CFCAFA-DFED-944F-BD15-A5D6CA0D834A}"/>
              </a:ext>
            </a:extLst>
          </p:cNvPr>
          <p:cNvSpPr txBox="1">
            <a:spLocks/>
          </p:cNvSpPr>
          <p:nvPr/>
        </p:nvSpPr>
        <p:spPr>
          <a:xfrm>
            <a:off x="543339" y="2070114"/>
            <a:ext cx="10522226"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b="1" dirty="0">
                <a:solidFill>
                  <a:srgbClr val="00B050"/>
                </a:solidFill>
              </a:rPr>
              <a:t>New</a:t>
            </a:r>
            <a:r>
              <a:rPr lang="en-US" sz="2800" b="1" dirty="0"/>
              <a:t>            Well-Being and Sustainability</a:t>
            </a:r>
          </a:p>
        </p:txBody>
      </p:sp>
      <p:sp>
        <p:nvSpPr>
          <p:cNvPr id="10" name="Subtitle 2">
            <a:extLst>
              <a:ext uri="{FF2B5EF4-FFF2-40B4-BE49-F238E27FC236}">
                <a16:creationId xmlns:a16="http://schemas.microsoft.com/office/drawing/2014/main" id="{39CFCAFA-DFED-944F-BD15-A5D6CA0D834A}"/>
              </a:ext>
            </a:extLst>
          </p:cNvPr>
          <p:cNvSpPr txBox="1">
            <a:spLocks/>
          </p:cNvSpPr>
          <p:nvPr/>
        </p:nvSpPr>
        <p:spPr>
          <a:xfrm>
            <a:off x="543339" y="3178502"/>
            <a:ext cx="10522226" cy="1019431"/>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2800" dirty="0">
                <a:solidFill>
                  <a:srgbClr val="FF0000"/>
                </a:solidFill>
              </a:rPr>
              <a:t>Diversity</a:t>
            </a:r>
            <a:r>
              <a:rPr lang="en-US" sz="2800" b="1" dirty="0"/>
              <a:t>            Equity and Justice</a:t>
            </a:r>
          </a:p>
        </p:txBody>
      </p:sp>
      <p:sp>
        <p:nvSpPr>
          <p:cNvPr id="12" name="Subtitle 2">
            <a:extLst>
              <a:ext uri="{FF2B5EF4-FFF2-40B4-BE49-F238E27FC236}">
                <a16:creationId xmlns:a16="http://schemas.microsoft.com/office/drawing/2014/main" id="{39CFCAFA-DFED-944F-BD15-A5D6CA0D834A}"/>
              </a:ext>
            </a:extLst>
          </p:cNvPr>
          <p:cNvSpPr txBox="1">
            <a:spLocks/>
          </p:cNvSpPr>
          <p:nvPr/>
        </p:nvSpPr>
        <p:spPr>
          <a:xfrm>
            <a:off x="543339" y="4307009"/>
            <a:ext cx="10522226" cy="1019431"/>
          </a:xfrm>
          <a:prstGeom prst="rect">
            <a:avLst/>
          </a:prstGeom>
        </p:spPr>
        <p:txBody>
          <a:bodyPr vert="horz" lIns="91440" tIns="45720" rIns="91440" bIns="45720" rtlCol="0" anchor="ctr" anchorCtr="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000" dirty="0">
                <a:solidFill>
                  <a:srgbClr val="FF0000"/>
                </a:solidFill>
              </a:rPr>
              <a:t>Excellence/Knowledge/Collaboration</a:t>
            </a:r>
            <a:r>
              <a:rPr lang="en-US" sz="3000" b="1" dirty="0">
                <a:solidFill>
                  <a:srgbClr val="FF0000"/>
                </a:solidFill>
              </a:rPr>
              <a:t>            </a:t>
            </a:r>
            <a:r>
              <a:rPr lang="en-US" sz="3000" b="1" dirty="0"/>
              <a:t>Innovation and Discovery</a:t>
            </a:r>
          </a:p>
        </p:txBody>
      </p:sp>
      <p:sp>
        <p:nvSpPr>
          <p:cNvPr id="14" name="Striped Right Arrow 13"/>
          <p:cNvSpPr/>
          <p:nvPr/>
        </p:nvSpPr>
        <p:spPr>
          <a:xfrm>
            <a:off x="3896662" y="1390529"/>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riped Right Arrow 10"/>
          <p:cNvSpPr/>
          <p:nvPr/>
        </p:nvSpPr>
        <p:spPr>
          <a:xfrm>
            <a:off x="1472267" y="2327805"/>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triped Right Arrow 12"/>
          <p:cNvSpPr/>
          <p:nvPr/>
        </p:nvSpPr>
        <p:spPr>
          <a:xfrm>
            <a:off x="1994983" y="3517632"/>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triped Right Arrow 17"/>
          <p:cNvSpPr/>
          <p:nvPr/>
        </p:nvSpPr>
        <p:spPr>
          <a:xfrm>
            <a:off x="6040915" y="4643172"/>
            <a:ext cx="757462" cy="578449"/>
          </a:xfrm>
          <a:prstGeom prst="stripedRightArrow">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6D08E15-B850-5A4C-97D0-173D2C9427EA}"/>
              </a:ext>
            </a:extLst>
          </p:cNvPr>
          <p:cNvSpPr>
            <a:spLocks noGrp="1"/>
          </p:cNvSpPr>
          <p:nvPr>
            <p:ph type="ctrTitle"/>
          </p:nvPr>
        </p:nvSpPr>
        <p:spPr>
          <a:xfrm>
            <a:off x="1148862" y="132325"/>
            <a:ext cx="9144000" cy="731489"/>
          </a:xfrm>
        </p:spPr>
        <p:txBody>
          <a:bodyPr>
            <a:normAutofit/>
          </a:bodyPr>
          <a:lstStyle/>
          <a:p>
            <a:r>
              <a:rPr lang="en-US" sz="3600" dirty="0">
                <a:solidFill>
                  <a:srgbClr val="FF0000"/>
                </a:solidFill>
                <a:latin typeface="+mn-lt"/>
              </a:rPr>
              <a:t>Core Values Evolution</a:t>
            </a:r>
          </a:p>
        </p:txBody>
      </p:sp>
    </p:spTree>
    <p:extLst>
      <p:ext uri="{BB962C8B-B14F-4D97-AF65-F5344CB8AC3E}">
        <p14:creationId xmlns:p14="http://schemas.microsoft.com/office/powerpoint/2010/main" val="108324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D8F-7DC7-4747-AFB8-9EDA50F7816A}"/>
              </a:ext>
            </a:extLst>
          </p:cNvPr>
          <p:cNvSpPr>
            <a:spLocks noGrp="1"/>
          </p:cNvSpPr>
          <p:nvPr>
            <p:ph type="ctrTitle"/>
          </p:nvPr>
        </p:nvSpPr>
        <p:spPr>
          <a:xfrm>
            <a:off x="2846173" y="1553386"/>
            <a:ext cx="6499654" cy="872166"/>
          </a:xfrm>
        </p:spPr>
        <p:txBody>
          <a:bodyPr>
            <a:noAutofit/>
          </a:bodyPr>
          <a:lstStyle/>
          <a:p>
            <a:pPr algn="l"/>
            <a:r>
              <a:rPr lang="en-US" sz="4400" b="1" dirty="0">
                <a:solidFill>
                  <a:srgbClr val="C7212F"/>
                </a:solidFill>
                <a:latin typeface="+mn-lt"/>
              </a:rPr>
              <a:t>RESPECT and INTEGRITY</a:t>
            </a:r>
          </a:p>
        </p:txBody>
      </p:sp>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92890" y="2794713"/>
            <a:ext cx="6736610" cy="2716401"/>
          </a:xfrm>
        </p:spPr>
        <p:txBody>
          <a:bodyPr>
            <a:normAutofit fontScale="92500" lnSpcReduction="20000"/>
          </a:bodyPr>
          <a:lstStyle/>
          <a:p>
            <a:pPr algn="l" fontAlgn="base">
              <a:lnSpc>
                <a:spcPct val="100000"/>
              </a:lnSpc>
            </a:pPr>
            <a:r>
              <a:rPr lang="en-US" sz="2000" b="1" dirty="0">
                <a:solidFill>
                  <a:srgbClr val="C7212F"/>
                </a:solidFill>
              </a:rPr>
              <a:t>WHAT IT MEANS</a:t>
            </a:r>
          </a:p>
          <a:p>
            <a:pPr algn="l" fontAlgn="base">
              <a:lnSpc>
                <a:spcPct val="100000"/>
              </a:lnSpc>
            </a:pPr>
            <a:r>
              <a:rPr lang="en-US" dirty="0"/>
              <a:t>We value each other and hold ourselves accountable </a:t>
            </a:r>
            <a:br>
              <a:rPr lang="en-US" dirty="0"/>
            </a:br>
            <a:r>
              <a:rPr lang="en-US" dirty="0"/>
              <a:t>for acting ethically and transparently using compassion and empathy. </a:t>
            </a:r>
          </a:p>
          <a:p>
            <a:pPr algn="l" fontAlgn="base">
              <a:lnSpc>
                <a:spcPct val="100000"/>
              </a:lnSpc>
            </a:pPr>
            <a:endParaRPr lang="en-US" sz="2000"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Civility | Accountability | Transparency | </a:t>
            </a:r>
            <a:br>
              <a:rPr lang="en-US" dirty="0"/>
            </a:br>
            <a:r>
              <a:rPr lang="en-US" dirty="0"/>
              <a:t>Ethics – Compassion – Empathy</a:t>
            </a:r>
          </a:p>
        </p:txBody>
      </p:sp>
      <p:sp>
        <p:nvSpPr>
          <p:cNvPr id="6" name="Subtitle 2">
            <a:extLst>
              <a:ext uri="{FF2B5EF4-FFF2-40B4-BE49-F238E27FC236}">
                <a16:creationId xmlns:a16="http://schemas.microsoft.com/office/drawing/2014/main" id="{39CFCAFA-DFED-944F-BD15-A5D6CA0D834A}"/>
              </a:ext>
            </a:extLst>
          </p:cNvPr>
          <p:cNvSpPr txBox="1">
            <a:spLocks/>
          </p:cNvSpPr>
          <p:nvPr/>
        </p:nvSpPr>
        <p:spPr>
          <a:xfrm>
            <a:off x="592766" y="641569"/>
            <a:ext cx="9282431"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Civility/Accountability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517" y="834052"/>
            <a:ext cx="1328928" cy="838200"/>
          </a:xfrm>
          <a:prstGeom prst="rect">
            <a:avLst/>
          </a:prstGeom>
        </p:spPr>
      </p:pic>
    </p:spTree>
    <p:extLst>
      <p:ext uri="{BB962C8B-B14F-4D97-AF65-F5344CB8AC3E}">
        <p14:creationId xmlns:p14="http://schemas.microsoft.com/office/powerpoint/2010/main" val="123318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655820" y="2436820"/>
            <a:ext cx="9859780" cy="1644113"/>
          </a:xfrm>
        </p:spPr>
        <p:txBody>
          <a:bodyPr>
            <a:noAutofit/>
          </a:bodyPr>
          <a:lstStyle/>
          <a:p>
            <a:pPr algn="l" fontAlgn="base">
              <a:lnSpc>
                <a:spcPct val="100000"/>
              </a:lnSpc>
            </a:pPr>
            <a:r>
              <a:rPr lang="en-US" b="1" dirty="0">
                <a:solidFill>
                  <a:srgbClr val="C7212F"/>
                </a:solidFill>
              </a:rPr>
              <a:t>WHAT IT MEANS</a:t>
            </a:r>
          </a:p>
          <a:p>
            <a:pPr algn="l" fontAlgn="base">
              <a:lnSpc>
                <a:spcPct val="100000"/>
              </a:lnSpc>
            </a:pPr>
            <a:r>
              <a:rPr lang="en-US" dirty="0"/>
              <a:t>We care about the welfare our people, planet, </a:t>
            </a:r>
            <a:br>
              <a:rPr lang="en-US" dirty="0"/>
            </a:br>
            <a:r>
              <a:rPr lang="en-US" dirty="0"/>
              <a:t>communities, and university.</a:t>
            </a:r>
          </a:p>
          <a:p>
            <a:pPr algn="l" fontAlgn="base">
              <a:lnSpc>
                <a:spcPct val="100000"/>
              </a:lnSpc>
            </a:pPr>
            <a:endParaRPr lang="en-US" b="1" u="sng" dirty="0"/>
          </a:p>
          <a:p>
            <a:pPr algn="l" fontAlgn="base">
              <a:lnSpc>
                <a:spcPct val="100000"/>
              </a:lnSpc>
            </a:pPr>
            <a:r>
              <a:rPr lang="en-US" b="1" dirty="0">
                <a:solidFill>
                  <a:srgbClr val="C7212F"/>
                </a:solidFill>
              </a:rPr>
              <a:t>SYNONYMS/IDEAS TO CAPTURE IN THE FULLER NARRATIVE</a:t>
            </a:r>
          </a:p>
          <a:p>
            <a:pPr algn="l" fontAlgn="base">
              <a:lnSpc>
                <a:spcPct val="100000"/>
              </a:lnSpc>
            </a:pPr>
            <a:r>
              <a:rPr lang="en-US" dirty="0"/>
              <a:t>Work and Academic Life Balance | Environmentally Friendly</a:t>
            </a:r>
          </a:p>
          <a:p>
            <a:pPr algn="l" fontAlgn="base">
              <a:lnSpc>
                <a:spcPct val="100000"/>
              </a:lnSpc>
            </a:pPr>
            <a:r>
              <a:rPr lang="en-US" dirty="0"/>
              <a:t>Responsible Stewardship of Resources| Family Friendly| Mindfulness</a:t>
            </a:r>
          </a:p>
        </p:txBody>
      </p:sp>
      <p:sp>
        <p:nvSpPr>
          <p:cNvPr id="4" name="Title 1">
            <a:extLst>
              <a:ext uri="{FF2B5EF4-FFF2-40B4-BE49-F238E27FC236}">
                <a16:creationId xmlns:a16="http://schemas.microsoft.com/office/drawing/2014/main" id="{F3343D8F-7DC7-4747-AFB8-9EDA50F7816A}"/>
              </a:ext>
            </a:extLst>
          </p:cNvPr>
          <p:cNvSpPr txBox="1">
            <a:spLocks/>
          </p:cNvSpPr>
          <p:nvPr/>
        </p:nvSpPr>
        <p:spPr>
          <a:xfrm>
            <a:off x="1938528" y="1437613"/>
            <a:ext cx="8391720"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WELL-BEING and SUSTAINABILITY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81" y="732073"/>
            <a:ext cx="1328928" cy="838200"/>
          </a:xfrm>
          <a:prstGeom prst="rect">
            <a:avLst/>
          </a:prstGeom>
        </p:spPr>
      </p:pic>
      <p:sp>
        <p:nvSpPr>
          <p:cNvPr id="5" name="TextBox 4">
            <a:extLst>
              <a:ext uri="{FF2B5EF4-FFF2-40B4-BE49-F238E27FC236}">
                <a16:creationId xmlns:a16="http://schemas.microsoft.com/office/drawing/2014/main" id="{43527344-D76F-794F-9019-0C0BB480C06D}"/>
              </a:ext>
            </a:extLst>
          </p:cNvPr>
          <p:cNvSpPr txBox="1"/>
          <p:nvPr/>
        </p:nvSpPr>
        <p:spPr>
          <a:xfrm>
            <a:off x="1355773" y="504842"/>
            <a:ext cx="1282708" cy="646331"/>
          </a:xfrm>
          <a:prstGeom prst="rect">
            <a:avLst/>
          </a:prstGeom>
          <a:noFill/>
        </p:spPr>
        <p:txBody>
          <a:bodyPr wrap="square" rtlCol="0">
            <a:spAutoFit/>
          </a:bodyPr>
          <a:lstStyle/>
          <a:p>
            <a:r>
              <a:rPr lang="en-US" sz="3600" b="1" dirty="0">
                <a:solidFill>
                  <a:srgbClr val="00B050"/>
                </a:solidFill>
              </a:rPr>
              <a:t>New</a:t>
            </a:r>
            <a:endParaRPr lang="en-US" b="1" dirty="0">
              <a:solidFill>
                <a:srgbClr val="00B050"/>
              </a:solidFill>
            </a:endParaRPr>
          </a:p>
        </p:txBody>
      </p:sp>
    </p:spTree>
    <p:extLst>
      <p:ext uri="{BB962C8B-B14F-4D97-AF65-F5344CB8AC3E}">
        <p14:creationId xmlns:p14="http://schemas.microsoft.com/office/powerpoint/2010/main" val="419000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662" y="819329"/>
            <a:ext cx="1328928" cy="838200"/>
          </a:xfrm>
          <a:prstGeom prst="rect">
            <a:avLst/>
          </a:prstGeom>
        </p:spPr>
      </p:pic>
      <p:sp>
        <p:nvSpPr>
          <p:cNvPr id="3" name="Subtitle 2">
            <a:extLst>
              <a:ext uri="{FF2B5EF4-FFF2-40B4-BE49-F238E27FC236}">
                <a16:creationId xmlns:a16="http://schemas.microsoft.com/office/drawing/2014/main" id="{39CFCAFA-DFED-944F-BD15-A5D6CA0D834A}"/>
              </a:ext>
            </a:extLst>
          </p:cNvPr>
          <p:cNvSpPr>
            <a:spLocks noGrp="1"/>
          </p:cNvSpPr>
          <p:nvPr>
            <p:ph type="subTitle" idx="1"/>
          </p:nvPr>
        </p:nvSpPr>
        <p:spPr>
          <a:xfrm>
            <a:off x="593124" y="2622496"/>
            <a:ext cx="9737123" cy="2594919"/>
          </a:xfrm>
        </p:spPr>
        <p:txBody>
          <a:bodyPr>
            <a:normAutofit lnSpcReduction="10000"/>
          </a:bodyPr>
          <a:lstStyle/>
          <a:p>
            <a:pPr algn="l" fontAlgn="base">
              <a:lnSpc>
                <a:spcPct val="100000"/>
              </a:lnSpc>
            </a:pPr>
            <a:r>
              <a:rPr lang="en-US" sz="2200" b="1" dirty="0">
                <a:solidFill>
                  <a:srgbClr val="C7212F"/>
                </a:solidFill>
              </a:rPr>
              <a:t>WHAT IT MEANS</a:t>
            </a:r>
          </a:p>
          <a:p>
            <a:pPr algn="l" fontAlgn="base">
              <a:lnSpc>
                <a:spcPct val="100000"/>
              </a:lnSpc>
            </a:pPr>
            <a:r>
              <a:rPr lang="en-US" dirty="0"/>
              <a:t>We embrace and are committed to diversity and value inclusive and </a:t>
            </a:r>
            <a:br>
              <a:rPr lang="en-US" dirty="0"/>
            </a:br>
            <a:r>
              <a:rPr lang="en-US" dirty="0"/>
              <a:t>just communities. We oppose racism and oppression in all its forms.</a:t>
            </a:r>
          </a:p>
          <a:p>
            <a:pPr algn="l" fontAlgn="base">
              <a:lnSpc>
                <a:spcPct val="100000"/>
              </a:lnSpc>
            </a:pPr>
            <a:endParaRPr lang="en-US" b="1" u="sng" dirty="0"/>
          </a:p>
          <a:p>
            <a:pPr algn="l" fontAlgn="base">
              <a:lnSpc>
                <a:spcPct val="100000"/>
              </a:lnSpc>
            </a:pPr>
            <a:r>
              <a:rPr lang="en-US" sz="2000" b="1" dirty="0">
                <a:solidFill>
                  <a:srgbClr val="C7212F"/>
                </a:solidFill>
              </a:rPr>
              <a:t>SYNONYMS/IDEAS TO CAPTURE IN THE FULLER NARRATIVE</a:t>
            </a:r>
          </a:p>
          <a:p>
            <a:pPr algn="l" fontAlgn="base">
              <a:lnSpc>
                <a:spcPct val="100000"/>
              </a:lnSpc>
            </a:pPr>
            <a:r>
              <a:rPr lang="en-US" dirty="0"/>
              <a:t>Diversity | Inclusion | Social Justice | Anti-Racist</a:t>
            </a:r>
          </a:p>
        </p:txBody>
      </p:sp>
      <p:sp>
        <p:nvSpPr>
          <p:cNvPr id="4" name="Title 1">
            <a:extLst>
              <a:ext uri="{FF2B5EF4-FFF2-40B4-BE49-F238E27FC236}">
                <a16:creationId xmlns:a16="http://schemas.microsoft.com/office/drawing/2014/main" id="{F3343D8F-7DC7-4747-AFB8-9EDA50F7816A}"/>
              </a:ext>
            </a:extLst>
          </p:cNvPr>
          <p:cNvSpPr txBox="1">
            <a:spLocks/>
          </p:cNvSpPr>
          <p:nvPr/>
        </p:nvSpPr>
        <p:spPr>
          <a:xfrm>
            <a:off x="2619632" y="1487284"/>
            <a:ext cx="7710616" cy="8721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C7212F"/>
                </a:solidFill>
                <a:latin typeface="+mn-lt"/>
              </a:rPr>
              <a:t>EQUITY and JUSTICE</a:t>
            </a:r>
          </a:p>
        </p:txBody>
      </p:sp>
      <p:sp>
        <p:nvSpPr>
          <p:cNvPr id="5" name="Subtitle 2">
            <a:extLst>
              <a:ext uri="{FF2B5EF4-FFF2-40B4-BE49-F238E27FC236}">
                <a16:creationId xmlns:a16="http://schemas.microsoft.com/office/drawing/2014/main" id="{39CFCAFA-DFED-944F-BD15-A5D6CA0D834A}"/>
              </a:ext>
            </a:extLst>
          </p:cNvPr>
          <p:cNvSpPr txBox="1">
            <a:spLocks/>
          </p:cNvSpPr>
          <p:nvPr/>
        </p:nvSpPr>
        <p:spPr>
          <a:xfrm>
            <a:off x="593124" y="641569"/>
            <a:ext cx="9282073" cy="41045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lnSpc>
                <a:spcPct val="150000"/>
              </a:lnSpc>
            </a:pPr>
            <a:r>
              <a:rPr lang="en-US" sz="3200" b="1" dirty="0"/>
              <a:t>Diversity</a:t>
            </a:r>
          </a:p>
        </p:txBody>
      </p:sp>
    </p:spTree>
    <p:extLst>
      <p:ext uri="{BB962C8B-B14F-4D97-AF65-F5344CB8AC3E}">
        <p14:creationId xmlns:p14="http://schemas.microsoft.com/office/powerpoint/2010/main" val="102742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A9AEB31DECCE4DAC8FD68DB3B1E7C1" ma:contentTypeVersion="12" ma:contentTypeDescription="Create a new document." ma:contentTypeScope="" ma:versionID="57871f38367481236b52eb21fb61e594">
  <xsd:schema xmlns:xsd="http://www.w3.org/2001/XMLSchema" xmlns:xs="http://www.w3.org/2001/XMLSchema" xmlns:p="http://schemas.microsoft.com/office/2006/metadata/properties" xmlns:ns1="http://schemas.microsoft.com/sharepoint/v3" xmlns:ns3="3c156842-e5e0-4116-9ee5-a12c122bd811" targetNamespace="http://schemas.microsoft.com/office/2006/metadata/properties" ma:root="true" ma:fieldsID="1bda0b8f5669977b721d8c65ceba385c" ns1:_="" ns3:_="">
    <xsd:import namespace="http://schemas.microsoft.com/sharepoint/v3"/>
    <xsd:import namespace="3c156842-e5e0-4116-9ee5-a12c122bd81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56842-e5e0-4116-9ee5-a12c122bd8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4D70C-F147-4C05-B3AC-1C2160C69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156842-e5e0-4116-9ee5-a12c122bd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290941-C598-41A6-8460-FA9A9336B1FA}">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c156842-e5e0-4116-9ee5-a12c122bd811"/>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C13DFC5C-4005-4F46-B90F-A1666D09D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5165</TotalTime>
  <Words>2101</Words>
  <Application>Microsoft Macintosh PowerPoint</Application>
  <PresentationFormat>Widescreen</PresentationFormat>
  <Paragraphs>192</Paragraphs>
  <Slides>22</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Calibri Light</vt:lpstr>
      <vt:lpstr>Cambria</vt:lpstr>
      <vt:lpstr>Courier New</vt:lpstr>
      <vt:lpstr>Office Theme</vt:lpstr>
      <vt:lpstr>Custom Design</vt:lpstr>
      <vt:lpstr>1_Custom Design</vt:lpstr>
      <vt:lpstr>2_Custom Design</vt:lpstr>
      <vt:lpstr>Town Hall June 3, 2021  Dr. Judy L. Postmus Dean &amp; Professor, School of Social Work  Dr. Roger J. Ward Provost &amp; EVP (Interim) Dean, Graduate School  </vt:lpstr>
      <vt:lpstr>PowerPoint Presentation</vt:lpstr>
      <vt:lpstr>PowerPoint Presentation</vt:lpstr>
      <vt:lpstr>Strategic Planning Timeline</vt:lpstr>
      <vt:lpstr>Core Values</vt:lpstr>
      <vt:lpstr>Core Values Evolution</vt:lpstr>
      <vt:lpstr>RESPECT and INTEGRITY</vt:lpstr>
      <vt:lpstr>PowerPoint Presentation</vt:lpstr>
      <vt:lpstr>PowerPoint Presentation</vt:lpstr>
      <vt:lpstr>INNOVATION and DISCOVERY</vt:lpstr>
      <vt:lpstr>PowerPoint Presentation</vt:lpstr>
      <vt:lpstr>Strategic Themes</vt:lpstr>
      <vt:lpstr>Themes &amp; Strategic Outcomes</vt:lpstr>
      <vt:lpstr>Strategic Plan 2016 Themes</vt:lpstr>
      <vt:lpstr>Strategic Themes</vt:lpstr>
      <vt:lpstr>Community Partnership and Collaboration</vt:lpstr>
      <vt:lpstr>University Culture, Engagement, and Belonging</vt:lpstr>
      <vt:lpstr>Student Growth and Success</vt:lpstr>
      <vt:lpstr>Innovation and Reimagination</vt:lpstr>
      <vt:lpstr>Global Health and Education</vt:lpstr>
      <vt:lpstr>Core Values Integration and Accountability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Zachary</dc:creator>
  <cp:lastModifiedBy>Cortina, Lou</cp:lastModifiedBy>
  <cp:revision>54</cp:revision>
  <dcterms:created xsi:type="dcterms:W3CDTF">2021-01-13T18:09:29Z</dcterms:created>
  <dcterms:modified xsi:type="dcterms:W3CDTF">2021-06-04T13:43:41Z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0x0101007DA9AEB31DECCE4DAC8FD68DB3B1E7C1</vt:lpwstr>
  </property>
</Properties>
</file>