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4" r:id="rId7"/>
  </p:sldMasterIdLst>
  <p:notesMasterIdLst>
    <p:notesMasterId r:id="rId44"/>
  </p:notesMasterIdLst>
  <p:handoutMasterIdLst>
    <p:handoutMasterId r:id="rId45"/>
  </p:handoutMasterIdLst>
  <p:sldIdLst>
    <p:sldId id="256" r:id="rId8"/>
    <p:sldId id="265" r:id="rId9"/>
    <p:sldId id="360" r:id="rId10"/>
    <p:sldId id="342" r:id="rId11"/>
    <p:sldId id="370" r:id="rId12"/>
    <p:sldId id="363" r:id="rId13"/>
    <p:sldId id="364" r:id="rId14"/>
    <p:sldId id="365" r:id="rId15"/>
    <p:sldId id="366" r:id="rId16"/>
    <p:sldId id="367" r:id="rId17"/>
    <p:sldId id="368" r:id="rId18"/>
    <p:sldId id="369" r:id="rId19"/>
    <p:sldId id="372" r:id="rId20"/>
    <p:sldId id="373" r:id="rId21"/>
    <p:sldId id="374" r:id="rId22"/>
    <p:sldId id="375" r:id="rId23"/>
    <p:sldId id="376" r:id="rId24"/>
    <p:sldId id="343" r:id="rId25"/>
    <p:sldId id="359" r:id="rId26"/>
    <p:sldId id="345" r:id="rId27"/>
    <p:sldId id="344" r:id="rId28"/>
    <p:sldId id="378" r:id="rId29"/>
    <p:sldId id="361" r:id="rId30"/>
    <p:sldId id="272" r:id="rId31"/>
    <p:sldId id="346" r:id="rId32"/>
    <p:sldId id="283" r:id="rId33"/>
    <p:sldId id="282" r:id="rId34"/>
    <p:sldId id="379" r:id="rId35"/>
    <p:sldId id="380" r:id="rId36"/>
    <p:sldId id="383" r:id="rId37"/>
    <p:sldId id="384" r:id="rId38"/>
    <p:sldId id="385" r:id="rId39"/>
    <p:sldId id="386" r:id="rId40"/>
    <p:sldId id="271" r:id="rId41"/>
    <p:sldId id="377" r:id="rId42"/>
    <p:sldId id="35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254"/>
  </p:normalViewPr>
  <p:slideViewPr>
    <p:cSldViewPr snapToGrid="0" snapToObjects="1">
      <p:cViewPr varScale="1">
        <p:scale>
          <a:sx n="109" d="100"/>
          <a:sy n="109" d="100"/>
        </p:scale>
        <p:origin x="216" y="184"/>
      </p:cViewPr>
      <p:guideLst/>
    </p:cSldViewPr>
  </p:slideViewPr>
  <p:notesTextViewPr>
    <p:cViewPr>
      <p:scale>
        <a:sx n="1" d="1"/>
        <a:sy n="1" d="1"/>
      </p:scale>
      <p:origin x="0" y="0"/>
    </p:cViewPr>
  </p:notesTextViewPr>
  <p:notesViewPr>
    <p:cSldViewPr snapToGrid="0" snapToObjects="1">
      <p:cViewPr varScale="1">
        <p:scale>
          <a:sx n="97" d="100"/>
          <a:sy n="97" d="100"/>
        </p:scale>
        <p:origin x="29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4"/>
          <c:order val="0"/>
          <c:tx>
            <c:strRef>
              <c:f>'Personal Alignment'!$H$2</c:f>
              <c:strCache>
                <c:ptCount val="1"/>
                <c:pt idx="0">
                  <c:v>Very Much</c:v>
                </c:pt>
              </c:strCache>
            </c:strRef>
          </c:tx>
          <c:spPr>
            <a:solidFill>
              <a:srgbClr val="298F33"/>
            </a:solidFill>
            <a:ln>
              <a:noFill/>
            </a:ln>
            <a:effectLst/>
          </c:spPr>
          <c:invertIfNegative val="0"/>
          <c:dLbls>
            <c:dLbl>
              <c:idx val="0"/>
              <c:tx>
                <c:rich>
                  <a:bodyPr/>
                  <a:lstStyle/>
                  <a:p>
                    <a:fld id="{F52E98DB-3A85-A24C-A10D-44853F07CD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F58-440A-8D3C-4D71B03B062B}"/>
                </c:ext>
              </c:extLst>
            </c:dLbl>
            <c:dLbl>
              <c:idx val="1"/>
              <c:tx>
                <c:rich>
                  <a:bodyPr/>
                  <a:lstStyle/>
                  <a:p>
                    <a:fld id="{8B1A11F0-58C6-C14E-AE20-4580D38999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58-440A-8D3C-4D71B03B062B}"/>
                </c:ext>
              </c:extLst>
            </c:dLbl>
            <c:dLbl>
              <c:idx val="2"/>
              <c:tx>
                <c:rich>
                  <a:bodyPr/>
                  <a:lstStyle/>
                  <a:p>
                    <a:fld id="{8E6DD0A0-D4F6-584A-9DA7-67E75120B88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8-440A-8D3C-4D71B03B062B}"/>
                </c:ext>
              </c:extLst>
            </c:dLbl>
            <c:dLbl>
              <c:idx val="3"/>
              <c:tx>
                <c:rich>
                  <a:bodyPr/>
                  <a:lstStyle/>
                  <a:p>
                    <a:fld id="{A913D19A-D8F5-7145-B4CC-3D3C0E6BF6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8-440A-8D3C-4D71B03B062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'Personal Alignment'!$C$3:$C$6</c:f>
              <c:strCache>
                <c:ptCount val="4"/>
                <c:pt idx="0">
                  <c:v>Well-Being &amp; Sustainability (x = 4.56)</c:v>
                </c:pt>
                <c:pt idx="1">
                  <c:v>Equity &amp; Justice (x = 4.63)</c:v>
                </c:pt>
                <c:pt idx="2">
                  <c:v>Innovation &amp; Discovery (x = 4.33)</c:v>
                </c:pt>
                <c:pt idx="3">
                  <c:v>Respect &amp; Integrity (x = 4.82)</c:v>
                </c:pt>
              </c:strCache>
            </c:strRef>
          </c:cat>
          <c:val>
            <c:numRef>
              <c:f>'Personal Alignment'!$H$3:$H$6</c:f>
              <c:numCache>
                <c:formatCode>General</c:formatCode>
                <c:ptCount val="4"/>
                <c:pt idx="0">
                  <c:v>124</c:v>
                </c:pt>
                <c:pt idx="1">
                  <c:v>137</c:v>
                </c:pt>
                <c:pt idx="2">
                  <c:v>96</c:v>
                </c:pt>
                <c:pt idx="3">
                  <c:v>180</c:v>
                </c:pt>
              </c:numCache>
            </c:numRef>
          </c:val>
          <c:extLst>
            <c:ext xmlns:c15="http://schemas.microsoft.com/office/drawing/2012/chart" uri="{02D57815-91ED-43cb-92C2-25804820EDAC}">
              <c15:datalabelsRange>
                <c15:f>'Personal Alignment'!$H$10:$H$13</c15:f>
                <c15:dlblRangeCache>
                  <c:ptCount val="4"/>
                  <c:pt idx="0">
                    <c:v>68%</c:v>
                  </c:pt>
                  <c:pt idx="1">
                    <c:v>76%</c:v>
                  </c:pt>
                  <c:pt idx="2">
                    <c:v>54%</c:v>
                  </c:pt>
                  <c:pt idx="3">
                    <c:v>88%</c:v>
                  </c:pt>
                </c15:dlblRangeCache>
              </c15:datalabelsRange>
            </c:ext>
            <c:ext xmlns:c16="http://schemas.microsoft.com/office/drawing/2014/chart" uri="{C3380CC4-5D6E-409C-BE32-E72D297353CC}">
              <c16:uniqueId val="{00000004-4F58-440A-8D3C-4D71B03B062B}"/>
            </c:ext>
          </c:extLst>
        </c:ser>
        <c:ser>
          <c:idx val="3"/>
          <c:order val="1"/>
          <c:tx>
            <c:strRef>
              <c:f>'Personal Alignment'!$G$2</c:f>
              <c:strCache>
                <c:ptCount val="1"/>
                <c:pt idx="0">
                  <c:v>Somewhat</c:v>
                </c:pt>
              </c:strCache>
            </c:strRef>
          </c:tx>
          <c:spPr>
            <a:solidFill>
              <a:srgbClr val="84E33D"/>
            </a:solidFill>
            <a:ln>
              <a:noFill/>
            </a:ln>
            <a:effectLst/>
          </c:spPr>
          <c:invertIfNegative val="0"/>
          <c:dLbls>
            <c:dLbl>
              <c:idx val="0"/>
              <c:tx>
                <c:rich>
                  <a:bodyPr/>
                  <a:lstStyle/>
                  <a:p>
                    <a:fld id="{C92361D0-9738-6F46-A1DA-248685640C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58-440A-8D3C-4D71B03B062B}"/>
                </c:ext>
              </c:extLst>
            </c:dLbl>
            <c:dLbl>
              <c:idx val="1"/>
              <c:tx>
                <c:rich>
                  <a:bodyPr/>
                  <a:lstStyle/>
                  <a:p>
                    <a:fld id="{AA6EEC6C-34E3-974A-B427-ADB9C8E64B0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F58-440A-8D3C-4D71B03B062B}"/>
                </c:ext>
              </c:extLst>
            </c:dLbl>
            <c:dLbl>
              <c:idx val="2"/>
              <c:tx>
                <c:rich>
                  <a:bodyPr/>
                  <a:lstStyle/>
                  <a:p>
                    <a:fld id="{6AE3A0B7-245D-974D-8968-6530EC6D84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F58-440A-8D3C-4D71B03B062B}"/>
                </c:ext>
              </c:extLst>
            </c:dLbl>
            <c:dLbl>
              <c:idx val="3"/>
              <c:tx>
                <c:rich>
                  <a:bodyPr/>
                  <a:lstStyle/>
                  <a:p>
                    <a:fld id="{261D87EA-F64C-404F-B1FF-FC98400793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F58-440A-8D3C-4D71B03B062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'Personal Alignment'!$C$3:$C$6</c:f>
              <c:strCache>
                <c:ptCount val="4"/>
                <c:pt idx="0">
                  <c:v>Well-Being &amp; Sustainability (x = 4.56)</c:v>
                </c:pt>
                <c:pt idx="1">
                  <c:v>Equity &amp; Justice (x = 4.63)</c:v>
                </c:pt>
                <c:pt idx="2">
                  <c:v>Innovation &amp; Discovery (x = 4.33)</c:v>
                </c:pt>
                <c:pt idx="3">
                  <c:v>Respect &amp; Integrity (x = 4.82)</c:v>
                </c:pt>
              </c:strCache>
            </c:strRef>
          </c:cat>
          <c:val>
            <c:numRef>
              <c:f>'Personal Alignment'!$G$3:$G$6</c:f>
              <c:numCache>
                <c:formatCode>General</c:formatCode>
                <c:ptCount val="4"/>
                <c:pt idx="0">
                  <c:v>39</c:v>
                </c:pt>
                <c:pt idx="1">
                  <c:v>27</c:v>
                </c:pt>
                <c:pt idx="2">
                  <c:v>52</c:v>
                </c:pt>
                <c:pt idx="3">
                  <c:v>16</c:v>
                </c:pt>
              </c:numCache>
            </c:numRef>
          </c:val>
          <c:extLst>
            <c:ext xmlns:c15="http://schemas.microsoft.com/office/drawing/2012/chart" uri="{02D57815-91ED-43cb-92C2-25804820EDAC}">
              <c15:datalabelsRange>
                <c15:f>'Personal Alignment'!$G$10:$G$13</c15:f>
                <c15:dlblRangeCache>
                  <c:ptCount val="4"/>
                  <c:pt idx="0">
                    <c:v>21%</c:v>
                  </c:pt>
                  <c:pt idx="1">
                    <c:v>15%</c:v>
                  </c:pt>
                  <c:pt idx="2">
                    <c:v>29%</c:v>
                  </c:pt>
                  <c:pt idx="3">
                    <c:v>8%</c:v>
                  </c:pt>
                </c15:dlblRangeCache>
              </c15:datalabelsRange>
            </c:ext>
            <c:ext xmlns:c16="http://schemas.microsoft.com/office/drawing/2014/chart" uri="{C3380CC4-5D6E-409C-BE32-E72D297353CC}">
              <c16:uniqueId val="{00000009-4F58-440A-8D3C-4D71B03B062B}"/>
            </c:ext>
          </c:extLst>
        </c:ser>
        <c:ser>
          <c:idx val="2"/>
          <c:order val="2"/>
          <c:tx>
            <c:strRef>
              <c:f>'Personal Alignment'!$F$2</c:f>
              <c:strCache>
                <c:ptCount val="1"/>
                <c:pt idx="0">
                  <c:v>Neutral</c:v>
                </c:pt>
              </c:strCache>
            </c:strRef>
          </c:tx>
          <c:spPr>
            <a:solidFill>
              <a:srgbClr val="69BFE1"/>
            </a:solidFill>
            <a:ln>
              <a:noFill/>
            </a:ln>
            <a:effectLst/>
          </c:spPr>
          <c:invertIfNegative val="0"/>
          <c:dLbls>
            <c:dLbl>
              <c:idx val="0"/>
              <c:tx>
                <c:rich>
                  <a:bodyPr/>
                  <a:lstStyle/>
                  <a:p>
                    <a:fld id="{D7275C6D-6886-F64C-A647-2A4DC7E9C1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F58-440A-8D3C-4D71B03B062B}"/>
                </c:ext>
              </c:extLst>
            </c:dLbl>
            <c:dLbl>
              <c:idx val="1"/>
              <c:tx>
                <c:rich>
                  <a:bodyPr/>
                  <a:lstStyle/>
                  <a:p>
                    <a:fld id="{2F01EED0-7EEC-4C44-9209-87AA23D743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F58-440A-8D3C-4D71B03B062B}"/>
                </c:ext>
              </c:extLst>
            </c:dLbl>
            <c:dLbl>
              <c:idx val="2"/>
              <c:tx>
                <c:rich>
                  <a:bodyPr/>
                  <a:lstStyle/>
                  <a:p>
                    <a:fld id="{55B16F4D-AE8D-1149-BC01-F737DFAB5F2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F58-440A-8D3C-4D71B03B062B}"/>
                </c:ext>
              </c:extLst>
            </c:dLbl>
            <c:dLbl>
              <c:idx val="3"/>
              <c:tx>
                <c:rich>
                  <a:bodyPr/>
                  <a:lstStyle/>
                  <a:p>
                    <a:fld id="{8C256A6B-643E-C542-BE22-A04B0E15C76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F58-440A-8D3C-4D71B03B062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'Personal Alignment'!$C$3:$C$6</c:f>
              <c:strCache>
                <c:ptCount val="4"/>
                <c:pt idx="0">
                  <c:v>Well-Being &amp; Sustainability (x = 4.56)</c:v>
                </c:pt>
                <c:pt idx="1">
                  <c:v>Equity &amp; Justice (x = 4.63)</c:v>
                </c:pt>
                <c:pt idx="2">
                  <c:v>Innovation &amp; Discovery (x = 4.33)</c:v>
                </c:pt>
                <c:pt idx="3">
                  <c:v>Respect &amp; Integrity (x = 4.82)</c:v>
                </c:pt>
              </c:strCache>
            </c:strRef>
          </c:cat>
          <c:val>
            <c:numRef>
              <c:f>'Personal Alignment'!$F$3:$F$6</c:f>
              <c:numCache>
                <c:formatCode>General</c:formatCode>
                <c:ptCount val="4"/>
                <c:pt idx="0">
                  <c:v>17</c:v>
                </c:pt>
                <c:pt idx="1">
                  <c:v>11</c:v>
                </c:pt>
                <c:pt idx="2">
                  <c:v>23</c:v>
                </c:pt>
                <c:pt idx="3">
                  <c:v>5</c:v>
                </c:pt>
              </c:numCache>
            </c:numRef>
          </c:val>
          <c:extLst>
            <c:ext xmlns:c15="http://schemas.microsoft.com/office/drawing/2012/chart" uri="{02D57815-91ED-43cb-92C2-25804820EDAC}">
              <c15:datalabelsRange>
                <c15:f>'Personal Alignment'!$F$10:$F$13</c15:f>
                <c15:dlblRangeCache>
                  <c:ptCount val="4"/>
                  <c:pt idx="0">
                    <c:v>9%</c:v>
                  </c:pt>
                  <c:pt idx="1">
                    <c:v>6%</c:v>
                  </c:pt>
                  <c:pt idx="2">
                    <c:v>13%</c:v>
                  </c:pt>
                  <c:pt idx="3">
                    <c:v>2%</c:v>
                  </c:pt>
                </c15:dlblRangeCache>
              </c15:datalabelsRange>
            </c:ext>
            <c:ext xmlns:c16="http://schemas.microsoft.com/office/drawing/2014/chart" uri="{C3380CC4-5D6E-409C-BE32-E72D297353CC}">
              <c16:uniqueId val="{0000000E-4F58-440A-8D3C-4D71B03B062B}"/>
            </c:ext>
          </c:extLst>
        </c:ser>
        <c:ser>
          <c:idx val="1"/>
          <c:order val="3"/>
          <c:tx>
            <c:strRef>
              <c:f>'Personal Alignment'!$E$2</c:f>
              <c:strCache>
                <c:ptCount val="1"/>
                <c:pt idx="0">
                  <c:v>A Little</c:v>
                </c:pt>
              </c:strCache>
            </c:strRef>
          </c:tx>
          <c:spPr>
            <a:solidFill>
              <a:srgbClr val="EE7B12"/>
            </a:solidFill>
            <a:ln>
              <a:noFill/>
            </a:ln>
            <a:effectLst/>
          </c:spPr>
          <c:invertIfNegative val="0"/>
          <c:cat>
            <c:strRef>
              <c:f>'Personal Alignment'!$C$3:$C$6</c:f>
              <c:strCache>
                <c:ptCount val="4"/>
                <c:pt idx="0">
                  <c:v>Well-Being &amp; Sustainability (x = 4.56)</c:v>
                </c:pt>
                <c:pt idx="1">
                  <c:v>Equity &amp; Justice (x = 4.63)</c:v>
                </c:pt>
                <c:pt idx="2">
                  <c:v>Innovation &amp; Discovery (x = 4.33)</c:v>
                </c:pt>
                <c:pt idx="3">
                  <c:v>Respect &amp; Integrity (x = 4.82)</c:v>
                </c:pt>
              </c:strCache>
            </c:strRef>
          </c:cat>
          <c:val>
            <c:numRef>
              <c:f>'Personal Alignment'!$E$3:$E$6</c:f>
              <c:numCache>
                <c:formatCode>General</c:formatCode>
                <c:ptCount val="4"/>
                <c:pt idx="0">
                  <c:v>1</c:v>
                </c:pt>
                <c:pt idx="1">
                  <c:v>2</c:v>
                </c:pt>
                <c:pt idx="2">
                  <c:v>4</c:v>
                </c:pt>
                <c:pt idx="3">
                  <c:v>2</c:v>
                </c:pt>
              </c:numCache>
            </c:numRef>
          </c:val>
          <c:extLst>
            <c:ext xmlns:c16="http://schemas.microsoft.com/office/drawing/2014/chart" uri="{C3380CC4-5D6E-409C-BE32-E72D297353CC}">
              <c16:uniqueId val="{00000013-4F58-440A-8D3C-4D71B03B062B}"/>
            </c:ext>
          </c:extLst>
        </c:ser>
        <c:ser>
          <c:idx val="0"/>
          <c:order val="4"/>
          <c:tx>
            <c:strRef>
              <c:f>'Personal Alignment'!$D$2</c:f>
              <c:strCache>
                <c:ptCount val="1"/>
                <c:pt idx="0">
                  <c:v>Not at All</c:v>
                </c:pt>
              </c:strCache>
            </c:strRef>
          </c:tx>
          <c:spPr>
            <a:solidFill>
              <a:srgbClr val="B81D08"/>
            </a:solidFill>
            <a:ln>
              <a:noFill/>
            </a:ln>
            <a:effectLst/>
          </c:spPr>
          <c:invertIfNegative val="0"/>
          <c:cat>
            <c:strRef>
              <c:f>'Personal Alignment'!$C$3:$C$6</c:f>
              <c:strCache>
                <c:ptCount val="4"/>
                <c:pt idx="0">
                  <c:v>Well-Being &amp; Sustainability (x = 4.56)</c:v>
                </c:pt>
                <c:pt idx="1">
                  <c:v>Equity &amp; Justice (x = 4.63)</c:v>
                </c:pt>
                <c:pt idx="2">
                  <c:v>Innovation &amp; Discovery (x = 4.33)</c:v>
                </c:pt>
                <c:pt idx="3">
                  <c:v>Respect &amp; Integrity (x = 4.82)</c:v>
                </c:pt>
              </c:strCache>
            </c:strRef>
          </c:cat>
          <c:val>
            <c:numRef>
              <c:f>'Personal Alignment'!$D$3:$D$6</c:f>
              <c:numCache>
                <c:formatCode>General</c:formatCode>
                <c:ptCount val="4"/>
                <c:pt idx="0">
                  <c:v>1</c:v>
                </c:pt>
                <c:pt idx="1">
                  <c:v>3</c:v>
                </c:pt>
                <c:pt idx="2">
                  <c:v>2</c:v>
                </c:pt>
                <c:pt idx="3">
                  <c:v>1</c:v>
                </c:pt>
              </c:numCache>
            </c:numRef>
          </c:val>
          <c:extLst>
            <c:ext xmlns:c16="http://schemas.microsoft.com/office/drawing/2014/chart" uri="{C3380CC4-5D6E-409C-BE32-E72D297353CC}">
              <c16:uniqueId val="{00000018-4F58-440A-8D3C-4D71B03B062B}"/>
            </c:ext>
          </c:extLst>
        </c:ser>
        <c:dLbls>
          <c:showLegendKey val="0"/>
          <c:showVal val="0"/>
          <c:showCatName val="0"/>
          <c:showSerName val="0"/>
          <c:showPercent val="0"/>
          <c:showBubbleSize val="0"/>
        </c:dLbls>
        <c:gapWidth val="100"/>
        <c:overlap val="100"/>
        <c:axId val="527419952"/>
        <c:axId val="527421920"/>
      </c:barChart>
      <c:catAx>
        <c:axId val="52741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27421920"/>
        <c:crosses val="autoZero"/>
        <c:auto val="1"/>
        <c:lblAlgn val="ctr"/>
        <c:lblOffset val="100"/>
        <c:noMultiLvlLbl val="0"/>
      </c:catAx>
      <c:valAx>
        <c:axId val="527421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741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4"/>
          <c:order val="0"/>
          <c:tx>
            <c:strRef>
              <c:f>'UMB Alignment'!$H$2</c:f>
              <c:strCache>
                <c:ptCount val="1"/>
                <c:pt idx="0">
                  <c:v>Very Much</c:v>
                </c:pt>
              </c:strCache>
            </c:strRef>
          </c:tx>
          <c:spPr>
            <a:solidFill>
              <a:srgbClr val="298F33"/>
            </a:solidFill>
            <a:ln>
              <a:noFill/>
            </a:ln>
            <a:effectLst/>
          </c:spPr>
          <c:invertIfNegative val="0"/>
          <c:dLbls>
            <c:dLbl>
              <c:idx val="0"/>
              <c:tx>
                <c:rich>
                  <a:bodyPr/>
                  <a:lstStyle/>
                  <a:p>
                    <a:fld id="{AF779379-8D74-2343-B16E-195E18E7A7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AD8-4533-8128-0C0D03E963E8}"/>
                </c:ext>
              </c:extLst>
            </c:dLbl>
            <c:dLbl>
              <c:idx val="1"/>
              <c:tx>
                <c:rich>
                  <a:bodyPr/>
                  <a:lstStyle/>
                  <a:p>
                    <a:fld id="{0DB1FE29-A605-7344-B10C-C1D50CA529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AD8-4533-8128-0C0D03E963E8}"/>
                </c:ext>
              </c:extLst>
            </c:dLbl>
            <c:dLbl>
              <c:idx val="2"/>
              <c:tx>
                <c:rich>
                  <a:bodyPr/>
                  <a:lstStyle/>
                  <a:p>
                    <a:fld id="{7AB98B0C-EF74-144F-84D9-7B6CFE1012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AD8-4533-8128-0C0D03E963E8}"/>
                </c:ext>
              </c:extLst>
            </c:dLbl>
            <c:dLbl>
              <c:idx val="3"/>
              <c:tx>
                <c:rich>
                  <a:bodyPr/>
                  <a:lstStyle/>
                  <a:p>
                    <a:fld id="{32CFCCF1-EEF1-CA40-9668-9F51873CA64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AD8-4533-8128-0C0D03E963E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'UMB Alignment'!$C$3:$C$6</c:f>
              <c:strCache>
                <c:ptCount val="4"/>
                <c:pt idx="0">
                  <c:v>Well-Being &amp; Sustainability (x = 3.91)</c:v>
                </c:pt>
                <c:pt idx="1">
                  <c:v>Equity &amp; Justice (x = 3.94)</c:v>
                </c:pt>
                <c:pt idx="2">
                  <c:v>Innovation &amp; Discovery (x = 4.11)</c:v>
                </c:pt>
                <c:pt idx="3">
                  <c:v>Respect &amp; Integrity (x = 4.10)</c:v>
                </c:pt>
              </c:strCache>
            </c:strRef>
          </c:cat>
          <c:val>
            <c:numRef>
              <c:f>'UMB Alignment'!$H$3:$H$6</c:f>
              <c:numCache>
                <c:formatCode>General</c:formatCode>
                <c:ptCount val="4"/>
                <c:pt idx="0">
                  <c:v>57</c:v>
                </c:pt>
                <c:pt idx="1">
                  <c:v>65</c:v>
                </c:pt>
                <c:pt idx="2">
                  <c:v>81</c:v>
                </c:pt>
                <c:pt idx="3">
                  <c:v>84</c:v>
                </c:pt>
              </c:numCache>
            </c:numRef>
          </c:val>
          <c:extLst>
            <c:ext xmlns:c15="http://schemas.microsoft.com/office/drawing/2012/chart" uri="{02D57815-91ED-43cb-92C2-25804820EDAC}">
              <c15:datalabelsRange>
                <c15:f>'UMB Alignment'!$H$10:$H$13</c15:f>
                <c15:dlblRangeCache>
                  <c:ptCount val="4"/>
                  <c:pt idx="0">
                    <c:v>31%</c:v>
                  </c:pt>
                  <c:pt idx="1">
                    <c:v>36%</c:v>
                  </c:pt>
                  <c:pt idx="2">
                    <c:v>46%</c:v>
                  </c:pt>
                  <c:pt idx="3">
                    <c:v>41%</c:v>
                  </c:pt>
                </c15:dlblRangeCache>
              </c15:datalabelsRange>
            </c:ext>
            <c:ext xmlns:c16="http://schemas.microsoft.com/office/drawing/2014/chart" uri="{C3380CC4-5D6E-409C-BE32-E72D297353CC}">
              <c16:uniqueId val="{00000004-AAD8-4533-8128-0C0D03E963E8}"/>
            </c:ext>
          </c:extLst>
        </c:ser>
        <c:ser>
          <c:idx val="3"/>
          <c:order val="1"/>
          <c:tx>
            <c:strRef>
              <c:f>'UMB Alignment'!$G$2</c:f>
              <c:strCache>
                <c:ptCount val="1"/>
                <c:pt idx="0">
                  <c:v>Somewhat</c:v>
                </c:pt>
              </c:strCache>
            </c:strRef>
          </c:tx>
          <c:spPr>
            <a:solidFill>
              <a:srgbClr val="84E33D"/>
            </a:solidFill>
            <a:ln>
              <a:noFill/>
            </a:ln>
            <a:effectLst/>
          </c:spPr>
          <c:invertIfNegative val="0"/>
          <c:dLbls>
            <c:dLbl>
              <c:idx val="0"/>
              <c:tx>
                <c:rich>
                  <a:bodyPr/>
                  <a:lstStyle/>
                  <a:p>
                    <a:fld id="{EB75CFF7-5697-4C4D-A4E8-27C8FD977A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AD8-4533-8128-0C0D03E963E8}"/>
                </c:ext>
              </c:extLst>
            </c:dLbl>
            <c:dLbl>
              <c:idx val="1"/>
              <c:tx>
                <c:rich>
                  <a:bodyPr/>
                  <a:lstStyle/>
                  <a:p>
                    <a:fld id="{3082A53C-5719-9949-985C-7ACB2F221A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AD8-4533-8128-0C0D03E963E8}"/>
                </c:ext>
              </c:extLst>
            </c:dLbl>
            <c:dLbl>
              <c:idx val="2"/>
              <c:tx>
                <c:rich>
                  <a:bodyPr/>
                  <a:lstStyle/>
                  <a:p>
                    <a:fld id="{B2D4F43D-4923-0645-A745-7E344BC241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AD8-4533-8128-0C0D03E963E8}"/>
                </c:ext>
              </c:extLst>
            </c:dLbl>
            <c:dLbl>
              <c:idx val="3"/>
              <c:tx>
                <c:rich>
                  <a:bodyPr/>
                  <a:lstStyle/>
                  <a:p>
                    <a:fld id="{44F5526B-0EB9-7A41-A74A-914198D728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AD8-4533-8128-0C0D03E963E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'UMB Alignment'!$C$3:$C$6</c:f>
              <c:strCache>
                <c:ptCount val="4"/>
                <c:pt idx="0">
                  <c:v>Well-Being &amp; Sustainability (x = 3.91)</c:v>
                </c:pt>
                <c:pt idx="1">
                  <c:v>Equity &amp; Justice (x = 3.94)</c:v>
                </c:pt>
                <c:pt idx="2">
                  <c:v>Innovation &amp; Discovery (x = 4.11)</c:v>
                </c:pt>
                <c:pt idx="3">
                  <c:v>Respect &amp; Integrity (x = 4.10)</c:v>
                </c:pt>
              </c:strCache>
            </c:strRef>
          </c:cat>
          <c:val>
            <c:numRef>
              <c:f>'UMB Alignment'!$G$3:$G$6</c:f>
              <c:numCache>
                <c:formatCode>General</c:formatCode>
                <c:ptCount val="4"/>
                <c:pt idx="0">
                  <c:v>75</c:v>
                </c:pt>
                <c:pt idx="1">
                  <c:v>63</c:v>
                </c:pt>
                <c:pt idx="2">
                  <c:v>55</c:v>
                </c:pt>
                <c:pt idx="3">
                  <c:v>75</c:v>
                </c:pt>
              </c:numCache>
            </c:numRef>
          </c:val>
          <c:extLst>
            <c:ext xmlns:c15="http://schemas.microsoft.com/office/drawing/2012/chart" uri="{02D57815-91ED-43cb-92C2-25804820EDAC}">
              <c15:datalabelsRange>
                <c15:f>'UMB Alignment'!$G$10:$G$13</c15:f>
                <c15:dlblRangeCache>
                  <c:ptCount val="4"/>
                  <c:pt idx="0">
                    <c:v>41%</c:v>
                  </c:pt>
                  <c:pt idx="1">
                    <c:v>35%</c:v>
                  </c:pt>
                  <c:pt idx="2">
                    <c:v>31%</c:v>
                  </c:pt>
                  <c:pt idx="3">
                    <c:v>37%</c:v>
                  </c:pt>
                </c15:dlblRangeCache>
              </c15:datalabelsRange>
            </c:ext>
            <c:ext xmlns:c16="http://schemas.microsoft.com/office/drawing/2014/chart" uri="{C3380CC4-5D6E-409C-BE32-E72D297353CC}">
              <c16:uniqueId val="{00000009-AAD8-4533-8128-0C0D03E963E8}"/>
            </c:ext>
          </c:extLst>
        </c:ser>
        <c:ser>
          <c:idx val="2"/>
          <c:order val="2"/>
          <c:tx>
            <c:strRef>
              <c:f>'UMB Alignment'!$F$2</c:f>
              <c:strCache>
                <c:ptCount val="1"/>
                <c:pt idx="0">
                  <c:v>Neutral</c:v>
                </c:pt>
              </c:strCache>
            </c:strRef>
          </c:tx>
          <c:spPr>
            <a:solidFill>
              <a:srgbClr val="69BFE1"/>
            </a:solidFill>
            <a:ln>
              <a:noFill/>
            </a:ln>
            <a:effectLst/>
          </c:spPr>
          <c:invertIfNegative val="0"/>
          <c:dLbls>
            <c:dLbl>
              <c:idx val="0"/>
              <c:tx>
                <c:rich>
                  <a:bodyPr/>
                  <a:lstStyle/>
                  <a:p>
                    <a:fld id="{179CAC7F-5024-7F48-A46A-71004747CF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AD8-4533-8128-0C0D03E963E8}"/>
                </c:ext>
              </c:extLst>
            </c:dLbl>
            <c:dLbl>
              <c:idx val="1"/>
              <c:tx>
                <c:rich>
                  <a:bodyPr/>
                  <a:lstStyle/>
                  <a:p>
                    <a:fld id="{61AB907F-B512-F745-A75F-72BAFAFF6E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AD8-4533-8128-0C0D03E963E8}"/>
                </c:ext>
              </c:extLst>
            </c:dLbl>
            <c:dLbl>
              <c:idx val="2"/>
              <c:tx>
                <c:rich>
                  <a:bodyPr/>
                  <a:lstStyle/>
                  <a:p>
                    <a:fld id="{6D89FF8E-D017-B14E-B2D3-6053110309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AD8-4533-8128-0C0D03E963E8}"/>
                </c:ext>
              </c:extLst>
            </c:dLbl>
            <c:dLbl>
              <c:idx val="3"/>
              <c:tx>
                <c:rich>
                  <a:bodyPr/>
                  <a:lstStyle/>
                  <a:p>
                    <a:fld id="{2B230699-D18C-1B47-A5DB-6482C9F7838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AD8-4533-8128-0C0D03E963E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'UMB Alignment'!$C$3:$C$6</c:f>
              <c:strCache>
                <c:ptCount val="4"/>
                <c:pt idx="0">
                  <c:v>Well-Being &amp; Sustainability (x = 3.91)</c:v>
                </c:pt>
                <c:pt idx="1">
                  <c:v>Equity &amp; Justice (x = 3.94)</c:v>
                </c:pt>
                <c:pt idx="2">
                  <c:v>Innovation &amp; Discovery (x = 4.11)</c:v>
                </c:pt>
                <c:pt idx="3">
                  <c:v>Respect &amp; Integrity (x = 4.10)</c:v>
                </c:pt>
              </c:strCache>
            </c:strRef>
          </c:cat>
          <c:val>
            <c:numRef>
              <c:f>'UMB Alignment'!$F$3:$F$6</c:f>
              <c:numCache>
                <c:formatCode>General</c:formatCode>
                <c:ptCount val="4"/>
                <c:pt idx="0">
                  <c:v>28</c:v>
                </c:pt>
                <c:pt idx="1">
                  <c:v>33</c:v>
                </c:pt>
                <c:pt idx="2">
                  <c:v>24</c:v>
                </c:pt>
                <c:pt idx="3">
                  <c:v>28</c:v>
                </c:pt>
              </c:numCache>
            </c:numRef>
          </c:val>
          <c:extLst>
            <c:ext xmlns:c15="http://schemas.microsoft.com/office/drawing/2012/chart" uri="{02D57815-91ED-43cb-92C2-25804820EDAC}">
              <c15:datalabelsRange>
                <c15:f>'UMB Alignment'!$F$10:$F$13</c15:f>
                <c15:dlblRangeCache>
                  <c:ptCount val="4"/>
                  <c:pt idx="0">
                    <c:v>15%</c:v>
                  </c:pt>
                  <c:pt idx="1">
                    <c:v>18%</c:v>
                  </c:pt>
                  <c:pt idx="2">
                    <c:v>14%</c:v>
                  </c:pt>
                  <c:pt idx="3">
                    <c:v>14%</c:v>
                  </c:pt>
                </c15:dlblRangeCache>
              </c15:datalabelsRange>
            </c:ext>
            <c:ext xmlns:c16="http://schemas.microsoft.com/office/drawing/2014/chart" uri="{C3380CC4-5D6E-409C-BE32-E72D297353CC}">
              <c16:uniqueId val="{0000000E-AAD8-4533-8128-0C0D03E963E8}"/>
            </c:ext>
          </c:extLst>
        </c:ser>
        <c:ser>
          <c:idx val="1"/>
          <c:order val="3"/>
          <c:tx>
            <c:strRef>
              <c:f>'UMB Alignment'!$E$2</c:f>
              <c:strCache>
                <c:ptCount val="1"/>
                <c:pt idx="0">
                  <c:v>A Little</c:v>
                </c:pt>
              </c:strCache>
            </c:strRef>
          </c:tx>
          <c:spPr>
            <a:solidFill>
              <a:srgbClr val="EE7B12"/>
            </a:solidFill>
            <a:ln>
              <a:noFill/>
            </a:ln>
            <a:effectLst/>
          </c:spPr>
          <c:invertIfNegative val="0"/>
          <c:dLbls>
            <c:dLbl>
              <c:idx val="0"/>
              <c:tx>
                <c:rich>
                  <a:bodyPr/>
                  <a:lstStyle/>
                  <a:p>
                    <a:fld id="{41CC9453-149C-A547-BD23-6CE6E37DA4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AD8-4533-8128-0C0D03E963E8}"/>
                </c:ext>
              </c:extLst>
            </c:dLbl>
            <c:dLbl>
              <c:idx val="1"/>
              <c:tx>
                <c:rich>
                  <a:bodyPr/>
                  <a:lstStyle/>
                  <a:p>
                    <a:fld id="{C29D5A01-4B2A-D04B-B462-A7F6777DF6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AD8-4533-8128-0C0D03E963E8}"/>
                </c:ext>
              </c:extLst>
            </c:dLbl>
            <c:dLbl>
              <c:idx val="2"/>
              <c:tx>
                <c:rich>
                  <a:bodyPr/>
                  <a:lstStyle/>
                  <a:p>
                    <a:fld id="{1DB18272-7473-FC46-9DB1-A4E207BACB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AD8-4533-8128-0C0D03E963E8}"/>
                </c:ext>
              </c:extLst>
            </c:dLbl>
            <c:dLbl>
              <c:idx val="3"/>
              <c:tx>
                <c:rich>
                  <a:bodyPr/>
                  <a:lstStyle/>
                  <a:p>
                    <a:fld id="{D2E3EB90-0F34-984E-ACB1-3F8CA9A5F1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AD8-4533-8128-0C0D03E963E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'UMB Alignment'!$C$3:$C$6</c:f>
              <c:strCache>
                <c:ptCount val="4"/>
                <c:pt idx="0">
                  <c:v>Well-Being &amp; Sustainability (x = 3.91)</c:v>
                </c:pt>
                <c:pt idx="1">
                  <c:v>Equity &amp; Justice (x = 3.94)</c:v>
                </c:pt>
                <c:pt idx="2">
                  <c:v>Innovation &amp; Discovery (x = 4.11)</c:v>
                </c:pt>
                <c:pt idx="3">
                  <c:v>Respect &amp; Integrity (x = 4.10)</c:v>
                </c:pt>
              </c:strCache>
            </c:strRef>
          </c:cat>
          <c:val>
            <c:numRef>
              <c:f>'UMB Alignment'!$E$3:$E$6</c:f>
              <c:numCache>
                <c:formatCode>General</c:formatCode>
                <c:ptCount val="4"/>
                <c:pt idx="0">
                  <c:v>20</c:v>
                </c:pt>
                <c:pt idx="1">
                  <c:v>15</c:v>
                </c:pt>
                <c:pt idx="2">
                  <c:v>10</c:v>
                </c:pt>
                <c:pt idx="3">
                  <c:v>15</c:v>
                </c:pt>
              </c:numCache>
            </c:numRef>
          </c:val>
          <c:extLst>
            <c:ext xmlns:c15="http://schemas.microsoft.com/office/drawing/2012/chart" uri="{02D57815-91ED-43cb-92C2-25804820EDAC}">
              <c15:datalabelsRange>
                <c15:f>'UMB Alignment'!$E$10:$E$13</c15:f>
                <c15:dlblRangeCache>
                  <c:ptCount val="4"/>
                  <c:pt idx="0">
                    <c:v>11%</c:v>
                  </c:pt>
                  <c:pt idx="1">
                    <c:v>8%</c:v>
                  </c:pt>
                  <c:pt idx="2">
                    <c:v>6%</c:v>
                  </c:pt>
                  <c:pt idx="3">
                    <c:v>7%</c:v>
                  </c:pt>
                </c15:dlblRangeCache>
              </c15:datalabelsRange>
            </c:ext>
            <c:ext xmlns:c16="http://schemas.microsoft.com/office/drawing/2014/chart" uri="{C3380CC4-5D6E-409C-BE32-E72D297353CC}">
              <c16:uniqueId val="{00000013-AAD8-4533-8128-0C0D03E963E8}"/>
            </c:ext>
          </c:extLst>
        </c:ser>
        <c:ser>
          <c:idx val="0"/>
          <c:order val="4"/>
          <c:tx>
            <c:strRef>
              <c:f>'UMB Alignment'!$D$2</c:f>
              <c:strCache>
                <c:ptCount val="1"/>
                <c:pt idx="0">
                  <c:v>Not at All</c:v>
                </c:pt>
              </c:strCache>
            </c:strRef>
          </c:tx>
          <c:spPr>
            <a:solidFill>
              <a:srgbClr val="B81D08"/>
            </a:solidFill>
            <a:ln>
              <a:noFill/>
            </a:ln>
            <a:effectLst/>
          </c:spPr>
          <c:invertIfNegative val="0"/>
          <c:cat>
            <c:strRef>
              <c:f>'UMB Alignment'!$C$3:$C$6</c:f>
              <c:strCache>
                <c:ptCount val="4"/>
                <c:pt idx="0">
                  <c:v>Well-Being &amp; Sustainability (x = 3.91)</c:v>
                </c:pt>
                <c:pt idx="1">
                  <c:v>Equity &amp; Justice (x = 3.94)</c:v>
                </c:pt>
                <c:pt idx="2">
                  <c:v>Innovation &amp; Discovery (x = 4.11)</c:v>
                </c:pt>
                <c:pt idx="3">
                  <c:v>Respect &amp; Integrity (x = 4.10)</c:v>
                </c:pt>
              </c:strCache>
            </c:strRef>
          </c:cat>
          <c:val>
            <c:numRef>
              <c:f>'UMB Alignment'!$D$3:$D$6</c:f>
              <c:numCache>
                <c:formatCode>General</c:formatCode>
                <c:ptCount val="4"/>
                <c:pt idx="0">
                  <c:v>2</c:v>
                </c:pt>
                <c:pt idx="1">
                  <c:v>4</c:v>
                </c:pt>
                <c:pt idx="2">
                  <c:v>6</c:v>
                </c:pt>
                <c:pt idx="3">
                  <c:v>2</c:v>
                </c:pt>
              </c:numCache>
            </c:numRef>
          </c:val>
          <c:extLst>
            <c:ext xmlns:c16="http://schemas.microsoft.com/office/drawing/2014/chart" uri="{C3380CC4-5D6E-409C-BE32-E72D297353CC}">
              <c16:uniqueId val="{00000018-AAD8-4533-8128-0C0D03E963E8}"/>
            </c:ext>
          </c:extLst>
        </c:ser>
        <c:dLbls>
          <c:showLegendKey val="0"/>
          <c:showVal val="0"/>
          <c:showCatName val="0"/>
          <c:showSerName val="0"/>
          <c:showPercent val="0"/>
          <c:showBubbleSize val="0"/>
        </c:dLbls>
        <c:gapWidth val="100"/>
        <c:overlap val="100"/>
        <c:axId val="527419952"/>
        <c:axId val="527421920"/>
      </c:barChart>
      <c:catAx>
        <c:axId val="52741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27421920"/>
        <c:crosses val="autoZero"/>
        <c:auto val="1"/>
        <c:lblAlgn val="ctr"/>
        <c:lblOffset val="100"/>
        <c:noMultiLvlLbl val="0"/>
      </c:catAx>
      <c:valAx>
        <c:axId val="527421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741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4"/>
          <c:order val="0"/>
          <c:tx>
            <c:strRef>
              <c:f>'Reflects UMB Overall'!$H$2</c:f>
              <c:strCache>
                <c:ptCount val="1"/>
                <c:pt idx="0">
                  <c:v>Very Much</c:v>
                </c:pt>
              </c:strCache>
            </c:strRef>
          </c:tx>
          <c:spPr>
            <a:solidFill>
              <a:srgbClr val="298F33"/>
            </a:solidFill>
            <a:ln>
              <a:noFill/>
            </a:ln>
            <a:effectLst/>
          </c:spPr>
          <c:invertIfNegative val="0"/>
          <c:dLbls>
            <c:dLbl>
              <c:idx val="0"/>
              <c:tx>
                <c:rich>
                  <a:bodyPr/>
                  <a:lstStyle/>
                  <a:p>
                    <a:fld id="{4BEAB229-1F0E-F94F-B76D-CA314F6FB3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25E-4429-BD3D-F613AB896C84}"/>
                </c:ext>
              </c:extLst>
            </c:dLbl>
            <c:dLbl>
              <c:idx val="1"/>
              <c:tx>
                <c:rich>
                  <a:bodyPr/>
                  <a:lstStyle/>
                  <a:p>
                    <a:fld id="{ABBD27B9-03FC-AE4E-A594-11F9A0EE69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5E-4429-BD3D-F613AB896C84}"/>
                </c:ext>
              </c:extLst>
            </c:dLbl>
            <c:dLbl>
              <c:idx val="2"/>
              <c:tx>
                <c:rich>
                  <a:bodyPr/>
                  <a:lstStyle/>
                  <a:p>
                    <a:fld id="{53CD56A6-F263-3448-B15D-47F94AFCA7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5E-4429-BD3D-F613AB896C84}"/>
                </c:ext>
              </c:extLst>
            </c:dLbl>
            <c:dLbl>
              <c:idx val="3"/>
              <c:tx>
                <c:rich>
                  <a:bodyPr/>
                  <a:lstStyle/>
                  <a:p>
                    <a:fld id="{33CDF7F5-9365-474B-B0C5-EA4DC1CEBAE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5E-4429-BD3D-F613AB896C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'Reflects UMB Overall'!$C$3:$C$6</c:f>
              <c:strCache>
                <c:ptCount val="4"/>
                <c:pt idx="0">
                  <c:v>Well-Being &amp; Sustainability (x = 3.77)</c:v>
                </c:pt>
                <c:pt idx="1">
                  <c:v>Equity &amp; Justice (x = 3.91)</c:v>
                </c:pt>
                <c:pt idx="2">
                  <c:v>Innovation &amp; Discovery (x = 4.11)</c:v>
                </c:pt>
                <c:pt idx="3">
                  <c:v>Respect &amp; Integrity (x = 4.12)</c:v>
                </c:pt>
              </c:strCache>
            </c:strRef>
          </c:cat>
          <c:val>
            <c:numRef>
              <c:f>'Reflects UMB Overall'!$H$3:$H$6</c:f>
              <c:numCache>
                <c:formatCode>General</c:formatCode>
                <c:ptCount val="4"/>
                <c:pt idx="0">
                  <c:v>58</c:v>
                </c:pt>
                <c:pt idx="1">
                  <c:v>65</c:v>
                </c:pt>
                <c:pt idx="2">
                  <c:v>89</c:v>
                </c:pt>
                <c:pt idx="3">
                  <c:v>88</c:v>
                </c:pt>
              </c:numCache>
            </c:numRef>
          </c:val>
          <c:extLst>
            <c:ext xmlns:c15="http://schemas.microsoft.com/office/drawing/2012/chart" uri="{02D57815-91ED-43cb-92C2-25804820EDAC}">
              <c15:datalabelsRange>
                <c15:f>'Reflects UMB Overall'!$H$10:$H$13</c15:f>
                <c15:dlblRangeCache>
                  <c:ptCount val="4"/>
                  <c:pt idx="0">
                    <c:v>32%</c:v>
                  </c:pt>
                  <c:pt idx="1">
                    <c:v>36%</c:v>
                  </c:pt>
                  <c:pt idx="2">
                    <c:v>50%</c:v>
                  </c:pt>
                  <c:pt idx="3">
                    <c:v>43%</c:v>
                  </c:pt>
                </c15:dlblRangeCache>
              </c15:datalabelsRange>
            </c:ext>
            <c:ext xmlns:c16="http://schemas.microsoft.com/office/drawing/2014/chart" uri="{C3380CC4-5D6E-409C-BE32-E72D297353CC}">
              <c16:uniqueId val="{00000004-125E-4429-BD3D-F613AB896C84}"/>
            </c:ext>
          </c:extLst>
        </c:ser>
        <c:ser>
          <c:idx val="3"/>
          <c:order val="1"/>
          <c:tx>
            <c:strRef>
              <c:f>'Reflects UMB Overall'!$G$2</c:f>
              <c:strCache>
                <c:ptCount val="1"/>
                <c:pt idx="0">
                  <c:v>Somewhat</c:v>
                </c:pt>
              </c:strCache>
            </c:strRef>
          </c:tx>
          <c:spPr>
            <a:solidFill>
              <a:srgbClr val="84E33D"/>
            </a:solidFill>
            <a:ln>
              <a:noFill/>
            </a:ln>
            <a:effectLst/>
          </c:spPr>
          <c:invertIfNegative val="0"/>
          <c:dLbls>
            <c:dLbl>
              <c:idx val="0"/>
              <c:tx>
                <c:rich>
                  <a:bodyPr/>
                  <a:lstStyle/>
                  <a:p>
                    <a:fld id="{1B1F5388-E658-F24A-A880-06EF132B10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5E-4429-BD3D-F613AB896C84}"/>
                </c:ext>
              </c:extLst>
            </c:dLbl>
            <c:dLbl>
              <c:idx val="1"/>
              <c:tx>
                <c:rich>
                  <a:bodyPr/>
                  <a:lstStyle/>
                  <a:p>
                    <a:fld id="{B566CB3B-DC74-1C4B-9DD5-C6A3CB60EF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5E-4429-BD3D-F613AB896C84}"/>
                </c:ext>
              </c:extLst>
            </c:dLbl>
            <c:dLbl>
              <c:idx val="2"/>
              <c:tx>
                <c:rich>
                  <a:bodyPr/>
                  <a:lstStyle/>
                  <a:p>
                    <a:fld id="{670F143C-84AB-9D4A-ADA6-530E1FF5AC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25E-4429-BD3D-F613AB896C84}"/>
                </c:ext>
              </c:extLst>
            </c:dLbl>
            <c:dLbl>
              <c:idx val="3"/>
              <c:tx>
                <c:rich>
                  <a:bodyPr/>
                  <a:lstStyle/>
                  <a:p>
                    <a:fld id="{E7F43060-4BC4-9F4B-9F44-9E228196B8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25E-4429-BD3D-F613AB896C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'Reflects UMB Overall'!$C$3:$C$6</c:f>
              <c:strCache>
                <c:ptCount val="4"/>
                <c:pt idx="0">
                  <c:v>Well-Being &amp; Sustainability (x = 3.77)</c:v>
                </c:pt>
                <c:pt idx="1">
                  <c:v>Equity &amp; Justice (x = 3.91)</c:v>
                </c:pt>
                <c:pt idx="2">
                  <c:v>Innovation &amp; Discovery (x = 4.11)</c:v>
                </c:pt>
                <c:pt idx="3">
                  <c:v>Respect &amp; Integrity (x = 4.12)</c:v>
                </c:pt>
              </c:strCache>
            </c:strRef>
          </c:cat>
          <c:val>
            <c:numRef>
              <c:f>'Reflects UMB Overall'!$G$3:$G$6</c:f>
              <c:numCache>
                <c:formatCode>General</c:formatCode>
                <c:ptCount val="4"/>
                <c:pt idx="0">
                  <c:v>55</c:v>
                </c:pt>
                <c:pt idx="1">
                  <c:v>59</c:v>
                </c:pt>
                <c:pt idx="2">
                  <c:v>42</c:v>
                </c:pt>
                <c:pt idx="3">
                  <c:v>74</c:v>
                </c:pt>
              </c:numCache>
            </c:numRef>
          </c:val>
          <c:extLst>
            <c:ext xmlns:c15="http://schemas.microsoft.com/office/drawing/2012/chart" uri="{02D57815-91ED-43cb-92C2-25804820EDAC}">
              <c15:datalabelsRange>
                <c15:f>'Reflects UMB Overall'!$G$10:$G$13</c15:f>
                <c15:dlblRangeCache>
                  <c:ptCount val="4"/>
                  <c:pt idx="0">
                    <c:v>30%</c:v>
                  </c:pt>
                  <c:pt idx="1">
                    <c:v>33%</c:v>
                  </c:pt>
                  <c:pt idx="2">
                    <c:v>24%</c:v>
                  </c:pt>
                  <c:pt idx="3">
                    <c:v>36%</c:v>
                  </c:pt>
                </c15:dlblRangeCache>
              </c15:datalabelsRange>
            </c:ext>
            <c:ext xmlns:c16="http://schemas.microsoft.com/office/drawing/2014/chart" uri="{C3380CC4-5D6E-409C-BE32-E72D297353CC}">
              <c16:uniqueId val="{00000009-125E-4429-BD3D-F613AB896C84}"/>
            </c:ext>
          </c:extLst>
        </c:ser>
        <c:ser>
          <c:idx val="2"/>
          <c:order val="2"/>
          <c:tx>
            <c:strRef>
              <c:f>'Reflects UMB Overall'!$F$2</c:f>
              <c:strCache>
                <c:ptCount val="1"/>
                <c:pt idx="0">
                  <c:v>Neutral</c:v>
                </c:pt>
              </c:strCache>
            </c:strRef>
          </c:tx>
          <c:spPr>
            <a:solidFill>
              <a:srgbClr val="69BFE1"/>
            </a:solidFill>
            <a:ln>
              <a:noFill/>
            </a:ln>
            <a:effectLst/>
          </c:spPr>
          <c:invertIfNegative val="0"/>
          <c:dLbls>
            <c:dLbl>
              <c:idx val="0"/>
              <c:tx>
                <c:rich>
                  <a:bodyPr/>
                  <a:lstStyle/>
                  <a:p>
                    <a:fld id="{7FB54DCB-0F98-8347-89F9-746411E0E77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25E-4429-BD3D-F613AB896C84}"/>
                </c:ext>
              </c:extLst>
            </c:dLbl>
            <c:dLbl>
              <c:idx val="1"/>
              <c:tx>
                <c:rich>
                  <a:bodyPr/>
                  <a:lstStyle/>
                  <a:p>
                    <a:fld id="{4B38C19C-055C-6F4D-8E03-3637C811057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25E-4429-BD3D-F613AB896C84}"/>
                </c:ext>
              </c:extLst>
            </c:dLbl>
            <c:dLbl>
              <c:idx val="2"/>
              <c:tx>
                <c:rich>
                  <a:bodyPr/>
                  <a:lstStyle/>
                  <a:p>
                    <a:fld id="{879AAC55-63E8-0442-B303-36A8ECED8C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25E-4429-BD3D-F613AB896C84}"/>
                </c:ext>
              </c:extLst>
            </c:dLbl>
            <c:dLbl>
              <c:idx val="3"/>
              <c:tx>
                <c:rich>
                  <a:bodyPr/>
                  <a:lstStyle/>
                  <a:p>
                    <a:fld id="{6347C66C-AE3C-C340-93B1-E49B05DBB0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25E-4429-BD3D-F613AB896C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'Reflects UMB Overall'!$C$3:$C$6</c:f>
              <c:strCache>
                <c:ptCount val="4"/>
                <c:pt idx="0">
                  <c:v>Well-Being &amp; Sustainability (x = 3.77)</c:v>
                </c:pt>
                <c:pt idx="1">
                  <c:v>Equity &amp; Justice (x = 3.91)</c:v>
                </c:pt>
                <c:pt idx="2">
                  <c:v>Innovation &amp; Discovery (x = 4.11)</c:v>
                </c:pt>
                <c:pt idx="3">
                  <c:v>Respect &amp; Integrity (x = 4.12)</c:v>
                </c:pt>
              </c:strCache>
            </c:strRef>
          </c:cat>
          <c:val>
            <c:numRef>
              <c:f>'Reflects UMB Overall'!$F$3:$F$6</c:f>
              <c:numCache>
                <c:formatCode>General</c:formatCode>
                <c:ptCount val="4"/>
                <c:pt idx="0">
                  <c:v>43</c:v>
                </c:pt>
                <c:pt idx="1">
                  <c:v>36</c:v>
                </c:pt>
                <c:pt idx="2">
                  <c:v>27</c:v>
                </c:pt>
                <c:pt idx="3">
                  <c:v>22</c:v>
                </c:pt>
              </c:numCache>
            </c:numRef>
          </c:val>
          <c:extLst>
            <c:ext xmlns:c15="http://schemas.microsoft.com/office/drawing/2012/chart" uri="{02D57815-91ED-43cb-92C2-25804820EDAC}">
              <c15:datalabelsRange>
                <c15:f>'Reflects UMB Overall'!$F$10:$F$13</c15:f>
                <c15:dlblRangeCache>
                  <c:ptCount val="4"/>
                  <c:pt idx="0">
                    <c:v>24%</c:v>
                  </c:pt>
                  <c:pt idx="1">
                    <c:v>20%</c:v>
                  </c:pt>
                  <c:pt idx="2">
                    <c:v>15%</c:v>
                  </c:pt>
                  <c:pt idx="3">
                    <c:v>11%</c:v>
                  </c:pt>
                </c15:dlblRangeCache>
              </c15:datalabelsRange>
            </c:ext>
            <c:ext xmlns:c16="http://schemas.microsoft.com/office/drawing/2014/chart" uri="{C3380CC4-5D6E-409C-BE32-E72D297353CC}">
              <c16:uniqueId val="{0000000E-125E-4429-BD3D-F613AB896C84}"/>
            </c:ext>
          </c:extLst>
        </c:ser>
        <c:ser>
          <c:idx val="1"/>
          <c:order val="3"/>
          <c:tx>
            <c:strRef>
              <c:f>'Reflects UMB Overall'!$E$2</c:f>
              <c:strCache>
                <c:ptCount val="1"/>
                <c:pt idx="0">
                  <c:v>A Little</c:v>
                </c:pt>
              </c:strCache>
            </c:strRef>
          </c:tx>
          <c:spPr>
            <a:solidFill>
              <a:srgbClr val="EE7B12"/>
            </a:solidFill>
            <a:ln>
              <a:noFill/>
            </a:ln>
            <a:effectLst/>
          </c:spPr>
          <c:invertIfNegative val="0"/>
          <c:dLbls>
            <c:dLbl>
              <c:idx val="0"/>
              <c:tx>
                <c:rich>
                  <a:bodyPr/>
                  <a:lstStyle/>
                  <a:p>
                    <a:fld id="{5B530511-7D67-8543-8CD9-6FB9F2BB5BB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25E-4429-BD3D-F613AB896C84}"/>
                </c:ext>
              </c:extLst>
            </c:dLbl>
            <c:dLbl>
              <c:idx val="1"/>
              <c:tx>
                <c:rich>
                  <a:bodyPr/>
                  <a:lstStyle/>
                  <a:p>
                    <a:fld id="{27F63025-B434-5B46-84A6-C14660E32C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25E-4429-BD3D-F613AB896C84}"/>
                </c:ext>
              </c:extLst>
            </c:dLbl>
            <c:dLbl>
              <c:idx val="2"/>
              <c:tx>
                <c:rich>
                  <a:bodyPr/>
                  <a:lstStyle/>
                  <a:p>
                    <a:fld id="{ED5B009F-B41A-4E4A-A361-C9CB9AB258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25E-4429-BD3D-F613AB896C84}"/>
                </c:ext>
              </c:extLst>
            </c:dLbl>
            <c:dLbl>
              <c:idx val="3"/>
              <c:tx>
                <c:rich>
                  <a:bodyPr/>
                  <a:lstStyle/>
                  <a:p>
                    <a:fld id="{21348D7A-135F-E943-BC6A-B9B4B34EE3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25E-4429-BD3D-F613AB896C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'Reflects UMB Overall'!$C$3:$C$6</c:f>
              <c:strCache>
                <c:ptCount val="4"/>
                <c:pt idx="0">
                  <c:v>Well-Being &amp; Sustainability (x = 3.77)</c:v>
                </c:pt>
                <c:pt idx="1">
                  <c:v>Equity &amp; Justice (x = 3.91)</c:v>
                </c:pt>
                <c:pt idx="2">
                  <c:v>Innovation &amp; Discovery (x = 4.11)</c:v>
                </c:pt>
                <c:pt idx="3">
                  <c:v>Respect &amp; Integrity (x = 4.12)</c:v>
                </c:pt>
              </c:strCache>
            </c:strRef>
          </c:cat>
          <c:val>
            <c:numRef>
              <c:f>'Reflects UMB Overall'!$E$3:$E$6</c:f>
              <c:numCache>
                <c:formatCode>General</c:formatCode>
                <c:ptCount val="4"/>
                <c:pt idx="0">
                  <c:v>21</c:v>
                </c:pt>
                <c:pt idx="1">
                  <c:v>15</c:v>
                </c:pt>
                <c:pt idx="2">
                  <c:v>15</c:v>
                </c:pt>
                <c:pt idx="3">
                  <c:v>18</c:v>
                </c:pt>
              </c:numCache>
            </c:numRef>
          </c:val>
          <c:extLst>
            <c:ext xmlns:c15="http://schemas.microsoft.com/office/drawing/2012/chart" uri="{02D57815-91ED-43cb-92C2-25804820EDAC}">
              <c15:datalabelsRange>
                <c15:f>'Reflects UMB Overall'!$E$10:$E$13</c15:f>
                <c15:dlblRangeCache>
                  <c:ptCount val="4"/>
                  <c:pt idx="0">
                    <c:v>12%</c:v>
                  </c:pt>
                  <c:pt idx="1">
                    <c:v>8%</c:v>
                  </c:pt>
                  <c:pt idx="2">
                    <c:v>8%</c:v>
                  </c:pt>
                  <c:pt idx="3">
                    <c:v>9%</c:v>
                  </c:pt>
                </c15:dlblRangeCache>
              </c15:datalabelsRange>
            </c:ext>
            <c:ext xmlns:c16="http://schemas.microsoft.com/office/drawing/2014/chart" uri="{C3380CC4-5D6E-409C-BE32-E72D297353CC}">
              <c16:uniqueId val="{00000013-125E-4429-BD3D-F613AB896C84}"/>
            </c:ext>
          </c:extLst>
        </c:ser>
        <c:ser>
          <c:idx val="0"/>
          <c:order val="4"/>
          <c:tx>
            <c:strRef>
              <c:f>'Reflects UMB Overall'!$D$2</c:f>
              <c:strCache>
                <c:ptCount val="1"/>
                <c:pt idx="0">
                  <c:v>Not at All</c:v>
                </c:pt>
              </c:strCache>
            </c:strRef>
          </c:tx>
          <c:spPr>
            <a:solidFill>
              <a:srgbClr val="B81D08"/>
            </a:solidFill>
            <a:ln>
              <a:noFill/>
            </a:ln>
            <a:effectLst/>
          </c:spPr>
          <c:invertIfNegative val="0"/>
          <c:cat>
            <c:strRef>
              <c:f>'Reflects UMB Overall'!$C$3:$C$6</c:f>
              <c:strCache>
                <c:ptCount val="4"/>
                <c:pt idx="0">
                  <c:v>Well-Being &amp; Sustainability (x = 3.77)</c:v>
                </c:pt>
                <c:pt idx="1">
                  <c:v>Equity &amp; Justice (x = 3.91)</c:v>
                </c:pt>
                <c:pt idx="2">
                  <c:v>Innovation &amp; Discovery (x = 4.11)</c:v>
                </c:pt>
                <c:pt idx="3">
                  <c:v>Respect &amp; Integrity (x = 4.12)</c:v>
                </c:pt>
              </c:strCache>
            </c:strRef>
          </c:cat>
          <c:val>
            <c:numRef>
              <c:f>'Reflects UMB Overall'!$D$3:$D$6</c:f>
              <c:numCache>
                <c:formatCode>General</c:formatCode>
                <c:ptCount val="4"/>
                <c:pt idx="0">
                  <c:v>5</c:v>
                </c:pt>
                <c:pt idx="1">
                  <c:v>5</c:v>
                </c:pt>
                <c:pt idx="2">
                  <c:v>4</c:v>
                </c:pt>
                <c:pt idx="3">
                  <c:v>2</c:v>
                </c:pt>
              </c:numCache>
            </c:numRef>
          </c:val>
          <c:extLst>
            <c:ext xmlns:c16="http://schemas.microsoft.com/office/drawing/2014/chart" uri="{C3380CC4-5D6E-409C-BE32-E72D297353CC}">
              <c16:uniqueId val="{00000018-125E-4429-BD3D-F613AB896C84}"/>
            </c:ext>
          </c:extLst>
        </c:ser>
        <c:dLbls>
          <c:showLegendKey val="0"/>
          <c:showVal val="0"/>
          <c:showCatName val="0"/>
          <c:showSerName val="0"/>
          <c:showPercent val="0"/>
          <c:showBubbleSize val="0"/>
        </c:dLbls>
        <c:gapWidth val="100"/>
        <c:overlap val="100"/>
        <c:axId val="527419952"/>
        <c:axId val="527421920"/>
      </c:barChart>
      <c:catAx>
        <c:axId val="52741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27421920"/>
        <c:crosses val="autoZero"/>
        <c:auto val="1"/>
        <c:lblAlgn val="ctr"/>
        <c:lblOffset val="100"/>
        <c:noMultiLvlLbl val="0"/>
      </c:catAx>
      <c:valAx>
        <c:axId val="527421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741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4"/>
          <c:order val="0"/>
          <c:tx>
            <c:strRef>
              <c:f>'Should be Adopted'!$H$2</c:f>
              <c:strCache>
                <c:ptCount val="1"/>
                <c:pt idx="0">
                  <c:v>Very Much</c:v>
                </c:pt>
              </c:strCache>
            </c:strRef>
          </c:tx>
          <c:spPr>
            <a:solidFill>
              <a:srgbClr val="298F33"/>
            </a:solidFill>
            <a:ln>
              <a:noFill/>
            </a:ln>
            <a:effectLst/>
          </c:spPr>
          <c:invertIfNegative val="0"/>
          <c:dLbls>
            <c:dLbl>
              <c:idx val="0"/>
              <c:tx>
                <c:rich>
                  <a:bodyPr/>
                  <a:lstStyle/>
                  <a:p>
                    <a:fld id="{083F54DC-BB92-1D48-A328-5FAF3E1ED4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E45-49AE-98A6-AB4433F79494}"/>
                </c:ext>
              </c:extLst>
            </c:dLbl>
            <c:dLbl>
              <c:idx val="1"/>
              <c:tx>
                <c:rich>
                  <a:bodyPr/>
                  <a:lstStyle/>
                  <a:p>
                    <a:fld id="{BB09D3B0-D03C-6845-8F93-B206792B9E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E45-49AE-98A6-AB4433F79494}"/>
                </c:ext>
              </c:extLst>
            </c:dLbl>
            <c:dLbl>
              <c:idx val="2"/>
              <c:tx>
                <c:rich>
                  <a:bodyPr/>
                  <a:lstStyle/>
                  <a:p>
                    <a:fld id="{CD411112-D52C-F048-89DE-3D0ED88FBD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E45-49AE-98A6-AB4433F79494}"/>
                </c:ext>
              </c:extLst>
            </c:dLbl>
            <c:dLbl>
              <c:idx val="3"/>
              <c:tx>
                <c:rich>
                  <a:bodyPr/>
                  <a:lstStyle/>
                  <a:p>
                    <a:fld id="{92B50CB7-25B9-A54E-83D0-F8CDA41642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E45-49AE-98A6-AB4433F7949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'Should be Adopted'!$C$3:$C$6</c:f>
              <c:strCache>
                <c:ptCount val="4"/>
                <c:pt idx="0">
                  <c:v>Well-Being &amp; Sustainability (x = 4.26)</c:v>
                </c:pt>
                <c:pt idx="1">
                  <c:v>Equity &amp; Justice (x = 4.49)</c:v>
                </c:pt>
                <c:pt idx="2">
                  <c:v>Innovation &amp; Discovery (x - 4.32)</c:v>
                </c:pt>
                <c:pt idx="3">
                  <c:v>Respect &amp; Integrity (x = 4.55)</c:v>
                </c:pt>
              </c:strCache>
            </c:strRef>
          </c:cat>
          <c:val>
            <c:numRef>
              <c:f>'Should be Adopted'!$H$3:$H$6</c:f>
              <c:numCache>
                <c:formatCode>General</c:formatCode>
                <c:ptCount val="4"/>
                <c:pt idx="0">
                  <c:v>114</c:v>
                </c:pt>
                <c:pt idx="1">
                  <c:v>132</c:v>
                </c:pt>
                <c:pt idx="2">
                  <c:v>113</c:v>
                </c:pt>
                <c:pt idx="3">
                  <c:v>150</c:v>
                </c:pt>
              </c:numCache>
            </c:numRef>
          </c:val>
          <c:extLst>
            <c:ext xmlns:c15="http://schemas.microsoft.com/office/drawing/2012/chart" uri="{02D57815-91ED-43cb-92C2-25804820EDAC}">
              <c15:datalabelsRange>
                <c15:f>'Should be Adopted'!$H$10:$H$13</c15:f>
                <c15:dlblRangeCache>
                  <c:ptCount val="4"/>
                  <c:pt idx="0">
                    <c:v>63%</c:v>
                  </c:pt>
                  <c:pt idx="1">
                    <c:v>73%</c:v>
                  </c:pt>
                  <c:pt idx="2">
                    <c:v>64%</c:v>
                  </c:pt>
                  <c:pt idx="3">
                    <c:v>74%</c:v>
                  </c:pt>
                </c15:dlblRangeCache>
              </c15:datalabelsRange>
            </c:ext>
            <c:ext xmlns:c16="http://schemas.microsoft.com/office/drawing/2014/chart" uri="{C3380CC4-5D6E-409C-BE32-E72D297353CC}">
              <c16:uniqueId val="{00000004-EE45-49AE-98A6-AB4433F79494}"/>
            </c:ext>
          </c:extLst>
        </c:ser>
        <c:ser>
          <c:idx val="3"/>
          <c:order val="1"/>
          <c:tx>
            <c:strRef>
              <c:f>'Should be Adopted'!$G$2</c:f>
              <c:strCache>
                <c:ptCount val="1"/>
                <c:pt idx="0">
                  <c:v>Somewhat</c:v>
                </c:pt>
              </c:strCache>
            </c:strRef>
          </c:tx>
          <c:spPr>
            <a:solidFill>
              <a:srgbClr val="84E33D"/>
            </a:solidFill>
            <a:ln>
              <a:noFill/>
            </a:ln>
            <a:effectLst/>
          </c:spPr>
          <c:invertIfNegative val="0"/>
          <c:dLbls>
            <c:dLbl>
              <c:idx val="0"/>
              <c:tx>
                <c:rich>
                  <a:bodyPr/>
                  <a:lstStyle/>
                  <a:p>
                    <a:fld id="{CF02F51A-EEF5-3F42-B817-18B1C5D018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E45-49AE-98A6-AB4433F79494}"/>
                </c:ext>
              </c:extLst>
            </c:dLbl>
            <c:dLbl>
              <c:idx val="1"/>
              <c:tx>
                <c:rich>
                  <a:bodyPr/>
                  <a:lstStyle/>
                  <a:p>
                    <a:fld id="{31E5A2A8-58FC-4A42-A111-CA25A7AC13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E45-49AE-98A6-AB4433F79494}"/>
                </c:ext>
              </c:extLst>
            </c:dLbl>
            <c:dLbl>
              <c:idx val="2"/>
              <c:tx>
                <c:rich>
                  <a:bodyPr/>
                  <a:lstStyle/>
                  <a:p>
                    <a:fld id="{D61B8C97-4746-314E-AB97-4270690B95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E45-49AE-98A6-AB4433F79494}"/>
                </c:ext>
              </c:extLst>
            </c:dLbl>
            <c:dLbl>
              <c:idx val="3"/>
              <c:tx>
                <c:rich>
                  <a:bodyPr/>
                  <a:lstStyle/>
                  <a:p>
                    <a:fld id="{BE3FCF28-5A6B-A94F-A141-C3EED3E032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E45-49AE-98A6-AB4433F7949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'Should be Adopted'!$C$3:$C$6</c:f>
              <c:strCache>
                <c:ptCount val="4"/>
                <c:pt idx="0">
                  <c:v>Well-Being &amp; Sustainability (x = 4.26)</c:v>
                </c:pt>
                <c:pt idx="1">
                  <c:v>Equity &amp; Justice (x = 4.49)</c:v>
                </c:pt>
                <c:pt idx="2">
                  <c:v>Innovation &amp; Discovery (x - 4.32)</c:v>
                </c:pt>
                <c:pt idx="3">
                  <c:v>Respect &amp; Integrity (x = 4.55)</c:v>
                </c:pt>
              </c:strCache>
            </c:strRef>
          </c:cat>
          <c:val>
            <c:numRef>
              <c:f>'Should be Adopted'!$G$3:$G$6</c:f>
              <c:numCache>
                <c:formatCode>General</c:formatCode>
                <c:ptCount val="4"/>
                <c:pt idx="0">
                  <c:v>30</c:v>
                </c:pt>
                <c:pt idx="1">
                  <c:v>25</c:v>
                </c:pt>
                <c:pt idx="2">
                  <c:v>32</c:v>
                </c:pt>
                <c:pt idx="3">
                  <c:v>34</c:v>
                </c:pt>
              </c:numCache>
            </c:numRef>
          </c:val>
          <c:extLst>
            <c:ext xmlns:c15="http://schemas.microsoft.com/office/drawing/2012/chart" uri="{02D57815-91ED-43cb-92C2-25804820EDAC}">
              <c15:datalabelsRange>
                <c15:f>'Should be Adopted'!$G$10:$G$13</c15:f>
                <c15:dlblRangeCache>
                  <c:ptCount val="4"/>
                  <c:pt idx="0">
                    <c:v>16%</c:v>
                  </c:pt>
                  <c:pt idx="1">
                    <c:v>14%</c:v>
                  </c:pt>
                  <c:pt idx="2">
                    <c:v>18%</c:v>
                  </c:pt>
                  <c:pt idx="3">
                    <c:v>17%</c:v>
                  </c:pt>
                </c15:dlblRangeCache>
              </c15:datalabelsRange>
            </c:ext>
            <c:ext xmlns:c16="http://schemas.microsoft.com/office/drawing/2014/chart" uri="{C3380CC4-5D6E-409C-BE32-E72D297353CC}">
              <c16:uniqueId val="{00000009-EE45-49AE-98A6-AB4433F79494}"/>
            </c:ext>
          </c:extLst>
        </c:ser>
        <c:ser>
          <c:idx val="2"/>
          <c:order val="2"/>
          <c:tx>
            <c:strRef>
              <c:f>'Should be Adopted'!$F$2</c:f>
              <c:strCache>
                <c:ptCount val="1"/>
                <c:pt idx="0">
                  <c:v>Neutral</c:v>
                </c:pt>
              </c:strCache>
            </c:strRef>
          </c:tx>
          <c:spPr>
            <a:solidFill>
              <a:srgbClr val="69BFE1"/>
            </a:solidFill>
            <a:ln>
              <a:noFill/>
            </a:ln>
            <a:effectLst/>
          </c:spPr>
          <c:invertIfNegative val="0"/>
          <c:dLbls>
            <c:dLbl>
              <c:idx val="0"/>
              <c:tx>
                <c:rich>
                  <a:bodyPr/>
                  <a:lstStyle/>
                  <a:p>
                    <a:fld id="{0D8AB763-B72E-D84C-8056-F5E10CE9063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E45-49AE-98A6-AB4433F79494}"/>
                </c:ext>
              </c:extLst>
            </c:dLbl>
            <c:dLbl>
              <c:idx val="1"/>
              <c:tx>
                <c:rich>
                  <a:bodyPr/>
                  <a:lstStyle/>
                  <a:p>
                    <a:fld id="{0996EA38-EA01-5C43-B9A8-70C0BBE2D3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E45-49AE-98A6-AB4433F79494}"/>
                </c:ext>
              </c:extLst>
            </c:dLbl>
            <c:dLbl>
              <c:idx val="2"/>
              <c:tx>
                <c:rich>
                  <a:bodyPr/>
                  <a:lstStyle/>
                  <a:p>
                    <a:fld id="{2813D26B-D47D-6D4C-80B2-9902762458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E45-49AE-98A6-AB4433F79494}"/>
                </c:ext>
              </c:extLst>
            </c:dLbl>
            <c:dLbl>
              <c:idx val="3"/>
              <c:tx>
                <c:rich>
                  <a:bodyPr/>
                  <a:lstStyle/>
                  <a:p>
                    <a:fld id="{F3142C94-D721-3546-83B1-2A55403E44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E45-49AE-98A6-AB4433F7949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'Should be Adopted'!$C$3:$C$6</c:f>
              <c:strCache>
                <c:ptCount val="4"/>
                <c:pt idx="0">
                  <c:v>Well-Being &amp; Sustainability (x = 4.26)</c:v>
                </c:pt>
                <c:pt idx="1">
                  <c:v>Equity &amp; Justice (x = 4.49)</c:v>
                </c:pt>
                <c:pt idx="2">
                  <c:v>Innovation &amp; Discovery (x - 4.32)</c:v>
                </c:pt>
                <c:pt idx="3">
                  <c:v>Respect &amp; Integrity (x = 4.55)</c:v>
                </c:pt>
              </c:strCache>
            </c:strRef>
          </c:cat>
          <c:val>
            <c:numRef>
              <c:f>'Should be Adopted'!$F$3:$F$6</c:f>
              <c:numCache>
                <c:formatCode>General</c:formatCode>
                <c:ptCount val="4"/>
                <c:pt idx="0">
                  <c:v>18</c:v>
                </c:pt>
                <c:pt idx="1">
                  <c:v>12</c:v>
                </c:pt>
                <c:pt idx="2">
                  <c:v>16</c:v>
                </c:pt>
                <c:pt idx="3">
                  <c:v>11</c:v>
                </c:pt>
              </c:numCache>
            </c:numRef>
          </c:val>
          <c:extLst>
            <c:ext xmlns:c15="http://schemas.microsoft.com/office/drawing/2012/chart" uri="{02D57815-91ED-43cb-92C2-25804820EDAC}">
              <c15:datalabelsRange>
                <c15:f>'Should be Adopted'!$F$10:$F$13</c15:f>
                <c15:dlblRangeCache>
                  <c:ptCount val="4"/>
                  <c:pt idx="0">
                    <c:v>10%</c:v>
                  </c:pt>
                  <c:pt idx="1">
                    <c:v>7%</c:v>
                  </c:pt>
                  <c:pt idx="2">
                    <c:v>9%</c:v>
                  </c:pt>
                  <c:pt idx="3">
                    <c:v>5%</c:v>
                  </c:pt>
                </c15:dlblRangeCache>
              </c15:datalabelsRange>
            </c:ext>
            <c:ext xmlns:c16="http://schemas.microsoft.com/office/drawing/2014/chart" uri="{C3380CC4-5D6E-409C-BE32-E72D297353CC}">
              <c16:uniqueId val="{0000000E-EE45-49AE-98A6-AB4433F79494}"/>
            </c:ext>
          </c:extLst>
        </c:ser>
        <c:ser>
          <c:idx val="1"/>
          <c:order val="3"/>
          <c:tx>
            <c:strRef>
              <c:f>'Should be Adopted'!$E$2</c:f>
              <c:strCache>
                <c:ptCount val="1"/>
                <c:pt idx="0">
                  <c:v>A Little</c:v>
                </c:pt>
              </c:strCache>
            </c:strRef>
          </c:tx>
          <c:spPr>
            <a:solidFill>
              <a:srgbClr val="EE7B12"/>
            </a:solidFill>
            <a:ln>
              <a:noFill/>
            </a:ln>
            <a:effectLst/>
          </c:spPr>
          <c:invertIfNegative val="0"/>
          <c:dLbls>
            <c:dLbl>
              <c:idx val="0"/>
              <c:tx>
                <c:rich>
                  <a:bodyPr/>
                  <a:lstStyle/>
                  <a:p>
                    <a:fld id="{EC214A29-ADD1-A245-AF6F-E266441377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E45-49AE-98A6-AB4433F79494}"/>
                </c:ext>
              </c:extLst>
            </c:dLbl>
            <c:dLbl>
              <c:idx val="1"/>
              <c:delete val="1"/>
              <c:extLst>
                <c:ext xmlns:c15="http://schemas.microsoft.com/office/drawing/2012/chart" uri="{CE6537A1-D6FC-4f65-9D91-7224C49458BB}"/>
                <c:ext xmlns:c16="http://schemas.microsoft.com/office/drawing/2014/chart" uri="{C3380CC4-5D6E-409C-BE32-E72D297353CC}">
                  <c16:uniqueId val="{00000010-EE45-49AE-98A6-AB4433F79494}"/>
                </c:ext>
              </c:extLst>
            </c:dLbl>
            <c:dLbl>
              <c:idx val="2"/>
              <c:delete val="1"/>
              <c:extLst>
                <c:ext xmlns:c15="http://schemas.microsoft.com/office/drawing/2012/chart" uri="{CE6537A1-D6FC-4f65-9D91-7224C49458BB}"/>
                <c:ext xmlns:c16="http://schemas.microsoft.com/office/drawing/2014/chart" uri="{C3380CC4-5D6E-409C-BE32-E72D297353CC}">
                  <c16:uniqueId val="{00000011-EE45-49AE-98A6-AB4433F79494}"/>
                </c:ext>
              </c:extLst>
            </c:dLbl>
            <c:dLbl>
              <c:idx val="3"/>
              <c:delete val="1"/>
              <c:extLst>
                <c:ext xmlns:c15="http://schemas.microsoft.com/office/drawing/2012/chart" uri="{CE6537A1-D6FC-4f65-9D91-7224C49458BB}"/>
                <c:ext xmlns:c16="http://schemas.microsoft.com/office/drawing/2014/chart" uri="{C3380CC4-5D6E-409C-BE32-E72D297353CC}">
                  <c16:uniqueId val="{00000012-EE45-49AE-98A6-AB4433F7949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'Should be Adopted'!$C$3:$C$6</c:f>
              <c:strCache>
                <c:ptCount val="4"/>
                <c:pt idx="0">
                  <c:v>Well-Being &amp; Sustainability (x = 4.26)</c:v>
                </c:pt>
                <c:pt idx="1">
                  <c:v>Equity &amp; Justice (x = 4.49)</c:v>
                </c:pt>
                <c:pt idx="2">
                  <c:v>Innovation &amp; Discovery (x - 4.32)</c:v>
                </c:pt>
                <c:pt idx="3">
                  <c:v>Respect &amp; Integrity (x = 4.55)</c:v>
                </c:pt>
              </c:strCache>
            </c:strRef>
          </c:cat>
          <c:val>
            <c:numRef>
              <c:f>'Should be Adopted'!$E$3:$E$6</c:f>
              <c:numCache>
                <c:formatCode>General</c:formatCode>
                <c:ptCount val="4"/>
                <c:pt idx="0">
                  <c:v>12</c:v>
                </c:pt>
                <c:pt idx="1">
                  <c:v>2</c:v>
                </c:pt>
                <c:pt idx="2">
                  <c:v>5</c:v>
                </c:pt>
                <c:pt idx="3">
                  <c:v>1</c:v>
                </c:pt>
              </c:numCache>
            </c:numRef>
          </c:val>
          <c:extLst>
            <c:ext xmlns:c15="http://schemas.microsoft.com/office/drawing/2012/chart" uri="{02D57815-91ED-43cb-92C2-25804820EDAC}">
              <c15:datalabelsRange>
                <c15:f>'Should be Adopted'!$E$10:$E$13</c15:f>
                <c15:dlblRangeCache>
                  <c:ptCount val="4"/>
                  <c:pt idx="0">
                    <c:v>7%</c:v>
                  </c:pt>
                  <c:pt idx="1">
                    <c:v>1%</c:v>
                  </c:pt>
                  <c:pt idx="2">
                    <c:v>3%</c:v>
                  </c:pt>
                  <c:pt idx="3">
                    <c:v>0%</c:v>
                  </c:pt>
                </c15:dlblRangeCache>
              </c15:datalabelsRange>
            </c:ext>
            <c:ext xmlns:c16="http://schemas.microsoft.com/office/drawing/2014/chart" uri="{C3380CC4-5D6E-409C-BE32-E72D297353CC}">
              <c16:uniqueId val="{00000013-EE45-49AE-98A6-AB4433F79494}"/>
            </c:ext>
          </c:extLst>
        </c:ser>
        <c:ser>
          <c:idx val="0"/>
          <c:order val="4"/>
          <c:tx>
            <c:strRef>
              <c:f>'Should be Adopted'!$D$2</c:f>
              <c:strCache>
                <c:ptCount val="1"/>
                <c:pt idx="0">
                  <c:v>Not at All</c:v>
                </c:pt>
              </c:strCache>
            </c:strRef>
          </c:tx>
          <c:spPr>
            <a:solidFill>
              <a:srgbClr val="B81D08"/>
            </a:solidFill>
            <a:ln>
              <a:noFill/>
            </a:ln>
            <a:effectLst/>
          </c:spPr>
          <c:invertIfNegative val="0"/>
          <c:dLbls>
            <c:dLbl>
              <c:idx val="0"/>
              <c:tx>
                <c:rich>
                  <a:bodyPr/>
                  <a:lstStyle/>
                  <a:p>
                    <a:fld id="{BC0321CB-1AE4-9440-9DA6-18AB2A4058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E45-49AE-98A6-AB4433F79494}"/>
                </c:ext>
              </c:extLst>
            </c:dLbl>
            <c:dLbl>
              <c:idx val="1"/>
              <c:tx>
                <c:rich>
                  <a:bodyPr/>
                  <a:lstStyle/>
                  <a:p>
                    <a:fld id="{5AFB2EE0-B884-084D-8152-F7B8C335695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E45-49AE-98A6-AB4433F79494}"/>
                </c:ext>
              </c:extLst>
            </c:dLbl>
            <c:dLbl>
              <c:idx val="2"/>
              <c:tx>
                <c:rich>
                  <a:bodyPr/>
                  <a:lstStyle/>
                  <a:p>
                    <a:fld id="{819EA166-D8A8-9C4B-97C6-8430EA82EB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E45-49AE-98A6-AB4433F79494}"/>
                </c:ext>
              </c:extLst>
            </c:dLbl>
            <c:dLbl>
              <c:idx val="3"/>
              <c:tx>
                <c:rich>
                  <a:bodyPr/>
                  <a:lstStyle/>
                  <a:p>
                    <a:fld id="{C0D8E5DA-6B17-F84D-9E56-98A29F34CE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E45-49AE-98A6-AB4433F7949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'Should be Adopted'!$C$3:$C$6</c:f>
              <c:strCache>
                <c:ptCount val="4"/>
                <c:pt idx="0">
                  <c:v>Well-Being &amp; Sustainability (x = 4.26)</c:v>
                </c:pt>
                <c:pt idx="1">
                  <c:v>Equity &amp; Justice (x = 4.49)</c:v>
                </c:pt>
                <c:pt idx="2">
                  <c:v>Innovation &amp; Discovery (x - 4.32)</c:v>
                </c:pt>
                <c:pt idx="3">
                  <c:v>Respect &amp; Integrity (x = 4.55)</c:v>
                </c:pt>
              </c:strCache>
            </c:strRef>
          </c:cat>
          <c:val>
            <c:numRef>
              <c:f>'Should be Adopted'!$D$3:$D$6</c:f>
              <c:numCache>
                <c:formatCode>General</c:formatCode>
                <c:ptCount val="4"/>
                <c:pt idx="0">
                  <c:v>8</c:v>
                </c:pt>
                <c:pt idx="1">
                  <c:v>9</c:v>
                </c:pt>
                <c:pt idx="2">
                  <c:v>10</c:v>
                </c:pt>
                <c:pt idx="3">
                  <c:v>8</c:v>
                </c:pt>
              </c:numCache>
            </c:numRef>
          </c:val>
          <c:extLst>
            <c:ext xmlns:c15="http://schemas.microsoft.com/office/drawing/2012/chart" uri="{02D57815-91ED-43cb-92C2-25804820EDAC}">
              <c15:datalabelsRange>
                <c15:f>'Should be Adopted'!$D$10:$D$13</c15:f>
                <c15:dlblRangeCache>
                  <c:ptCount val="4"/>
                  <c:pt idx="0">
                    <c:v>4%</c:v>
                  </c:pt>
                  <c:pt idx="1">
                    <c:v>5%</c:v>
                  </c:pt>
                  <c:pt idx="2">
                    <c:v>6%</c:v>
                  </c:pt>
                  <c:pt idx="3">
                    <c:v>4%</c:v>
                  </c:pt>
                </c15:dlblRangeCache>
              </c15:datalabelsRange>
            </c:ext>
            <c:ext xmlns:c16="http://schemas.microsoft.com/office/drawing/2014/chart" uri="{C3380CC4-5D6E-409C-BE32-E72D297353CC}">
              <c16:uniqueId val="{00000018-EE45-49AE-98A6-AB4433F79494}"/>
            </c:ext>
          </c:extLst>
        </c:ser>
        <c:dLbls>
          <c:showLegendKey val="0"/>
          <c:showVal val="0"/>
          <c:showCatName val="0"/>
          <c:showSerName val="0"/>
          <c:showPercent val="0"/>
          <c:showBubbleSize val="0"/>
        </c:dLbls>
        <c:gapWidth val="100"/>
        <c:overlap val="100"/>
        <c:axId val="527419952"/>
        <c:axId val="527421920"/>
      </c:barChart>
      <c:catAx>
        <c:axId val="52741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27421920"/>
        <c:crosses val="autoZero"/>
        <c:auto val="1"/>
        <c:lblAlgn val="ctr"/>
        <c:lblOffset val="100"/>
        <c:noMultiLvlLbl val="0"/>
      </c:catAx>
      <c:valAx>
        <c:axId val="527421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741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0F449-2C55-4942-AE4A-9519C194AFD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8AEEC90-242E-4546-9918-994C4B940062}">
      <dgm:prSet/>
      <dgm:spPr/>
      <dgm:t>
        <a:bodyPr/>
        <a:lstStyle/>
        <a:p>
          <a:r>
            <a:rPr lang="en-US" b="1" dirty="0"/>
            <a:t>January – March</a:t>
          </a:r>
          <a:endParaRPr lang="en-US" dirty="0"/>
        </a:p>
      </dgm:t>
    </dgm:pt>
    <dgm:pt modelId="{577FC1BB-32EC-9C40-A50A-4984B58FC3D8}" type="parTrans" cxnId="{7CE2CBA8-BC2B-FE43-A8C5-4CF286E455B5}">
      <dgm:prSet/>
      <dgm:spPr/>
      <dgm:t>
        <a:bodyPr/>
        <a:lstStyle/>
        <a:p>
          <a:endParaRPr lang="en-US"/>
        </a:p>
      </dgm:t>
    </dgm:pt>
    <dgm:pt modelId="{88AB5513-0C79-F04D-9826-3DFC10919146}" type="sibTrans" cxnId="{7CE2CBA8-BC2B-FE43-A8C5-4CF286E455B5}">
      <dgm:prSet/>
      <dgm:spPr/>
      <dgm:t>
        <a:bodyPr/>
        <a:lstStyle/>
        <a:p>
          <a:endParaRPr lang="en-US"/>
        </a:p>
      </dgm:t>
    </dgm:pt>
    <dgm:pt modelId="{46D00F2F-1F30-2F4D-B1CF-2100BA4FA307}">
      <dgm:prSet custT="1"/>
      <dgm:spPr/>
      <dgm:t>
        <a:bodyPr/>
        <a:lstStyle/>
        <a:p>
          <a:r>
            <a:rPr lang="en-US" sz="1600" dirty="0"/>
            <a:t>Review Core Values</a:t>
          </a:r>
        </a:p>
      </dgm:t>
    </dgm:pt>
    <dgm:pt modelId="{E953AC92-6B6D-4C42-AC3B-601E3ABCB7F9}" type="parTrans" cxnId="{4FA9BD6D-104D-8648-A080-5119D09D82A7}">
      <dgm:prSet/>
      <dgm:spPr/>
      <dgm:t>
        <a:bodyPr/>
        <a:lstStyle/>
        <a:p>
          <a:endParaRPr lang="en-US"/>
        </a:p>
      </dgm:t>
    </dgm:pt>
    <dgm:pt modelId="{A157AE8F-6A52-1D4E-9C20-A8BC1B677E5E}" type="sibTrans" cxnId="{4FA9BD6D-104D-8648-A080-5119D09D82A7}">
      <dgm:prSet/>
      <dgm:spPr/>
      <dgm:t>
        <a:bodyPr/>
        <a:lstStyle/>
        <a:p>
          <a:endParaRPr lang="en-US"/>
        </a:p>
      </dgm:t>
    </dgm:pt>
    <dgm:pt modelId="{2E2894B0-8DAB-4C4B-B49A-00ECADB1758C}">
      <dgm:prSet custT="1"/>
      <dgm:spPr/>
      <dgm:t>
        <a:bodyPr/>
        <a:lstStyle/>
        <a:p>
          <a:r>
            <a:rPr lang="en-US" sz="1600" dirty="0"/>
            <a:t>Develop strategic plan themes and high-level strategic outcomes informed by:</a:t>
          </a:r>
        </a:p>
      </dgm:t>
    </dgm:pt>
    <dgm:pt modelId="{71296C87-ABAA-0D4A-BA84-A12665689511}" type="parTrans" cxnId="{2C61C27E-5748-DC4F-9885-B37A2B60563D}">
      <dgm:prSet/>
      <dgm:spPr/>
      <dgm:t>
        <a:bodyPr/>
        <a:lstStyle/>
        <a:p>
          <a:endParaRPr lang="en-US"/>
        </a:p>
      </dgm:t>
    </dgm:pt>
    <dgm:pt modelId="{BFF6A998-D296-8F45-803B-7271660127F6}" type="sibTrans" cxnId="{2C61C27E-5748-DC4F-9885-B37A2B60563D}">
      <dgm:prSet/>
      <dgm:spPr/>
      <dgm:t>
        <a:bodyPr/>
        <a:lstStyle/>
        <a:p>
          <a:endParaRPr lang="en-US"/>
        </a:p>
      </dgm:t>
    </dgm:pt>
    <dgm:pt modelId="{312BE11B-42F2-B547-B3C3-4799F59D35C7}">
      <dgm:prSet custT="1"/>
      <dgm:spPr/>
      <dgm:t>
        <a:bodyPr/>
        <a:lstStyle/>
        <a:p>
          <a:pPr>
            <a:buFont typeface="Courier New" panose="02070309020205020404" pitchFamily="49" charset="0"/>
            <a:buChar char="o"/>
          </a:pPr>
          <a:r>
            <a:rPr lang="en-US" sz="1600" dirty="0"/>
            <a:t>Mission, Vision, Core Values</a:t>
          </a:r>
        </a:p>
      </dgm:t>
    </dgm:pt>
    <dgm:pt modelId="{DF030C99-1302-064C-9CE4-0D2E19A41D39}" type="parTrans" cxnId="{DC8A0CC3-31BC-B348-9226-DDAE09ADAD38}">
      <dgm:prSet/>
      <dgm:spPr/>
      <dgm:t>
        <a:bodyPr/>
        <a:lstStyle/>
        <a:p>
          <a:endParaRPr lang="en-US"/>
        </a:p>
      </dgm:t>
    </dgm:pt>
    <dgm:pt modelId="{A9A6A2B6-E6F4-ED4C-8F43-458E5BAA359B}" type="sibTrans" cxnId="{DC8A0CC3-31BC-B348-9226-DDAE09ADAD38}">
      <dgm:prSet/>
      <dgm:spPr/>
      <dgm:t>
        <a:bodyPr/>
        <a:lstStyle/>
        <a:p>
          <a:endParaRPr lang="en-US"/>
        </a:p>
      </dgm:t>
    </dgm:pt>
    <dgm:pt modelId="{F2DECC75-31D2-A846-9D5C-228D5E9F59EC}">
      <dgm:prSet custT="1"/>
      <dgm:spPr/>
      <dgm:t>
        <a:bodyPr/>
        <a:lstStyle/>
        <a:p>
          <a:pPr>
            <a:buFont typeface="Courier New" panose="02070309020205020404" pitchFamily="49" charset="0"/>
            <a:buChar char="o"/>
          </a:pPr>
          <a:r>
            <a:rPr lang="en-US" sz="1600" dirty="0"/>
            <a:t>President’s goals; USM goals; current strategic planning goals, MHEC, Other (?) …</a:t>
          </a:r>
        </a:p>
      </dgm:t>
    </dgm:pt>
    <dgm:pt modelId="{F867FED7-B406-A641-98CD-064571DFA54F}" type="parTrans" cxnId="{61502D24-DEB6-2946-B258-C37C16A9CA11}">
      <dgm:prSet/>
      <dgm:spPr/>
      <dgm:t>
        <a:bodyPr/>
        <a:lstStyle/>
        <a:p>
          <a:endParaRPr lang="en-US"/>
        </a:p>
      </dgm:t>
    </dgm:pt>
    <dgm:pt modelId="{731B2C0C-7E85-C24E-816F-45A4C438B790}" type="sibTrans" cxnId="{61502D24-DEB6-2946-B258-C37C16A9CA11}">
      <dgm:prSet/>
      <dgm:spPr/>
      <dgm:t>
        <a:bodyPr/>
        <a:lstStyle/>
        <a:p>
          <a:endParaRPr lang="en-US"/>
        </a:p>
      </dgm:t>
    </dgm:pt>
    <dgm:pt modelId="{B6D1DFCB-13F7-124D-900A-F18F343CD26D}">
      <dgm:prSet custT="1"/>
      <dgm:spPr/>
      <dgm:t>
        <a:bodyPr/>
        <a:lstStyle/>
        <a:p>
          <a:pPr>
            <a:buFont typeface="Courier New" panose="02070309020205020404" pitchFamily="49" charset="0"/>
            <a:buChar char="o"/>
          </a:pPr>
          <a:r>
            <a:rPr lang="en-US" sz="1600" dirty="0"/>
            <a:t>Involves deans, VPs, shared governance councils, others (?)</a:t>
          </a:r>
        </a:p>
      </dgm:t>
    </dgm:pt>
    <dgm:pt modelId="{B83BCC94-8CB0-2F4F-B07A-7C80D6635D34}" type="parTrans" cxnId="{5FDE1241-4D6C-8B44-BE9A-F98ED3F596B6}">
      <dgm:prSet/>
      <dgm:spPr/>
      <dgm:t>
        <a:bodyPr/>
        <a:lstStyle/>
        <a:p>
          <a:endParaRPr lang="en-US"/>
        </a:p>
      </dgm:t>
    </dgm:pt>
    <dgm:pt modelId="{8E0FAD52-F957-D943-9454-903524FEAC59}" type="sibTrans" cxnId="{5FDE1241-4D6C-8B44-BE9A-F98ED3F596B6}">
      <dgm:prSet/>
      <dgm:spPr/>
      <dgm:t>
        <a:bodyPr/>
        <a:lstStyle/>
        <a:p>
          <a:endParaRPr lang="en-US"/>
        </a:p>
      </dgm:t>
    </dgm:pt>
    <dgm:pt modelId="{96F316B6-EAC3-7049-A83A-A1E64B384D27}">
      <dgm:prSet/>
      <dgm:spPr/>
      <dgm:t>
        <a:bodyPr/>
        <a:lstStyle/>
        <a:p>
          <a:r>
            <a:rPr lang="en-US" b="1" dirty="0"/>
            <a:t>April – May </a:t>
          </a:r>
          <a:endParaRPr lang="en-US" dirty="0"/>
        </a:p>
      </dgm:t>
    </dgm:pt>
    <dgm:pt modelId="{CA8AE73A-C4A5-1844-97E6-77204F8A0079}" type="parTrans" cxnId="{B4C931AC-F37F-5C44-AFF4-40AAF5F52DB6}">
      <dgm:prSet/>
      <dgm:spPr/>
      <dgm:t>
        <a:bodyPr/>
        <a:lstStyle/>
        <a:p>
          <a:endParaRPr lang="en-US"/>
        </a:p>
      </dgm:t>
    </dgm:pt>
    <dgm:pt modelId="{E50B37C7-A05A-2448-8528-21A3BFF654A0}" type="sibTrans" cxnId="{B4C931AC-F37F-5C44-AFF4-40AAF5F52DB6}">
      <dgm:prSet/>
      <dgm:spPr/>
      <dgm:t>
        <a:bodyPr/>
        <a:lstStyle/>
        <a:p>
          <a:endParaRPr lang="en-US"/>
        </a:p>
      </dgm:t>
    </dgm:pt>
    <dgm:pt modelId="{2732002B-3598-8540-A636-AD1975469727}">
      <dgm:prSet/>
      <dgm:spPr/>
      <dgm:t>
        <a:bodyPr/>
        <a:lstStyle/>
        <a:p>
          <a:r>
            <a:rPr lang="en-US" dirty="0"/>
            <a:t>University-wide feedback/input sessions on themes and outcomes</a:t>
          </a:r>
        </a:p>
      </dgm:t>
    </dgm:pt>
    <dgm:pt modelId="{0EE03D19-12AE-2A41-8950-9C744A63B48C}" type="parTrans" cxnId="{18779FEB-861A-A144-B5DD-5F261E3A8BA9}">
      <dgm:prSet/>
      <dgm:spPr/>
      <dgm:t>
        <a:bodyPr/>
        <a:lstStyle/>
        <a:p>
          <a:endParaRPr lang="en-US"/>
        </a:p>
      </dgm:t>
    </dgm:pt>
    <dgm:pt modelId="{138FA648-71B2-D341-981F-A4268890CC52}" type="sibTrans" cxnId="{18779FEB-861A-A144-B5DD-5F261E3A8BA9}">
      <dgm:prSet/>
      <dgm:spPr/>
      <dgm:t>
        <a:bodyPr/>
        <a:lstStyle/>
        <a:p>
          <a:endParaRPr lang="en-US"/>
        </a:p>
      </dgm:t>
    </dgm:pt>
    <dgm:pt modelId="{786A4333-07E6-CA46-A999-355D38F1553B}">
      <dgm:prSet/>
      <dgm:spPr/>
      <dgm:t>
        <a:bodyPr/>
        <a:lstStyle/>
        <a:p>
          <a:r>
            <a:rPr lang="en-US" dirty="0"/>
            <a:t>Revise and refine themes and outcomes</a:t>
          </a:r>
        </a:p>
      </dgm:t>
    </dgm:pt>
    <dgm:pt modelId="{CB1C5A92-B862-F749-BD1A-572290FB967B}" type="parTrans" cxnId="{4990DB1E-BEF9-4844-B1E0-5E21B33BA7DD}">
      <dgm:prSet/>
      <dgm:spPr/>
      <dgm:t>
        <a:bodyPr/>
        <a:lstStyle/>
        <a:p>
          <a:endParaRPr lang="en-US"/>
        </a:p>
      </dgm:t>
    </dgm:pt>
    <dgm:pt modelId="{A9F8FCFD-B2AC-4C4E-882E-9DDF24023CCE}" type="sibTrans" cxnId="{4990DB1E-BEF9-4844-B1E0-5E21B33BA7DD}">
      <dgm:prSet/>
      <dgm:spPr/>
      <dgm:t>
        <a:bodyPr/>
        <a:lstStyle/>
        <a:p>
          <a:endParaRPr lang="en-US"/>
        </a:p>
      </dgm:t>
    </dgm:pt>
    <dgm:pt modelId="{84408ABE-F814-3942-AE1D-28905A3BB7F9}">
      <dgm:prSet/>
      <dgm:spPr/>
      <dgm:t>
        <a:bodyPr/>
        <a:lstStyle/>
        <a:p>
          <a:r>
            <a:rPr lang="en-US" dirty="0"/>
            <a:t>Draft plan</a:t>
          </a:r>
        </a:p>
      </dgm:t>
    </dgm:pt>
    <dgm:pt modelId="{322FA3EE-5894-4942-86DE-888E5CD57F60}" type="parTrans" cxnId="{15E77DD6-CB50-3449-A13F-1BBDE054114F}">
      <dgm:prSet/>
      <dgm:spPr/>
      <dgm:t>
        <a:bodyPr/>
        <a:lstStyle/>
        <a:p>
          <a:endParaRPr lang="en-US"/>
        </a:p>
      </dgm:t>
    </dgm:pt>
    <dgm:pt modelId="{AD72F808-9A1A-8A4C-883F-F12B1EE76D80}" type="sibTrans" cxnId="{15E77DD6-CB50-3449-A13F-1BBDE054114F}">
      <dgm:prSet/>
      <dgm:spPr/>
      <dgm:t>
        <a:bodyPr/>
        <a:lstStyle/>
        <a:p>
          <a:endParaRPr lang="en-US"/>
        </a:p>
      </dgm:t>
    </dgm:pt>
    <dgm:pt modelId="{3A5CA872-59E8-C548-9B7B-BA70B6C5B57A}">
      <dgm:prSet/>
      <dgm:spPr/>
      <dgm:t>
        <a:bodyPr/>
        <a:lstStyle/>
        <a:p>
          <a:r>
            <a:rPr lang="en-US" b="1" dirty="0"/>
            <a:t>Mid-May – June</a:t>
          </a:r>
          <a:endParaRPr lang="en-US" dirty="0"/>
        </a:p>
      </dgm:t>
    </dgm:pt>
    <dgm:pt modelId="{1EAC4724-B0C0-314C-A13F-B213729B2626}" type="parTrans" cxnId="{594E4AD6-C99C-EF4F-BE07-A54A56150B00}">
      <dgm:prSet/>
      <dgm:spPr/>
      <dgm:t>
        <a:bodyPr/>
        <a:lstStyle/>
        <a:p>
          <a:endParaRPr lang="en-US"/>
        </a:p>
      </dgm:t>
    </dgm:pt>
    <dgm:pt modelId="{BA3E11EB-B6A9-7041-9151-EF0FC5AF579E}" type="sibTrans" cxnId="{594E4AD6-C99C-EF4F-BE07-A54A56150B00}">
      <dgm:prSet/>
      <dgm:spPr/>
      <dgm:t>
        <a:bodyPr/>
        <a:lstStyle/>
        <a:p>
          <a:endParaRPr lang="en-US"/>
        </a:p>
      </dgm:t>
    </dgm:pt>
    <dgm:pt modelId="{F30A3600-9F4E-3745-846A-3DF5CF8A67B3}">
      <dgm:prSet/>
      <dgm:spPr/>
      <dgm:t>
        <a:bodyPr/>
        <a:lstStyle/>
        <a:p>
          <a:r>
            <a:rPr lang="en-US" dirty="0"/>
            <a:t>Finalize and adopt plan</a:t>
          </a:r>
        </a:p>
      </dgm:t>
    </dgm:pt>
    <dgm:pt modelId="{79419AC7-9E4D-D744-A982-DA7C14DC075F}" type="parTrans" cxnId="{70A6356B-19E9-194D-B223-D0A11568E5F1}">
      <dgm:prSet/>
      <dgm:spPr/>
      <dgm:t>
        <a:bodyPr/>
        <a:lstStyle/>
        <a:p>
          <a:endParaRPr lang="en-US"/>
        </a:p>
      </dgm:t>
    </dgm:pt>
    <dgm:pt modelId="{2C0E7F41-1BD7-6A47-9B76-9E919EB713B5}" type="sibTrans" cxnId="{70A6356B-19E9-194D-B223-D0A11568E5F1}">
      <dgm:prSet/>
      <dgm:spPr/>
      <dgm:t>
        <a:bodyPr/>
        <a:lstStyle/>
        <a:p>
          <a:endParaRPr lang="en-US"/>
        </a:p>
      </dgm:t>
    </dgm:pt>
    <dgm:pt modelId="{281CCFC9-5216-1943-82E0-3BF6D7CECD17}">
      <dgm:prSet/>
      <dgm:spPr/>
      <dgm:t>
        <a:bodyPr/>
        <a:lstStyle/>
        <a:p>
          <a:r>
            <a:rPr lang="en-US" dirty="0"/>
            <a:t>Design implementation plan</a:t>
          </a:r>
        </a:p>
      </dgm:t>
    </dgm:pt>
    <dgm:pt modelId="{B8C89279-F5BD-5A40-8F76-DAE8581D97C8}" type="parTrans" cxnId="{CE5998AF-904F-FA42-BCCD-CC5007374315}">
      <dgm:prSet/>
      <dgm:spPr/>
      <dgm:t>
        <a:bodyPr/>
        <a:lstStyle/>
        <a:p>
          <a:endParaRPr lang="en-US"/>
        </a:p>
      </dgm:t>
    </dgm:pt>
    <dgm:pt modelId="{4E042914-A022-C34B-AFED-C7CC6D0FA19A}" type="sibTrans" cxnId="{CE5998AF-904F-FA42-BCCD-CC5007374315}">
      <dgm:prSet/>
      <dgm:spPr/>
      <dgm:t>
        <a:bodyPr/>
        <a:lstStyle/>
        <a:p>
          <a:endParaRPr lang="en-US"/>
        </a:p>
      </dgm:t>
    </dgm:pt>
    <dgm:pt modelId="{AF0D694A-ED8F-B346-9EAA-5B2E6B9F163F}" type="pres">
      <dgm:prSet presAssocID="{9AF0F449-2C55-4942-AE4A-9519C194AFD6}" presName="linearFlow" presStyleCnt="0">
        <dgm:presLayoutVars>
          <dgm:dir/>
          <dgm:animLvl val="lvl"/>
          <dgm:resizeHandles val="exact"/>
        </dgm:presLayoutVars>
      </dgm:prSet>
      <dgm:spPr/>
    </dgm:pt>
    <dgm:pt modelId="{59418E60-CF8E-9844-93E4-A46E35529126}" type="pres">
      <dgm:prSet presAssocID="{C8AEEC90-242E-4546-9918-994C4B940062}" presName="composite" presStyleCnt="0"/>
      <dgm:spPr/>
    </dgm:pt>
    <dgm:pt modelId="{76D7808F-BA65-2A48-A4E8-8AD66B00A042}" type="pres">
      <dgm:prSet presAssocID="{C8AEEC90-242E-4546-9918-994C4B940062}" presName="parentText" presStyleLbl="alignNode1" presStyleIdx="0" presStyleCnt="3">
        <dgm:presLayoutVars>
          <dgm:chMax val="1"/>
          <dgm:bulletEnabled val="1"/>
        </dgm:presLayoutVars>
      </dgm:prSet>
      <dgm:spPr/>
    </dgm:pt>
    <dgm:pt modelId="{41CF1401-1B31-404F-8F46-6D9DF7F435F1}" type="pres">
      <dgm:prSet presAssocID="{C8AEEC90-242E-4546-9918-994C4B940062}" presName="descendantText" presStyleLbl="alignAcc1" presStyleIdx="0" presStyleCnt="3" custScaleY="107794" custLinFactNeighborX="503" custLinFactNeighborY="7288">
        <dgm:presLayoutVars>
          <dgm:bulletEnabled val="1"/>
        </dgm:presLayoutVars>
      </dgm:prSet>
      <dgm:spPr/>
    </dgm:pt>
    <dgm:pt modelId="{DC7C8A9C-EF59-9340-B489-0449E0D20A5B}" type="pres">
      <dgm:prSet presAssocID="{88AB5513-0C79-F04D-9826-3DFC10919146}" presName="sp" presStyleCnt="0"/>
      <dgm:spPr/>
    </dgm:pt>
    <dgm:pt modelId="{1F0124FB-CC50-8948-8BA5-0CB5BC354ECF}" type="pres">
      <dgm:prSet presAssocID="{96F316B6-EAC3-7049-A83A-A1E64B384D27}" presName="composite" presStyleCnt="0"/>
      <dgm:spPr/>
    </dgm:pt>
    <dgm:pt modelId="{44377138-8F76-FA48-A435-2AAE25515251}" type="pres">
      <dgm:prSet presAssocID="{96F316B6-EAC3-7049-A83A-A1E64B384D27}" presName="parentText" presStyleLbl="alignNode1" presStyleIdx="1" presStyleCnt="3">
        <dgm:presLayoutVars>
          <dgm:chMax val="1"/>
          <dgm:bulletEnabled val="1"/>
        </dgm:presLayoutVars>
      </dgm:prSet>
      <dgm:spPr/>
    </dgm:pt>
    <dgm:pt modelId="{1675DBF0-DE10-EC41-A350-DA53D2BF5DDF}" type="pres">
      <dgm:prSet presAssocID="{96F316B6-EAC3-7049-A83A-A1E64B384D27}" presName="descendantText" presStyleLbl="alignAcc1" presStyleIdx="1" presStyleCnt="3">
        <dgm:presLayoutVars>
          <dgm:bulletEnabled val="1"/>
        </dgm:presLayoutVars>
      </dgm:prSet>
      <dgm:spPr/>
    </dgm:pt>
    <dgm:pt modelId="{7E203F8B-387B-FD48-80E7-42E8B82FCA37}" type="pres">
      <dgm:prSet presAssocID="{E50B37C7-A05A-2448-8528-21A3BFF654A0}" presName="sp" presStyleCnt="0"/>
      <dgm:spPr/>
    </dgm:pt>
    <dgm:pt modelId="{5B2400F8-3F13-A043-9D78-3087077BBD31}" type="pres">
      <dgm:prSet presAssocID="{3A5CA872-59E8-C548-9B7B-BA70B6C5B57A}" presName="composite" presStyleCnt="0"/>
      <dgm:spPr/>
    </dgm:pt>
    <dgm:pt modelId="{19430A59-A8B4-D743-9EAF-2F6F3C148FAD}" type="pres">
      <dgm:prSet presAssocID="{3A5CA872-59E8-C548-9B7B-BA70B6C5B57A}" presName="parentText" presStyleLbl="alignNode1" presStyleIdx="2" presStyleCnt="3">
        <dgm:presLayoutVars>
          <dgm:chMax val="1"/>
          <dgm:bulletEnabled val="1"/>
        </dgm:presLayoutVars>
      </dgm:prSet>
      <dgm:spPr/>
    </dgm:pt>
    <dgm:pt modelId="{23D2E351-16E6-BB48-B279-4C5B978633E8}" type="pres">
      <dgm:prSet presAssocID="{3A5CA872-59E8-C548-9B7B-BA70B6C5B57A}" presName="descendantText" presStyleLbl="alignAcc1" presStyleIdx="2" presStyleCnt="3">
        <dgm:presLayoutVars>
          <dgm:bulletEnabled val="1"/>
        </dgm:presLayoutVars>
      </dgm:prSet>
      <dgm:spPr/>
    </dgm:pt>
  </dgm:ptLst>
  <dgm:cxnLst>
    <dgm:cxn modelId="{627FCE03-0571-B440-8313-54A7AE82C1A9}" type="presOf" srcId="{F30A3600-9F4E-3745-846A-3DF5CF8A67B3}" destId="{23D2E351-16E6-BB48-B279-4C5B978633E8}" srcOrd="0" destOrd="0" presId="urn:microsoft.com/office/officeart/2005/8/layout/chevron2"/>
    <dgm:cxn modelId="{EC36E707-DFE7-C44A-AF91-487D3FECD68E}" type="presOf" srcId="{C8AEEC90-242E-4546-9918-994C4B940062}" destId="{76D7808F-BA65-2A48-A4E8-8AD66B00A042}" srcOrd="0" destOrd="0" presId="urn:microsoft.com/office/officeart/2005/8/layout/chevron2"/>
    <dgm:cxn modelId="{834F3109-2380-5245-9546-26D18E4658B5}" type="presOf" srcId="{F2DECC75-31D2-A846-9D5C-228D5E9F59EC}" destId="{41CF1401-1B31-404F-8F46-6D9DF7F435F1}" srcOrd="0" destOrd="3" presId="urn:microsoft.com/office/officeart/2005/8/layout/chevron2"/>
    <dgm:cxn modelId="{5690F012-26AE-7747-B82C-0EBDAE9E2EA8}" type="presOf" srcId="{281CCFC9-5216-1943-82E0-3BF6D7CECD17}" destId="{23D2E351-16E6-BB48-B279-4C5B978633E8}" srcOrd="0" destOrd="1" presId="urn:microsoft.com/office/officeart/2005/8/layout/chevron2"/>
    <dgm:cxn modelId="{4990DB1E-BEF9-4844-B1E0-5E21B33BA7DD}" srcId="{96F316B6-EAC3-7049-A83A-A1E64B384D27}" destId="{786A4333-07E6-CA46-A999-355D38F1553B}" srcOrd="1" destOrd="0" parTransId="{CB1C5A92-B862-F749-BD1A-572290FB967B}" sibTransId="{A9F8FCFD-B2AC-4C4E-882E-9DDF24023CCE}"/>
    <dgm:cxn modelId="{61502D24-DEB6-2946-B258-C37C16A9CA11}" srcId="{2E2894B0-8DAB-4C4B-B49A-00ECADB1758C}" destId="{F2DECC75-31D2-A846-9D5C-228D5E9F59EC}" srcOrd="1" destOrd="0" parTransId="{F867FED7-B406-A641-98CD-064571DFA54F}" sibTransId="{731B2C0C-7E85-C24E-816F-45A4C438B790}"/>
    <dgm:cxn modelId="{DF2BC528-7FA9-4241-88E6-87FB80D7066D}" type="presOf" srcId="{786A4333-07E6-CA46-A999-355D38F1553B}" destId="{1675DBF0-DE10-EC41-A350-DA53D2BF5DDF}" srcOrd="0" destOrd="1" presId="urn:microsoft.com/office/officeart/2005/8/layout/chevron2"/>
    <dgm:cxn modelId="{82AEFC2F-1E54-D840-9075-FB5227DF3233}" type="presOf" srcId="{46D00F2F-1F30-2F4D-B1CF-2100BA4FA307}" destId="{41CF1401-1B31-404F-8F46-6D9DF7F435F1}" srcOrd="0" destOrd="0" presId="urn:microsoft.com/office/officeart/2005/8/layout/chevron2"/>
    <dgm:cxn modelId="{5FDE1241-4D6C-8B44-BE9A-F98ED3F596B6}" srcId="{2E2894B0-8DAB-4C4B-B49A-00ECADB1758C}" destId="{B6D1DFCB-13F7-124D-900A-F18F343CD26D}" srcOrd="2" destOrd="0" parTransId="{B83BCC94-8CB0-2F4F-B07A-7C80D6635D34}" sibTransId="{8E0FAD52-F957-D943-9454-903524FEAC59}"/>
    <dgm:cxn modelId="{B3A1C45E-4BED-A645-866D-99A9E1CEE02E}" type="presOf" srcId="{2732002B-3598-8540-A636-AD1975469727}" destId="{1675DBF0-DE10-EC41-A350-DA53D2BF5DDF}" srcOrd="0" destOrd="0" presId="urn:microsoft.com/office/officeart/2005/8/layout/chevron2"/>
    <dgm:cxn modelId="{70A6356B-19E9-194D-B223-D0A11568E5F1}" srcId="{3A5CA872-59E8-C548-9B7B-BA70B6C5B57A}" destId="{F30A3600-9F4E-3745-846A-3DF5CF8A67B3}" srcOrd="0" destOrd="0" parTransId="{79419AC7-9E4D-D744-A982-DA7C14DC075F}" sibTransId="{2C0E7F41-1BD7-6A47-9B76-9E919EB713B5}"/>
    <dgm:cxn modelId="{4FA9BD6D-104D-8648-A080-5119D09D82A7}" srcId="{C8AEEC90-242E-4546-9918-994C4B940062}" destId="{46D00F2F-1F30-2F4D-B1CF-2100BA4FA307}" srcOrd="0" destOrd="0" parTransId="{E953AC92-6B6D-4C42-AC3B-601E3ABCB7F9}" sibTransId="{A157AE8F-6A52-1D4E-9C20-A8BC1B677E5E}"/>
    <dgm:cxn modelId="{2C61C27E-5748-DC4F-9885-B37A2B60563D}" srcId="{C8AEEC90-242E-4546-9918-994C4B940062}" destId="{2E2894B0-8DAB-4C4B-B49A-00ECADB1758C}" srcOrd="1" destOrd="0" parTransId="{71296C87-ABAA-0D4A-BA84-A12665689511}" sibTransId="{BFF6A998-D296-8F45-803B-7271660127F6}"/>
    <dgm:cxn modelId="{5B041185-3D1E-B948-B5F2-3DBAC620C7E9}" type="presOf" srcId="{84408ABE-F814-3942-AE1D-28905A3BB7F9}" destId="{1675DBF0-DE10-EC41-A350-DA53D2BF5DDF}" srcOrd="0" destOrd="2" presId="urn:microsoft.com/office/officeart/2005/8/layout/chevron2"/>
    <dgm:cxn modelId="{7CE2CBA8-BC2B-FE43-A8C5-4CF286E455B5}" srcId="{9AF0F449-2C55-4942-AE4A-9519C194AFD6}" destId="{C8AEEC90-242E-4546-9918-994C4B940062}" srcOrd="0" destOrd="0" parTransId="{577FC1BB-32EC-9C40-A50A-4984B58FC3D8}" sibTransId="{88AB5513-0C79-F04D-9826-3DFC10919146}"/>
    <dgm:cxn modelId="{B4C931AC-F37F-5C44-AFF4-40AAF5F52DB6}" srcId="{9AF0F449-2C55-4942-AE4A-9519C194AFD6}" destId="{96F316B6-EAC3-7049-A83A-A1E64B384D27}" srcOrd="1" destOrd="0" parTransId="{CA8AE73A-C4A5-1844-97E6-77204F8A0079}" sibTransId="{E50B37C7-A05A-2448-8528-21A3BFF654A0}"/>
    <dgm:cxn modelId="{CE5998AF-904F-FA42-BCCD-CC5007374315}" srcId="{3A5CA872-59E8-C548-9B7B-BA70B6C5B57A}" destId="{281CCFC9-5216-1943-82E0-3BF6D7CECD17}" srcOrd="1" destOrd="0" parTransId="{B8C89279-F5BD-5A40-8F76-DAE8581D97C8}" sibTransId="{4E042914-A022-C34B-AFED-C7CC6D0FA19A}"/>
    <dgm:cxn modelId="{A4CD79B0-2683-F04F-8728-1094CC062E02}" type="presOf" srcId="{96F316B6-EAC3-7049-A83A-A1E64B384D27}" destId="{44377138-8F76-FA48-A435-2AAE25515251}" srcOrd="0" destOrd="0" presId="urn:microsoft.com/office/officeart/2005/8/layout/chevron2"/>
    <dgm:cxn modelId="{C82990B0-373C-4C43-A9E1-7377584F30D1}" type="presOf" srcId="{9AF0F449-2C55-4942-AE4A-9519C194AFD6}" destId="{AF0D694A-ED8F-B346-9EAA-5B2E6B9F163F}" srcOrd="0" destOrd="0" presId="urn:microsoft.com/office/officeart/2005/8/layout/chevron2"/>
    <dgm:cxn modelId="{643D19B6-FDBD-0E4C-B7C6-F6E607169986}" type="presOf" srcId="{B6D1DFCB-13F7-124D-900A-F18F343CD26D}" destId="{41CF1401-1B31-404F-8F46-6D9DF7F435F1}" srcOrd="0" destOrd="4" presId="urn:microsoft.com/office/officeart/2005/8/layout/chevron2"/>
    <dgm:cxn modelId="{DC8A0CC3-31BC-B348-9226-DDAE09ADAD38}" srcId="{2E2894B0-8DAB-4C4B-B49A-00ECADB1758C}" destId="{312BE11B-42F2-B547-B3C3-4799F59D35C7}" srcOrd="0" destOrd="0" parTransId="{DF030C99-1302-064C-9CE4-0D2E19A41D39}" sibTransId="{A9A6A2B6-E6F4-ED4C-8F43-458E5BAA359B}"/>
    <dgm:cxn modelId="{594E4AD6-C99C-EF4F-BE07-A54A56150B00}" srcId="{9AF0F449-2C55-4942-AE4A-9519C194AFD6}" destId="{3A5CA872-59E8-C548-9B7B-BA70B6C5B57A}" srcOrd="2" destOrd="0" parTransId="{1EAC4724-B0C0-314C-A13F-B213729B2626}" sibTransId="{BA3E11EB-B6A9-7041-9151-EF0FC5AF579E}"/>
    <dgm:cxn modelId="{15E77DD6-CB50-3449-A13F-1BBDE054114F}" srcId="{96F316B6-EAC3-7049-A83A-A1E64B384D27}" destId="{84408ABE-F814-3942-AE1D-28905A3BB7F9}" srcOrd="2" destOrd="0" parTransId="{322FA3EE-5894-4942-86DE-888E5CD57F60}" sibTransId="{AD72F808-9A1A-8A4C-883F-F12B1EE76D80}"/>
    <dgm:cxn modelId="{D4C6CEDE-E0DA-D846-AEDE-2AF0DC62989D}" type="presOf" srcId="{2E2894B0-8DAB-4C4B-B49A-00ECADB1758C}" destId="{41CF1401-1B31-404F-8F46-6D9DF7F435F1}" srcOrd="0" destOrd="1" presId="urn:microsoft.com/office/officeart/2005/8/layout/chevron2"/>
    <dgm:cxn modelId="{C0D4DAE6-4D6E-BE42-AF66-6D643C5D4C1D}" type="presOf" srcId="{312BE11B-42F2-B547-B3C3-4799F59D35C7}" destId="{41CF1401-1B31-404F-8F46-6D9DF7F435F1}" srcOrd="0" destOrd="2" presId="urn:microsoft.com/office/officeart/2005/8/layout/chevron2"/>
    <dgm:cxn modelId="{18779FEB-861A-A144-B5DD-5F261E3A8BA9}" srcId="{96F316B6-EAC3-7049-A83A-A1E64B384D27}" destId="{2732002B-3598-8540-A636-AD1975469727}" srcOrd="0" destOrd="0" parTransId="{0EE03D19-12AE-2A41-8950-9C744A63B48C}" sibTransId="{138FA648-71B2-D341-981F-A4268890CC52}"/>
    <dgm:cxn modelId="{5F7957FE-2BC7-F243-AEA3-318904CECCE7}" type="presOf" srcId="{3A5CA872-59E8-C548-9B7B-BA70B6C5B57A}" destId="{19430A59-A8B4-D743-9EAF-2F6F3C148FAD}" srcOrd="0" destOrd="0" presId="urn:microsoft.com/office/officeart/2005/8/layout/chevron2"/>
    <dgm:cxn modelId="{DA5467C4-1E45-A047-A940-31AB38031150}" type="presParOf" srcId="{AF0D694A-ED8F-B346-9EAA-5B2E6B9F163F}" destId="{59418E60-CF8E-9844-93E4-A46E35529126}" srcOrd="0" destOrd="0" presId="urn:microsoft.com/office/officeart/2005/8/layout/chevron2"/>
    <dgm:cxn modelId="{CF1471CA-0F67-1041-B628-975ACC02D608}" type="presParOf" srcId="{59418E60-CF8E-9844-93E4-A46E35529126}" destId="{76D7808F-BA65-2A48-A4E8-8AD66B00A042}" srcOrd="0" destOrd="0" presId="urn:microsoft.com/office/officeart/2005/8/layout/chevron2"/>
    <dgm:cxn modelId="{F1DAC1E5-F9F1-9047-BDA8-0EB02C766F08}" type="presParOf" srcId="{59418E60-CF8E-9844-93E4-A46E35529126}" destId="{41CF1401-1B31-404F-8F46-6D9DF7F435F1}" srcOrd="1" destOrd="0" presId="urn:microsoft.com/office/officeart/2005/8/layout/chevron2"/>
    <dgm:cxn modelId="{72630C13-52B5-154E-90B8-D02BCD40B788}" type="presParOf" srcId="{AF0D694A-ED8F-B346-9EAA-5B2E6B9F163F}" destId="{DC7C8A9C-EF59-9340-B489-0449E0D20A5B}" srcOrd="1" destOrd="0" presId="urn:microsoft.com/office/officeart/2005/8/layout/chevron2"/>
    <dgm:cxn modelId="{E925F4A3-F1E8-F141-9DE2-7F7ECD0D93C8}" type="presParOf" srcId="{AF0D694A-ED8F-B346-9EAA-5B2E6B9F163F}" destId="{1F0124FB-CC50-8948-8BA5-0CB5BC354ECF}" srcOrd="2" destOrd="0" presId="urn:microsoft.com/office/officeart/2005/8/layout/chevron2"/>
    <dgm:cxn modelId="{53E30E3D-8DFC-684A-9456-E00FBF1D05B9}" type="presParOf" srcId="{1F0124FB-CC50-8948-8BA5-0CB5BC354ECF}" destId="{44377138-8F76-FA48-A435-2AAE25515251}" srcOrd="0" destOrd="0" presId="urn:microsoft.com/office/officeart/2005/8/layout/chevron2"/>
    <dgm:cxn modelId="{D9F643ED-2FD8-E445-86B7-6E9E6C890321}" type="presParOf" srcId="{1F0124FB-CC50-8948-8BA5-0CB5BC354ECF}" destId="{1675DBF0-DE10-EC41-A350-DA53D2BF5DDF}" srcOrd="1" destOrd="0" presId="urn:microsoft.com/office/officeart/2005/8/layout/chevron2"/>
    <dgm:cxn modelId="{9186F354-2DC3-8B43-8434-206CC6EC8DB0}" type="presParOf" srcId="{AF0D694A-ED8F-B346-9EAA-5B2E6B9F163F}" destId="{7E203F8B-387B-FD48-80E7-42E8B82FCA37}" srcOrd="3" destOrd="0" presId="urn:microsoft.com/office/officeart/2005/8/layout/chevron2"/>
    <dgm:cxn modelId="{A7E1DD9B-59B2-534A-B2D1-AA0DB3475911}" type="presParOf" srcId="{AF0D694A-ED8F-B346-9EAA-5B2E6B9F163F}" destId="{5B2400F8-3F13-A043-9D78-3087077BBD31}" srcOrd="4" destOrd="0" presId="urn:microsoft.com/office/officeart/2005/8/layout/chevron2"/>
    <dgm:cxn modelId="{75B6C2CE-F64D-6244-A273-D12245198EFF}" type="presParOf" srcId="{5B2400F8-3F13-A043-9D78-3087077BBD31}" destId="{19430A59-A8B4-D743-9EAF-2F6F3C148FAD}" srcOrd="0" destOrd="0" presId="urn:microsoft.com/office/officeart/2005/8/layout/chevron2"/>
    <dgm:cxn modelId="{A2373F69-B28F-764A-A99B-CBBDD3B07F44}" type="presParOf" srcId="{5B2400F8-3F13-A043-9D78-3087077BBD31}" destId="{23D2E351-16E6-BB48-B279-4C5B978633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EC5B8-EC82-42D0-BE70-E9807ED3EA7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AAF6A4A-55F1-4A7D-8A52-9BFAF78F4BF7}">
      <dgm:prSet phldrT="[Text]" custT="1"/>
      <dgm:spPr>
        <a:xfrm>
          <a:off x="909073" y="2177157"/>
          <a:ext cx="5468112" cy="937107"/>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1" dirty="0">
              <a:solidFill>
                <a:sysClr val="window" lastClr="FFFFFF"/>
              </a:solidFill>
              <a:latin typeface="Cambria"/>
              <a:ea typeface="+mn-ea"/>
              <a:cs typeface="Times New Roman" panose="02020603050405020304" pitchFamily="18" charset="0"/>
            </a:rPr>
            <a:t>STRATEGIC OUTCOMES</a:t>
          </a:r>
          <a:r>
            <a:rPr lang="en-US" sz="1500" dirty="0">
              <a:solidFill>
                <a:sysClr val="window" lastClr="FFFFFF"/>
              </a:solidFill>
              <a:latin typeface="Cambria"/>
              <a:ea typeface="+mn-ea"/>
              <a:cs typeface="Times New Roman" panose="02020603050405020304" pitchFamily="18" charset="0"/>
            </a:rPr>
            <a:t> - The results the University expects to realize if  it is successful in pursuing the strategic objectives.</a:t>
          </a:r>
        </a:p>
        <a:p>
          <a:pPr algn="r"/>
          <a:r>
            <a:rPr lang="en-US" sz="1500" i="1" dirty="0">
              <a:solidFill>
                <a:sysClr val="window" lastClr="FFFFFF"/>
              </a:solidFill>
              <a:latin typeface="Cambria"/>
              <a:ea typeface="+mn-ea"/>
              <a:cs typeface="Times New Roman" panose="02020603050405020304" pitchFamily="18" charset="0"/>
            </a:rPr>
            <a:t>--Developed at the University Level--</a:t>
          </a:r>
          <a:endParaRPr lang="en-US" sz="1500" dirty="0">
            <a:solidFill>
              <a:sysClr val="window" lastClr="FFFFFF"/>
            </a:solidFill>
            <a:latin typeface="Cambria"/>
            <a:ea typeface="+mn-ea"/>
            <a:cs typeface="+mn-cs"/>
          </a:endParaRPr>
        </a:p>
      </dgm:t>
    </dgm:pt>
    <dgm:pt modelId="{4B8C44F9-8B59-4E25-AE3C-1BD7FB5BFA8C}" type="parTrans" cxnId="{65CEE54A-8E68-4A34-8020-AAEA2DF6BA4D}">
      <dgm:prSet/>
      <dgm:spPr/>
      <dgm:t>
        <a:bodyPr/>
        <a:lstStyle/>
        <a:p>
          <a:endParaRPr lang="en-US"/>
        </a:p>
      </dgm:t>
    </dgm:pt>
    <dgm:pt modelId="{D9AD13BB-45D2-46DB-9A37-A23F8D97DF71}" type="sibTrans" cxnId="{65CEE54A-8E68-4A34-8020-AAEA2DF6BA4D}">
      <dgm:prSet/>
      <dgm:spPr>
        <a:xfrm>
          <a:off x="5768065" y="2894896"/>
          <a:ext cx="609119" cy="609119"/>
        </a:xfr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mbria"/>
            <a:ea typeface="+mn-ea"/>
            <a:cs typeface="+mn-cs"/>
          </a:endParaRPr>
        </a:p>
      </dgm:t>
    </dgm:pt>
    <dgm:pt modelId="{EAA0B102-4332-402C-8D35-147726BE61D4}">
      <dgm:prSet custT="1"/>
      <dgm:spPr>
        <a:xfrm>
          <a:off x="1367027" y="3207177"/>
          <a:ext cx="5468112" cy="109204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1" dirty="0">
              <a:solidFill>
                <a:sysClr val="window" lastClr="FFFFFF"/>
              </a:solidFill>
              <a:latin typeface="Cambria"/>
              <a:ea typeface="+mn-ea"/>
              <a:cs typeface="+mn-cs"/>
            </a:rPr>
            <a:t>GOALS (SMART) </a:t>
          </a:r>
          <a:r>
            <a:rPr lang="en-US" sz="1500" dirty="0">
              <a:solidFill>
                <a:sysClr val="window" lastClr="FFFFFF"/>
              </a:solidFill>
              <a:latin typeface="Cambria"/>
              <a:ea typeface="+mn-ea"/>
              <a:cs typeface="+mn-cs"/>
            </a:rPr>
            <a:t>– Strategies, approaches, milestones, or actions developed in plans by schools and administrative units to achieve the objective and outcomes</a:t>
          </a:r>
        </a:p>
        <a:p>
          <a:pPr algn="r"/>
          <a:r>
            <a:rPr lang="en-US" sz="1500" i="1" dirty="0">
              <a:solidFill>
                <a:sysClr val="window" lastClr="FFFFFF"/>
              </a:solidFill>
              <a:latin typeface="Cambria"/>
              <a:ea typeface="+mn-ea"/>
              <a:cs typeface="Times New Roman" panose="02020603050405020304" pitchFamily="18" charset="0"/>
            </a:rPr>
            <a:t>--Developed at the School/Unit Levels--</a:t>
          </a:r>
          <a:endParaRPr lang="en-US" sz="1500" dirty="0">
            <a:solidFill>
              <a:sysClr val="window" lastClr="FFFFFF"/>
            </a:solidFill>
            <a:latin typeface="Cambria"/>
            <a:ea typeface="+mn-ea"/>
            <a:cs typeface="+mn-cs"/>
          </a:endParaRPr>
        </a:p>
      </dgm:t>
    </dgm:pt>
    <dgm:pt modelId="{FB82FFE6-8343-45C0-BFCE-4CBE0BCB0E63}" type="parTrans" cxnId="{4EC685E9-AC28-4258-9E23-1BB519C1C257}">
      <dgm:prSet/>
      <dgm:spPr/>
      <dgm:t>
        <a:bodyPr/>
        <a:lstStyle/>
        <a:p>
          <a:endParaRPr lang="en-US"/>
        </a:p>
      </dgm:t>
    </dgm:pt>
    <dgm:pt modelId="{EFBC64B6-FE8D-47E0-9AF1-43D5805C2E2B}" type="sibTrans" cxnId="{4EC685E9-AC28-4258-9E23-1BB519C1C257}">
      <dgm:prSet/>
      <dgm:spPr/>
      <dgm:t>
        <a:bodyPr/>
        <a:lstStyle/>
        <a:p>
          <a:endParaRPr lang="en-US"/>
        </a:p>
      </dgm:t>
    </dgm:pt>
    <dgm:pt modelId="{D977E8F4-FDB7-4EB0-A681-2D49C1749937}">
      <dgm:prSet custT="1"/>
      <dgm:spPr>
        <a:xfrm>
          <a:off x="0" y="-39646"/>
          <a:ext cx="5468112" cy="940752"/>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400" b="1" dirty="0">
              <a:solidFill>
                <a:sysClr val="window" lastClr="FFFFFF"/>
              </a:solidFill>
              <a:latin typeface="Cambria"/>
              <a:ea typeface="+mn-ea"/>
              <a:cs typeface="Times New Roman" panose="02020603050405020304" pitchFamily="18" charset="0"/>
            </a:rPr>
            <a:t>THEME – </a:t>
          </a:r>
          <a:r>
            <a:rPr lang="en-US" sz="1400" dirty="0">
              <a:solidFill>
                <a:sysClr val="window" lastClr="FFFFFF"/>
              </a:solidFill>
              <a:latin typeface="Cambria"/>
              <a:ea typeface="+mn-ea"/>
              <a:cs typeface="Times New Roman" panose="02020603050405020304" pitchFamily="18" charset="0"/>
            </a:rPr>
            <a:t>A major area of focus for the University influenced by our mission, vision, and core values.</a:t>
          </a:r>
        </a:p>
        <a:p>
          <a:pPr algn="r"/>
          <a:r>
            <a:rPr lang="en-US" sz="1400" i="1" dirty="0">
              <a:solidFill>
                <a:sysClr val="window" lastClr="FFFFFF"/>
              </a:solidFill>
              <a:latin typeface="Cambria"/>
              <a:ea typeface="+mn-ea"/>
              <a:cs typeface="Times New Roman" panose="02020603050405020304" pitchFamily="18" charset="0"/>
            </a:rPr>
            <a:t>--Developed at the University Level--</a:t>
          </a:r>
          <a:endParaRPr lang="en-US" sz="1400" i="1" dirty="0">
            <a:solidFill>
              <a:sysClr val="window" lastClr="FFFFFF"/>
            </a:solidFill>
            <a:latin typeface="Cambria"/>
            <a:ea typeface="MS Mincho" panose="02020609040205080304" pitchFamily="49" charset="-128"/>
            <a:cs typeface="Times New Roman" panose="02020603050405020304" pitchFamily="18" charset="0"/>
          </a:endParaRPr>
        </a:p>
      </dgm:t>
    </dgm:pt>
    <dgm:pt modelId="{8DE5349A-48F1-4051-9D41-32C65A7EB831}" type="parTrans" cxnId="{876DB9CB-79D8-4DB5-A0CF-5D412BD97730}">
      <dgm:prSet/>
      <dgm:spPr/>
      <dgm:t>
        <a:bodyPr/>
        <a:lstStyle/>
        <a:p>
          <a:endParaRPr lang="en-US"/>
        </a:p>
      </dgm:t>
    </dgm:pt>
    <dgm:pt modelId="{DC3BDAC7-1E6A-4803-A796-3FDCE596D83C}" type="sibTrans" cxnId="{876DB9CB-79D8-4DB5-A0CF-5D412BD97730}">
      <dgm:prSet/>
      <dgm:spPr>
        <a:xfrm>
          <a:off x="4858992" y="679915"/>
          <a:ext cx="609119" cy="609119"/>
        </a:xfr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mbria"/>
            <a:ea typeface="+mn-ea"/>
            <a:cs typeface="+mn-cs"/>
          </a:endParaRPr>
        </a:p>
      </dgm:t>
    </dgm:pt>
    <dgm:pt modelId="{AA119202-8DA3-4755-BC40-086031C438E6}">
      <dgm:prSet custT="1"/>
      <dgm:spPr>
        <a:xfrm>
          <a:off x="457954" y="1069666"/>
          <a:ext cx="5468112" cy="937107"/>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1" dirty="0">
              <a:solidFill>
                <a:sysClr val="window" lastClr="FFFFFF"/>
              </a:solidFill>
              <a:latin typeface="Cambria"/>
              <a:ea typeface="+mn-ea"/>
              <a:cs typeface="Times New Roman" panose="02020603050405020304" pitchFamily="18" charset="0"/>
            </a:rPr>
            <a:t>STRATEGIC OBJECTIVE</a:t>
          </a:r>
          <a:r>
            <a:rPr lang="en-US" sz="1500" b="1" i="1" dirty="0">
              <a:solidFill>
                <a:sysClr val="window" lastClr="FFFFFF"/>
              </a:solidFill>
              <a:latin typeface="Cambria"/>
              <a:ea typeface="+mn-ea"/>
              <a:cs typeface="Times New Roman" panose="02020603050405020304" pitchFamily="18" charset="0"/>
            </a:rPr>
            <a:t> – </a:t>
          </a:r>
          <a:r>
            <a:rPr lang="en-US" sz="1500" i="0" dirty="0">
              <a:solidFill>
                <a:sysClr val="window" lastClr="FFFFFF"/>
              </a:solidFill>
              <a:latin typeface="Cambria"/>
              <a:ea typeface="+mn-ea"/>
              <a:cs typeface="Times New Roman" panose="02020603050405020304" pitchFamily="18" charset="0"/>
            </a:rPr>
            <a:t>A</a:t>
          </a:r>
          <a:r>
            <a:rPr lang="en-US" sz="1500" i="1" dirty="0">
              <a:solidFill>
                <a:sysClr val="window" lastClr="FFFFFF"/>
              </a:solidFill>
              <a:latin typeface="Cambria"/>
              <a:ea typeface="+mn-ea"/>
              <a:cs typeface="Times New Roman" panose="02020603050405020304" pitchFamily="18" charset="0"/>
            </a:rPr>
            <a:t> </a:t>
          </a:r>
          <a:r>
            <a:rPr lang="en-US" sz="1500" dirty="0">
              <a:solidFill>
                <a:sysClr val="window" lastClr="FFFFFF"/>
              </a:solidFill>
              <a:latin typeface="Cambria"/>
              <a:ea typeface="+mn-ea"/>
              <a:cs typeface="+mn-cs"/>
            </a:rPr>
            <a:t>long-term organizational goal that puts a theme into context and brings it into sharper focus</a:t>
          </a:r>
        </a:p>
        <a:p>
          <a:pPr algn="r"/>
          <a:r>
            <a:rPr lang="en-US" sz="1500" i="1" dirty="0">
              <a:solidFill>
                <a:sysClr val="window" lastClr="FFFFFF"/>
              </a:solidFill>
              <a:latin typeface="Cambria"/>
              <a:ea typeface="+mn-ea"/>
              <a:cs typeface="Times New Roman" panose="02020603050405020304" pitchFamily="18" charset="0"/>
            </a:rPr>
            <a:t>--Developed at the University Level--</a:t>
          </a:r>
          <a:endParaRPr lang="en-US" sz="1500" dirty="0">
            <a:solidFill>
              <a:sysClr val="window" lastClr="FFFFFF"/>
            </a:solidFill>
            <a:latin typeface="Cambria"/>
            <a:ea typeface="MS Mincho" panose="02020609040205080304" pitchFamily="49" charset="-128"/>
            <a:cs typeface="Times New Roman" panose="02020603050405020304" pitchFamily="18" charset="0"/>
          </a:endParaRPr>
        </a:p>
      </dgm:t>
    </dgm:pt>
    <dgm:pt modelId="{EE145DD8-F6A7-47DC-B437-1185BB109F38}" type="parTrans" cxnId="{77B41C26-9946-4E3C-8B56-2EE7150C1A12}">
      <dgm:prSet/>
      <dgm:spPr/>
      <dgm:t>
        <a:bodyPr/>
        <a:lstStyle/>
        <a:p>
          <a:endParaRPr lang="en-US"/>
        </a:p>
      </dgm:t>
    </dgm:pt>
    <dgm:pt modelId="{B5145D92-A5F0-4C96-82E6-069A4D029D40}" type="sibTrans" cxnId="{77B41C26-9946-4E3C-8B56-2EE7150C1A12}">
      <dgm:prSet/>
      <dgm:spPr>
        <a:xfrm>
          <a:off x="5316946" y="1787406"/>
          <a:ext cx="609119" cy="609119"/>
        </a:xfr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mbria"/>
            <a:ea typeface="+mn-ea"/>
            <a:cs typeface="+mn-cs"/>
          </a:endParaRPr>
        </a:p>
      </dgm:t>
    </dgm:pt>
    <dgm:pt modelId="{6B550F2B-C427-4CA7-BEDB-EB09AC4284F4}" type="pres">
      <dgm:prSet presAssocID="{011EC5B8-EC82-42D0-BE70-E9807ED3EA76}" presName="outerComposite" presStyleCnt="0">
        <dgm:presLayoutVars>
          <dgm:chMax val="5"/>
          <dgm:dir/>
          <dgm:resizeHandles val="exact"/>
        </dgm:presLayoutVars>
      </dgm:prSet>
      <dgm:spPr/>
    </dgm:pt>
    <dgm:pt modelId="{DB4C9FCF-297F-48C3-87FA-B4C936FFDE92}" type="pres">
      <dgm:prSet presAssocID="{011EC5B8-EC82-42D0-BE70-E9807ED3EA76}" presName="dummyMaxCanvas" presStyleCnt="0">
        <dgm:presLayoutVars/>
      </dgm:prSet>
      <dgm:spPr/>
    </dgm:pt>
    <dgm:pt modelId="{22AFDEA0-675A-4869-9408-C3A7CDF73438}" type="pres">
      <dgm:prSet presAssocID="{011EC5B8-EC82-42D0-BE70-E9807ED3EA76}" presName="FourNodes_1" presStyleLbl="node1" presStyleIdx="0" presStyleCnt="4" custScaleX="100765" custScaleY="86987" custLinFactNeighborX="-154" custLinFactNeighborY="10685">
        <dgm:presLayoutVars>
          <dgm:bulletEnabled val="1"/>
        </dgm:presLayoutVars>
      </dgm:prSet>
      <dgm:spPr>
        <a:prstGeom prst="roundRect">
          <a:avLst>
            <a:gd name="adj" fmla="val 10000"/>
          </a:avLst>
        </a:prstGeom>
      </dgm:spPr>
    </dgm:pt>
    <dgm:pt modelId="{D2F32C1B-2E6B-4690-BF8F-DB8FD48F87D9}" type="pres">
      <dgm:prSet presAssocID="{011EC5B8-EC82-42D0-BE70-E9807ED3EA76}" presName="FourNodes_2" presStyleLbl="node1" presStyleIdx="1" presStyleCnt="4" custLinFactNeighborX="-3532" custLinFactNeighborY="-2213">
        <dgm:presLayoutVars>
          <dgm:bulletEnabled val="1"/>
        </dgm:presLayoutVars>
      </dgm:prSet>
      <dgm:spPr>
        <a:prstGeom prst="roundRect">
          <a:avLst>
            <a:gd name="adj" fmla="val 10000"/>
          </a:avLst>
        </a:prstGeom>
      </dgm:spPr>
    </dgm:pt>
    <dgm:pt modelId="{EB19C9D8-AA6A-4F9F-97CF-A619360BEDBB}" type="pres">
      <dgm:prSet presAssocID="{011EC5B8-EC82-42D0-BE70-E9807ED3EA76}" presName="FourNodes_3" presStyleLbl="node1" presStyleIdx="2" presStyleCnt="4" custLinFactNeighborX="-4188" custLinFactNeighborY="-8852">
        <dgm:presLayoutVars>
          <dgm:bulletEnabled val="1"/>
        </dgm:presLayoutVars>
      </dgm:prSet>
      <dgm:spPr>
        <a:prstGeom prst="roundRect">
          <a:avLst>
            <a:gd name="adj" fmla="val 10000"/>
          </a:avLst>
        </a:prstGeom>
      </dgm:spPr>
    </dgm:pt>
    <dgm:pt modelId="{789A4022-4A24-482D-B75E-DBC43460072F}" type="pres">
      <dgm:prSet presAssocID="{011EC5B8-EC82-42D0-BE70-E9807ED3EA76}" presName="FourNodes_4" presStyleLbl="node1" presStyleIdx="3" presStyleCnt="4" custScaleX="104391" custScaleY="107457" custLinFactNeighborX="-3629" custLinFactNeighborY="-1864">
        <dgm:presLayoutVars>
          <dgm:bulletEnabled val="1"/>
        </dgm:presLayoutVars>
      </dgm:prSet>
      <dgm:spPr>
        <a:prstGeom prst="roundRect">
          <a:avLst>
            <a:gd name="adj" fmla="val 10000"/>
          </a:avLst>
        </a:prstGeom>
      </dgm:spPr>
    </dgm:pt>
    <dgm:pt modelId="{936BDA79-70AF-4637-AFA4-2878D282F7E3}" type="pres">
      <dgm:prSet presAssocID="{011EC5B8-EC82-42D0-BE70-E9807ED3EA76}" presName="FourConn_1-2" presStyleLbl="fgAccFollowNode1" presStyleIdx="0" presStyleCnt="3" custLinFactNeighborX="4540" custLinFactNeighborY="11349">
        <dgm:presLayoutVars>
          <dgm:bulletEnabled val="1"/>
        </dgm:presLayoutVars>
      </dgm:prSet>
      <dgm:spPr>
        <a:prstGeom prst="downArrow">
          <a:avLst>
            <a:gd name="adj1" fmla="val 55000"/>
            <a:gd name="adj2" fmla="val 45000"/>
          </a:avLst>
        </a:prstGeom>
      </dgm:spPr>
    </dgm:pt>
    <dgm:pt modelId="{A1AD54D4-923F-4CEB-9919-0CBC7F82D25C}" type="pres">
      <dgm:prSet presAssocID="{011EC5B8-EC82-42D0-BE70-E9807ED3EA76}" presName="FourConn_2-3" presStyleLbl="fgAccFollowNode1" presStyleIdx="1" presStyleCnt="3" custLinFactNeighborX="-36317" custLinFactNeighborY="1135">
        <dgm:presLayoutVars>
          <dgm:bulletEnabled val="1"/>
        </dgm:presLayoutVars>
      </dgm:prSet>
      <dgm:spPr>
        <a:prstGeom prst="downArrow">
          <a:avLst>
            <a:gd name="adj1" fmla="val 55000"/>
            <a:gd name="adj2" fmla="val 45000"/>
          </a:avLst>
        </a:prstGeom>
      </dgm:spPr>
    </dgm:pt>
    <dgm:pt modelId="{DA08551A-64B7-4438-AE88-24171C562112}" type="pres">
      <dgm:prSet presAssocID="{011EC5B8-EC82-42D0-BE70-E9807ED3EA76}" presName="FourConn_3-4" presStyleLbl="fgAccFollowNode1" presStyleIdx="2" presStyleCnt="3" custLinFactNeighborX="-17024" custLinFactNeighborY="-3405">
        <dgm:presLayoutVars>
          <dgm:bulletEnabled val="1"/>
        </dgm:presLayoutVars>
      </dgm:prSet>
      <dgm:spPr>
        <a:prstGeom prst="downArrow">
          <a:avLst>
            <a:gd name="adj1" fmla="val 55000"/>
            <a:gd name="adj2" fmla="val 45000"/>
          </a:avLst>
        </a:prstGeom>
      </dgm:spPr>
    </dgm:pt>
    <dgm:pt modelId="{AA1B80C9-37CA-43ED-8A6E-5FACDB3A8B88}" type="pres">
      <dgm:prSet presAssocID="{011EC5B8-EC82-42D0-BE70-E9807ED3EA76}" presName="FourNodes_1_text" presStyleLbl="node1" presStyleIdx="3" presStyleCnt="4">
        <dgm:presLayoutVars>
          <dgm:bulletEnabled val="1"/>
        </dgm:presLayoutVars>
      </dgm:prSet>
      <dgm:spPr/>
    </dgm:pt>
    <dgm:pt modelId="{7BDC794D-DF18-45B0-A135-0B1D5D3D92FF}" type="pres">
      <dgm:prSet presAssocID="{011EC5B8-EC82-42D0-BE70-E9807ED3EA76}" presName="FourNodes_2_text" presStyleLbl="node1" presStyleIdx="3" presStyleCnt="4">
        <dgm:presLayoutVars>
          <dgm:bulletEnabled val="1"/>
        </dgm:presLayoutVars>
      </dgm:prSet>
      <dgm:spPr/>
    </dgm:pt>
    <dgm:pt modelId="{44A63DB1-284A-44F3-B18D-546DFA25CD08}" type="pres">
      <dgm:prSet presAssocID="{011EC5B8-EC82-42D0-BE70-E9807ED3EA76}" presName="FourNodes_3_text" presStyleLbl="node1" presStyleIdx="3" presStyleCnt="4">
        <dgm:presLayoutVars>
          <dgm:bulletEnabled val="1"/>
        </dgm:presLayoutVars>
      </dgm:prSet>
      <dgm:spPr/>
    </dgm:pt>
    <dgm:pt modelId="{CF38A6F7-605C-488F-B982-D96AFD9C5E8B}" type="pres">
      <dgm:prSet presAssocID="{011EC5B8-EC82-42D0-BE70-E9807ED3EA76}" presName="FourNodes_4_text" presStyleLbl="node1" presStyleIdx="3" presStyleCnt="4">
        <dgm:presLayoutVars>
          <dgm:bulletEnabled val="1"/>
        </dgm:presLayoutVars>
      </dgm:prSet>
      <dgm:spPr/>
    </dgm:pt>
  </dgm:ptLst>
  <dgm:cxnLst>
    <dgm:cxn modelId="{9438460B-BD61-4AFD-B890-F261E3618865}" type="presOf" srcId="{AA119202-8DA3-4755-BC40-086031C438E6}" destId="{D2F32C1B-2E6B-4690-BF8F-DB8FD48F87D9}" srcOrd="0" destOrd="0" presId="urn:microsoft.com/office/officeart/2005/8/layout/vProcess5"/>
    <dgm:cxn modelId="{77B41C26-9946-4E3C-8B56-2EE7150C1A12}" srcId="{011EC5B8-EC82-42D0-BE70-E9807ED3EA76}" destId="{AA119202-8DA3-4755-BC40-086031C438E6}" srcOrd="1" destOrd="0" parTransId="{EE145DD8-F6A7-47DC-B437-1185BB109F38}" sibTransId="{B5145D92-A5F0-4C96-82E6-069A4D029D40}"/>
    <dgm:cxn modelId="{9BF9C849-1039-442A-8A5D-51B85CAF83AA}" type="presOf" srcId="{EAA0B102-4332-402C-8D35-147726BE61D4}" destId="{789A4022-4A24-482D-B75E-DBC43460072F}" srcOrd="0" destOrd="0" presId="urn:microsoft.com/office/officeart/2005/8/layout/vProcess5"/>
    <dgm:cxn modelId="{65CEE54A-8E68-4A34-8020-AAEA2DF6BA4D}" srcId="{011EC5B8-EC82-42D0-BE70-E9807ED3EA76}" destId="{FAAF6A4A-55F1-4A7D-8A52-9BFAF78F4BF7}" srcOrd="2" destOrd="0" parTransId="{4B8C44F9-8B59-4E25-AE3C-1BD7FB5BFA8C}" sibTransId="{D9AD13BB-45D2-46DB-9A37-A23F8D97DF71}"/>
    <dgm:cxn modelId="{4A040F50-504B-463F-9629-92A3B12D360F}" type="presOf" srcId="{011EC5B8-EC82-42D0-BE70-E9807ED3EA76}" destId="{6B550F2B-C427-4CA7-BEDB-EB09AC4284F4}" srcOrd="0" destOrd="0" presId="urn:microsoft.com/office/officeart/2005/8/layout/vProcess5"/>
    <dgm:cxn modelId="{37530C68-41BC-4A3F-BFDD-15996FC38732}" type="presOf" srcId="{EAA0B102-4332-402C-8D35-147726BE61D4}" destId="{CF38A6F7-605C-488F-B982-D96AFD9C5E8B}" srcOrd="1" destOrd="0" presId="urn:microsoft.com/office/officeart/2005/8/layout/vProcess5"/>
    <dgm:cxn modelId="{AB85DB7E-134D-4916-88BC-1E998E1DC196}" type="presOf" srcId="{B5145D92-A5F0-4C96-82E6-069A4D029D40}" destId="{A1AD54D4-923F-4CEB-9919-0CBC7F82D25C}" srcOrd="0" destOrd="0" presId="urn:microsoft.com/office/officeart/2005/8/layout/vProcess5"/>
    <dgm:cxn modelId="{18CF1D85-08B4-4DB0-BD70-FB42821B884F}" type="presOf" srcId="{D9AD13BB-45D2-46DB-9A37-A23F8D97DF71}" destId="{DA08551A-64B7-4438-AE88-24171C562112}" srcOrd="0" destOrd="0" presId="urn:microsoft.com/office/officeart/2005/8/layout/vProcess5"/>
    <dgm:cxn modelId="{8F20CD86-8D19-413D-9077-D27B9DF2E11F}" type="presOf" srcId="{DC3BDAC7-1E6A-4803-A796-3FDCE596D83C}" destId="{936BDA79-70AF-4637-AFA4-2878D282F7E3}" srcOrd="0" destOrd="0" presId="urn:microsoft.com/office/officeart/2005/8/layout/vProcess5"/>
    <dgm:cxn modelId="{42F76F94-847F-4369-816F-33B97FCEC5C3}" type="presOf" srcId="{D977E8F4-FDB7-4EB0-A681-2D49C1749937}" destId="{22AFDEA0-675A-4869-9408-C3A7CDF73438}" srcOrd="0" destOrd="0" presId="urn:microsoft.com/office/officeart/2005/8/layout/vProcess5"/>
    <dgm:cxn modelId="{8334CA97-76B8-4F2C-BD4E-B25F9258657E}" type="presOf" srcId="{FAAF6A4A-55F1-4A7D-8A52-9BFAF78F4BF7}" destId="{EB19C9D8-AA6A-4F9F-97CF-A619360BEDBB}" srcOrd="0" destOrd="0" presId="urn:microsoft.com/office/officeart/2005/8/layout/vProcess5"/>
    <dgm:cxn modelId="{CBDA389B-0E7E-4AB3-8D2D-D071E622A106}" type="presOf" srcId="{AA119202-8DA3-4755-BC40-086031C438E6}" destId="{7BDC794D-DF18-45B0-A135-0B1D5D3D92FF}" srcOrd="1" destOrd="0" presId="urn:microsoft.com/office/officeart/2005/8/layout/vProcess5"/>
    <dgm:cxn modelId="{30A050AA-013B-4207-87B1-BB72BBD6AE24}" type="presOf" srcId="{FAAF6A4A-55F1-4A7D-8A52-9BFAF78F4BF7}" destId="{44A63DB1-284A-44F3-B18D-546DFA25CD08}" srcOrd="1" destOrd="0" presId="urn:microsoft.com/office/officeart/2005/8/layout/vProcess5"/>
    <dgm:cxn modelId="{876DB9CB-79D8-4DB5-A0CF-5D412BD97730}" srcId="{011EC5B8-EC82-42D0-BE70-E9807ED3EA76}" destId="{D977E8F4-FDB7-4EB0-A681-2D49C1749937}" srcOrd="0" destOrd="0" parTransId="{8DE5349A-48F1-4051-9D41-32C65A7EB831}" sibTransId="{DC3BDAC7-1E6A-4803-A796-3FDCE596D83C}"/>
    <dgm:cxn modelId="{F353CCE1-4E63-4A9D-84CF-FE5A8E7BA404}" type="presOf" srcId="{D977E8F4-FDB7-4EB0-A681-2D49C1749937}" destId="{AA1B80C9-37CA-43ED-8A6E-5FACDB3A8B88}" srcOrd="1" destOrd="0" presId="urn:microsoft.com/office/officeart/2005/8/layout/vProcess5"/>
    <dgm:cxn modelId="{4EC685E9-AC28-4258-9E23-1BB519C1C257}" srcId="{011EC5B8-EC82-42D0-BE70-E9807ED3EA76}" destId="{EAA0B102-4332-402C-8D35-147726BE61D4}" srcOrd="3" destOrd="0" parTransId="{FB82FFE6-8343-45C0-BFCE-4CBE0BCB0E63}" sibTransId="{EFBC64B6-FE8D-47E0-9AF1-43D5805C2E2B}"/>
    <dgm:cxn modelId="{B62D99EF-0280-4802-BA1C-5F2F678D937C}" type="presParOf" srcId="{6B550F2B-C427-4CA7-BEDB-EB09AC4284F4}" destId="{DB4C9FCF-297F-48C3-87FA-B4C936FFDE92}" srcOrd="0" destOrd="0" presId="urn:microsoft.com/office/officeart/2005/8/layout/vProcess5"/>
    <dgm:cxn modelId="{E9D491BF-231C-4C09-B36A-48327D186CFA}" type="presParOf" srcId="{6B550F2B-C427-4CA7-BEDB-EB09AC4284F4}" destId="{22AFDEA0-675A-4869-9408-C3A7CDF73438}" srcOrd="1" destOrd="0" presId="urn:microsoft.com/office/officeart/2005/8/layout/vProcess5"/>
    <dgm:cxn modelId="{59AD4C84-C60E-40DD-80FC-948A3E957B48}" type="presParOf" srcId="{6B550F2B-C427-4CA7-BEDB-EB09AC4284F4}" destId="{D2F32C1B-2E6B-4690-BF8F-DB8FD48F87D9}" srcOrd="2" destOrd="0" presId="urn:microsoft.com/office/officeart/2005/8/layout/vProcess5"/>
    <dgm:cxn modelId="{4174B2B0-71A3-4402-B278-8041B7210DF7}" type="presParOf" srcId="{6B550F2B-C427-4CA7-BEDB-EB09AC4284F4}" destId="{EB19C9D8-AA6A-4F9F-97CF-A619360BEDBB}" srcOrd="3" destOrd="0" presId="urn:microsoft.com/office/officeart/2005/8/layout/vProcess5"/>
    <dgm:cxn modelId="{C5A8AE8B-48EE-49C3-94B9-76C99D540B78}" type="presParOf" srcId="{6B550F2B-C427-4CA7-BEDB-EB09AC4284F4}" destId="{789A4022-4A24-482D-B75E-DBC43460072F}" srcOrd="4" destOrd="0" presId="urn:microsoft.com/office/officeart/2005/8/layout/vProcess5"/>
    <dgm:cxn modelId="{46A30203-F3A0-4A30-9AEA-050A13F74B8D}" type="presParOf" srcId="{6B550F2B-C427-4CA7-BEDB-EB09AC4284F4}" destId="{936BDA79-70AF-4637-AFA4-2878D282F7E3}" srcOrd="5" destOrd="0" presId="urn:microsoft.com/office/officeart/2005/8/layout/vProcess5"/>
    <dgm:cxn modelId="{5E04C64D-EED9-44ED-81C7-607D1D090A4F}" type="presParOf" srcId="{6B550F2B-C427-4CA7-BEDB-EB09AC4284F4}" destId="{A1AD54D4-923F-4CEB-9919-0CBC7F82D25C}" srcOrd="6" destOrd="0" presId="urn:microsoft.com/office/officeart/2005/8/layout/vProcess5"/>
    <dgm:cxn modelId="{1AED5D2C-43C0-4C76-B43D-D60397AD7D2A}" type="presParOf" srcId="{6B550F2B-C427-4CA7-BEDB-EB09AC4284F4}" destId="{DA08551A-64B7-4438-AE88-24171C562112}" srcOrd="7" destOrd="0" presId="urn:microsoft.com/office/officeart/2005/8/layout/vProcess5"/>
    <dgm:cxn modelId="{97A7E5B3-7640-44AF-8FE0-C957C3102BC9}" type="presParOf" srcId="{6B550F2B-C427-4CA7-BEDB-EB09AC4284F4}" destId="{AA1B80C9-37CA-43ED-8A6E-5FACDB3A8B88}" srcOrd="8" destOrd="0" presId="urn:microsoft.com/office/officeart/2005/8/layout/vProcess5"/>
    <dgm:cxn modelId="{5DA70019-D531-4F56-8FB9-5AF7D46EA181}" type="presParOf" srcId="{6B550F2B-C427-4CA7-BEDB-EB09AC4284F4}" destId="{7BDC794D-DF18-45B0-A135-0B1D5D3D92FF}" srcOrd="9" destOrd="0" presId="urn:microsoft.com/office/officeart/2005/8/layout/vProcess5"/>
    <dgm:cxn modelId="{1C44D1D6-4C9B-4B47-A390-6B51BEEC6C2D}" type="presParOf" srcId="{6B550F2B-C427-4CA7-BEDB-EB09AC4284F4}" destId="{44A63DB1-284A-44F3-B18D-546DFA25CD08}" srcOrd="10" destOrd="0" presId="urn:microsoft.com/office/officeart/2005/8/layout/vProcess5"/>
    <dgm:cxn modelId="{F2C1ECD7-85AB-42AB-9A65-0B213D71F39D}" type="presParOf" srcId="{6B550F2B-C427-4CA7-BEDB-EB09AC4284F4}" destId="{CF38A6F7-605C-488F-B982-D96AFD9C5E8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7808F-BA65-2A48-A4E8-8AD66B00A042}">
      <dsp:nvSpPr>
        <dsp:cNvPr id="0" name=""/>
        <dsp:cNvSpPr/>
      </dsp:nvSpPr>
      <dsp:spPr>
        <a:xfrm rot="5400000">
          <a:off x="-259866" y="306439"/>
          <a:ext cx="1732441" cy="12127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January – March</a:t>
          </a:r>
          <a:endParaRPr lang="en-US" sz="1700" kern="1200" dirty="0"/>
        </a:p>
      </dsp:txBody>
      <dsp:txXfrm rot="-5400000">
        <a:off x="1" y="652926"/>
        <a:ext cx="1212708" cy="519733"/>
      </dsp:txXfrm>
    </dsp:sp>
    <dsp:sp modelId="{41CF1401-1B31-404F-8F46-6D9DF7F435F1}">
      <dsp:nvSpPr>
        <dsp:cNvPr id="0" name=""/>
        <dsp:cNvSpPr/>
      </dsp:nvSpPr>
      <dsp:spPr>
        <a:xfrm rot="5400000">
          <a:off x="5198611" y="-3901143"/>
          <a:ext cx="1213853" cy="9185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Review Core Values</a:t>
          </a:r>
        </a:p>
        <a:p>
          <a:pPr marL="171450" lvl="1" indent="-171450" algn="l" defTabSz="711200">
            <a:lnSpc>
              <a:spcPct val="90000"/>
            </a:lnSpc>
            <a:spcBef>
              <a:spcPct val="0"/>
            </a:spcBef>
            <a:spcAft>
              <a:spcPct val="15000"/>
            </a:spcAft>
            <a:buChar char="•"/>
          </a:pPr>
          <a:r>
            <a:rPr lang="en-US" sz="1600" kern="1200" dirty="0"/>
            <a:t>Develop strategic plan themes and high-level strategic outcomes informed by:</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Mission, Vision, Core Values</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President’s goals; USM goals; current strategic planning goals, MHEC, Other (?) …</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Involves deans, VPs, shared governance councils, others (?)</a:t>
          </a:r>
        </a:p>
      </dsp:txBody>
      <dsp:txXfrm rot="-5400000">
        <a:off x="1212708" y="144015"/>
        <a:ext cx="9126405" cy="1095343"/>
      </dsp:txXfrm>
    </dsp:sp>
    <dsp:sp modelId="{44377138-8F76-FA48-A435-2AAE25515251}">
      <dsp:nvSpPr>
        <dsp:cNvPr id="0" name=""/>
        <dsp:cNvSpPr/>
      </dsp:nvSpPr>
      <dsp:spPr>
        <a:xfrm rot="5400000">
          <a:off x="-259866" y="1848126"/>
          <a:ext cx="1732441" cy="12127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April – May </a:t>
          </a:r>
          <a:endParaRPr lang="en-US" sz="1700" kern="1200" dirty="0"/>
        </a:p>
      </dsp:txBody>
      <dsp:txXfrm rot="-5400000">
        <a:off x="1" y="2194613"/>
        <a:ext cx="1212708" cy="519733"/>
      </dsp:txXfrm>
    </dsp:sp>
    <dsp:sp modelId="{1675DBF0-DE10-EC41-A350-DA53D2BF5DDF}">
      <dsp:nvSpPr>
        <dsp:cNvPr id="0" name=""/>
        <dsp:cNvSpPr/>
      </dsp:nvSpPr>
      <dsp:spPr>
        <a:xfrm rot="5400000">
          <a:off x="5242495" y="-2441526"/>
          <a:ext cx="1126086" cy="9185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University-wide feedback/input sessions on themes and outcomes</a:t>
          </a:r>
        </a:p>
        <a:p>
          <a:pPr marL="228600" lvl="1" indent="-228600" algn="l" defTabSz="933450">
            <a:lnSpc>
              <a:spcPct val="90000"/>
            </a:lnSpc>
            <a:spcBef>
              <a:spcPct val="0"/>
            </a:spcBef>
            <a:spcAft>
              <a:spcPct val="15000"/>
            </a:spcAft>
            <a:buChar char="•"/>
          </a:pPr>
          <a:r>
            <a:rPr lang="en-US" sz="2100" kern="1200" dirty="0"/>
            <a:t>Revise and refine themes and outcomes</a:t>
          </a:r>
        </a:p>
        <a:p>
          <a:pPr marL="228600" lvl="1" indent="-228600" algn="l" defTabSz="933450">
            <a:lnSpc>
              <a:spcPct val="90000"/>
            </a:lnSpc>
            <a:spcBef>
              <a:spcPct val="0"/>
            </a:spcBef>
            <a:spcAft>
              <a:spcPct val="15000"/>
            </a:spcAft>
            <a:buChar char="•"/>
          </a:pPr>
          <a:r>
            <a:rPr lang="en-US" sz="2100" kern="1200" dirty="0"/>
            <a:t>Draft plan</a:t>
          </a:r>
        </a:p>
      </dsp:txBody>
      <dsp:txXfrm rot="-5400000">
        <a:off x="1212709" y="1643231"/>
        <a:ext cx="9130689" cy="1016144"/>
      </dsp:txXfrm>
    </dsp:sp>
    <dsp:sp modelId="{19430A59-A8B4-D743-9EAF-2F6F3C148FAD}">
      <dsp:nvSpPr>
        <dsp:cNvPr id="0" name=""/>
        <dsp:cNvSpPr/>
      </dsp:nvSpPr>
      <dsp:spPr>
        <a:xfrm rot="5400000">
          <a:off x="-259866" y="3389813"/>
          <a:ext cx="1732441" cy="12127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Mid-May – June</a:t>
          </a:r>
          <a:endParaRPr lang="en-US" sz="1700" kern="1200" dirty="0"/>
        </a:p>
      </dsp:txBody>
      <dsp:txXfrm rot="-5400000">
        <a:off x="1" y="3736300"/>
        <a:ext cx="1212708" cy="519733"/>
      </dsp:txXfrm>
    </dsp:sp>
    <dsp:sp modelId="{23D2E351-16E6-BB48-B279-4C5B978633E8}">
      <dsp:nvSpPr>
        <dsp:cNvPr id="0" name=""/>
        <dsp:cNvSpPr/>
      </dsp:nvSpPr>
      <dsp:spPr>
        <a:xfrm rot="5400000">
          <a:off x="5242495" y="-899839"/>
          <a:ext cx="1126086" cy="9185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Finalize and adopt plan</a:t>
          </a:r>
        </a:p>
        <a:p>
          <a:pPr marL="228600" lvl="1" indent="-228600" algn="l" defTabSz="933450">
            <a:lnSpc>
              <a:spcPct val="90000"/>
            </a:lnSpc>
            <a:spcBef>
              <a:spcPct val="0"/>
            </a:spcBef>
            <a:spcAft>
              <a:spcPct val="15000"/>
            </a:spcAft>
            <a:buChar char="•"/>
          </a:pPr>
          <a:r>
            <a:rPr lang="en-US" sz="2100" kern="1200" dirty="0"/>
            <a:t>Design implementation plan</a:t>
          </a:r>
        </a:p>
      </dsp:txBody>
      <dsp:txXfrm rot="-5400000">
        <a:off x="1212709" y="3184918"/>
        <a:ext cx="9130689" cy="1016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FDEA0-675A-4869-9408-C3A7CDF73438}">
      <dsp:nvSpPr>
        <dsp:cNvPr id="0" name=""/>
        <dsp:cNvSpPr/>
      </dsp:nvSpPr>
      <dsp:spPr>
        <a:xfrm>
          <a:off x="-72032" y="158321"/>
          <a:ext cx="5631022" cy="898525"/>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mbria"/>
              <a:ea typeface="+mn-ea"/>
              <a:cs typeface="Times New Roman" panose="02020603050405020304" pitchFamily="18" charset="0"/>
            </a:rPr>
            <a:t>THEME – </a:t>
          </a:r>
          <a:r>
            <a:rPr lang="en-US" sz="1400" kern="1200" dirty="0">
              <a:solidFill>
                <a:sysClr val="window" lastClr="FFFFFF"/>
              </a:solidFill>
              <a:latin typeface="Cambria"/>
              <a:ea typeface="+mn-ea"/>
              <a:cs typeface="Times New Roman" panose="02020603050405020304" pitchFamily="18" charset="0"/>
            </a:rPr>
            <a:t>A major area of focus for the University influenced by our mission, vision, and core values.</a:t>
          </a:r>
        </a:p>
        <a:p>
          <a:pPr marL="0" lvl="0" indent="0" algn="r" defTabSz="622300">
            <a:lnSpc>
              <a:spcPct val="90000"/>
            </a:lnSpc>
            <a:spcBef>
              <a:spcPct val="0"/>
            </a:spcBef>
            <a:spcAft>
              <a:spcPct val="35000"/>
            </a:spcAft>
            <a:buNone/>
          </a:pPr>
          <a:r>
            <a:rPr lang="en-US" sz="1400" i="1" kern="1200" dirty="0">
              <a:solidFill>
                <a:sysClr val="window" lastClr="FFFFFF"/>
              </a:solidFill>
              <a:latin typeface="Cambria"/>
              <a:ea typeface="+mn-ea"/>
              <a:cs typeface="Times New Roman" panose="02020603050405020304" pitchFamily="18" charset="0"/>
            </a:rPr>
            <a:t>--Developed at the University Level--</a:t>
          </a:r>
          <a:endParaRPr lang="en-US" sz="1400" i="1" kern="1200" dirty="0">
            <a:solidFill>
              <a:sysClr val="window" lastClr="FFFFFF"/>
            </a:solidFill>
            <a:latin typeface="Cambria"/>
            <a:ea typeface="MS Mincho" panose="02020609040205080304" pitchFamily="49" charset="-128"/>
            <a:cs typeface="Times New Roman" panose="02020603050405020304" pitchFamily="18" charset="0"/>
          </a:endParaRPr>
        </a:p>
      </dsp:txBody>
      <dsp:txXfrm>
        <a:off x="-45715" y="184638"/>
        <a:ext cx="4428255" cy="845891"/>
      </dsp:txXfrm>
    </dsp:sp>
    <dsp:sp modelId="{D2F32C1B-2E6B-4690-BF8F-DB8FD48F87D9}">
      <dsp:nvSpPr>
        <dsp:cNvPr id="0" name=""/>
        <dsp:cNvSpPr/>
      </dsp:nvSpPr>
      <dsp:spPr>
        <a:xfrm>
          <a:off x="219982" y="1178633"/>
          <a:ext cx="5588272" cy="1032941"/>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Times New Roman" panose="02020603050405020304" pitchFamily="18" charset="0"/>
            </a:rPr>
            <a:t>STRATEGIC OBJECTIVE</a:t>
          </a:r>
          <a:r>
            <a:rPr lang="en-US" sz="1500" b="1" i="1" kern="1200" dirty="0">
              <a:solidFill>
                <a:sysClr val="window" lastClr="FFFFFF"/>
              </a:solidFill>
              <a:latin typeface="Cambria"/>
              <a:ea typeface="+mn-ea"/>
              <a:cs typeface="Times New Roman" panose="02020603050405020304" pitchFamily="18" charset="0"/>
            </a:rPr>
            <a:t> – </a:t>
          </a:r>
          <a:r>
            <a:rPr lang="en-US" sz="1500" i="0" kern="1200" dirty="0">
              <a:solidFill>
                <a:sysClr val="window" lastClr="FFFFFF"/>
              </a:solidFill>
              <a:latin typeface="Cambria"/>
              <a:ea typeface="+mn-ea"/>
              <a:cs typeface="Times New Roman" panose="02020603050405020304" pitchFamily="18" charset="0"/>
            </a:rPr>
            <a:t>A</a:t>
          </a:r>
          <a:r>
            <a:rPr lang="en-US" sz="1500" i="1" kern="1200" dirty="0">
              <a:solidFill>
                <a:sysClr val="window" lastClr="FFFFFF"/>
              </a:solidFill>
              <a:latin typeface="Cambria"/>
              <a:ea typeface="+mn-ea"/>
              <a:cs typeface="Times New Roman" panose="02020603050405020304" pitchFamily="18" charset="0"/>
            </a:rPr>
            <a:t> </a:t>
          </a:r>
          <a:r>
            <a:rPr lang="en-US" sz="1500" kern="1200" dirty="0">
              <a:solidFill>
                <a:sysClr val="window" lastClr="FFFFFF"/>
              </a:solidFill>
              <a:latin typeface="Cambria"/>
              <a:ea typeface="+mn-ea"/>
              <a:cs typeface="+mn-cs"/>
            </a:rPr>
            <a:t>long-term organizational goal that puts a theme into context and brings it into sharper focus</a:t>
          </a:r>
        </a:p>
        <a:p>
          <a:pPr marL="0" lvl="0" indent="0" algn="r" defTabSz="666750">
            <a:lnSpc>
              <a:spcPct val="90000"/>
            </a:lnSpc>
            <a:spcBef>
              <a:spcPct val="0"/>
            </a:spcBef>
            <a:spcAft>
              <a:spcPct val="35000"/>
            </a:spcAft>
            <a:buNone/>
          </a:pPr>
          <a:r>
            <a:rPr lang="en-US" sz="1500" i="1" kern="1200" dirty="0">
              <a:solidFill>
                <a:sysClr val="window" lastClr="FFFFFF"/>
              </a:solidFill>
              <a:latin typeface="Cambria"/>
              <a:ea typeface="+mn-ea"/>
              <a:cs typeface="Times New Roman" panose="02020603050405020304" pitchFamily="18" charset="0"/>
            </a:rPr>
            <a:t>--Developed at the University Level--</a:t>
          </a:r>
          <a:endParaRPr lang="en-US" sz="1500" kern="1200" dirty="0">
            <a:solidFill>
              <a:sysClr val="window" lastClr="FFFFFF"/>
            </a:solidFill>
            <a:latin typeface="Cambria"/>
            <a:ea typeface="MS Mincho" panose="02020609040205080304" pitchFamily="49" charset="-128"/>
            <a:cs typeface="Times New Roman" panose="02020603050405020304" pitchFamily="18" charset="0"/>
          </a:endParaRPr>
        </a:p>
      </dsp:txBody>
      <dsp:txXfrm>
        <a:off x="250236" y="1208887"/>
        <a:ext cx="4388334" cy="972433"/>
      </dsp:txXfrm>
    </dsp:sp>
    <dsp:sp modelId="{EB19C9D8-AA6A-4F9F-97CF-A619360BEDBB}">
      <dsp:nvSpPr>
        <dsp:cNvPr id="0" name=""/>
        <dsp:cNvSpPr/>
      </dsp:nvSpPr>
      <dsp:spPr>
        <a:xfrm>
          <a:off x="644355" y="2330806"/>
          <a:ext cx="5588272" cy="1032941"/>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Times New Roman" panose="02020603050405020304" pitchFamily="18" charset="0"/>
            </a:rPr>
            <a:t>STRATEGIC OUTCOMES</a:t>
          </a:r>
          <a:r>
            <a:rPr lang="en-US" sz="1500" kern="1200" dirty="0">
              <a:solidFill>
                <a:sysClr val="window" lastClr="FFFFFF"/>
              </a:solidFill>
              <a:latin typeface="Cambria"/>
              <a:ea typeface="+mn-ea"/>
              <a:cs typeface="Times New Roman" panose="02020603050405020304" pitchFamily="18" charset="0"/>
            </a:rPr>
            <a:t> - The results the University expects to realize if  it is successful in pursuing the strategic objectives.</a:t>
          </a:r>
        </a:p>
        <a:p>
          <a:pPr marL="0" lvl="0" indent="0" algn="r" defTabSz="666750">
            <a:lnSpc>
              <a:spcPct val="90000"/>
            </a:lnSpc>
            <a:spcBef>
              <a:spcPct val="0"/>
            </a:spcBef>
            <a:spcAft>
              <a:spcPct val="35000"/>
            </a:spcAft>
            <a:buNone/>
          </a:pPr>
          <a:r>
            <a:rPr lang="en-US" sz="1500" i="1" kern="1200" dirty="0">
              <a:solidFill>
                <a:sysClr val="window" lastClr="FFFFFF"/>
              </a:solidFill>
              <a:latin typeface="Cambria"/>
              <a:ea typeface="+mn-ea"/>
              <a:cs typeface="Times New Roman" panose="02020603050405020304" pitchFamily="18" charset="0"/>
            </a:rPr>
            <a:t>--Developed at the University Level--</a:t>
          </a:r>
          <a:endParaRPr lang="en-US" sz="1500" kern="1200" dirty="0">
            <a:solidFill>
              <a:sysClr val="window" lastClr="FFFFFF"/>
            </a:solidFill>
            <a:latin typeface="Cambria"/>
            <a:ea typeface="+mn-ea"/>
            <a:cs typeface="+mn-cs"/>
          </a:endParaRPr>
        </a:p>
      </dsp:txBody>
      <dsp:txXfrm>
        <a:off x="674609" y="2361060"/>
        <a:ext cx="4395319" cy="972433"/>
      </dsp:txXfrm>
    </dsp:sp>
    <dsp:sp modelId="{789A4022-4A24-482D-B75E-DBC43460072F}">
      <dsp:nvSpPr>
        <dsp:cNvPr id="0" name=""/>
        <dsp:cNvSpPr/>
      </dsp:nvSpPr>
      <dsp:spPr>
        <a:xfrm>
          <a:off x="1020921" y="3585224"/>
          <a:ext cx="5833653" cy="1109968"/>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mn-cs"/>
            </a:rPr>
            <a:t>GOALS (SMART) </a:t>
          </a:r>
          <a:r>
            <a:rPr lang="en-US" sz="1500" kern="1200" dirty="0">
              <a:solidFill>
                <a:sysClr val="window" lastClr="FFFFFF"/>
              </a:solidFill>
              <a:latin typeface="Cambria"/>
              <a:ea typeface="+mn-ea"/>
              <a:cs typeface="+mn-cs"/>
            </a:rPr>
            <a:t>– Strategies, approaches, milestones, or actions developed in plans by schools and administrative units to achieve the objective and outcomes</a:t>
          </a:r>
        </a:p>
        <a:p>
          <a:pPr marL="0" lvl="0" indent="0" algn="r" defTabSz="666750">
            <a:lnSpc>
              <a:spcPct val="90000"/>
            </a:lnSpc>
            <a:spcBef>
              <a:spcPct val="0"/>
            </a:spcBef>
            <a:spcAft>
              <a:spcPct val="35000"/>
            </a:spcAft>
            <a:buNone/>
          </a:pPr>
          <a:r>
            <a:rPr lang="en-US" sz="1500" i="1" kern="1200" dirty="0">
              <a:solidFill>
                <a:sysClr val="window" lastClr="FFFFFF"/>
              </a:solidFill>
              <a:latin typeface="Cambria"/>
              <a:ea typeface="+mn-ea"/>
              <a:cs typeface="Times New Roman" panose="02020603050405020304" pitchFamily="18" charset="0"/>
            </a:rPr>
            <a:t>--Developed at the School/Unit Levels--</a:t>
          </a:r>
          <a:endParaRPr lang="en-US" sz="1500" kern="1200" dirty="0">
            <a:solidFill>
              <a:sysClr val="window" lastClr="FFFFFF"/>
            </a:solidFill>
            <a:latin typeface="Cambria"/>
            <a:ea typeface="+mn-ea"/>
            <a:cs typeface="+mn-cs"/>
          </a:endParaRPr>
        </a:p>
      </dsp:txBody>
      <dsp:txXfrm>
        <a:off x="1053431" y="3617734"/>
        <a:ext cx="4579170" cy="1044948"/>
      </dsp:txXfrm>
    </dsp:sp>
    <dsp:sp modelId="{936BDA79-70AF-4637-AFA4-2878D282F7E3}">
      <dsp:nvSpPr>
        <dsp:cNvPr id="0" name=""/>
        <dsp:cNvSpPr/>
      </dsp:nvSpPr>
      <dsp:spPr>
        <a:xfrm>
          <a:off x="4896684" y="848081"/>
          <a:ext cx="671412" cy="671412"/>
        </a:xfrm>
        <a:prstGeom prst="downArrow">
          <a:avLst>
            <a:gd name="adj1" fmla="val 55000"/>
            <a:gd name="adj2" fmla="val 45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ysClr val="windowText" lastClr="000000">
                <a:hueOff val="0"/>
                <a:satOff val="0"/>
                <a:lumOff val="0"/>
                <a:alphaOff val="0"/>
              </a:sysClr>
            </a:solidFill>
            <a:latin typeface="Cambria"/>
            <a:ea typeface="+mn-ea"/>
            <a:cs typeface="+mn-cs"/>
          </a:endParaRPr>
        </a:p>
      </dsp:txBody>
      <dsp:txXfrm>
        <a:off x="5047752" y="848081"/>
        <a:ext cx="369276" cy="505238"/>
      </dsp:txXfrm>
    </dsp:sp>
    <dsp:sp modelId="{A1AD54D4-923F-4CEB-9919-0CBC7F82D25C}">
      <dsp:nvSpPr>
        <dsp:cNvPr id="0" name=""/>
        <dsp:cNvSpPr/>
      </dsp:nvSpPr>
      <dsp:spPr>
        <a:xfrm>
          <a:off x="5090383" y="2000252"/>
          <a:ext cx="671412" cy="671412"/>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ysClr val="windowText" lastClr="000000">
                <a:hueOff val="0"/>
                <a:satOff val="0"/>
                <a:lumOff val="0"/>
                <a:alphaOff val="0"/>
              </a:sysClr>
            </a:solidFill>
            <a:latin typeface="Cambria"/>
            <a:ea typeface="+mn-ea"/>
            <a:cs typeface="+mn-cs"/>
          </a:endParaRPr>
        </a:p>
      </dsp:txBody>
      <dsp:txXfrm>
        <a:off x="5241451" y="2000252"/>
        <a:ext cx="369276" cy="505238"/>
      </dsp:txXfrm>
    </dsp:sp>
    <dsp:sp modelId="{DA08551A-64B7-4438-AE88-24171C562112}">
      <dsp:nvSpPr>
        <dsp:cNvPr id="0" name=""/>
        <dsp:cNvSpPr/>
      </dsp:nvSpPr>
      <dsp:spPr>
        <a:xfrm>
          <a:off x="5680951" y="3190520"/>
          <a:ext cx="671412" cy="671412"/>
        </a:xfrm>
        <a:prstGeom prst="downArrow">
          <a:avLst>
            <a:gd name="adj1" fmla="val 55000"/>
            <a:gd name="adj2" fmla="val 45000"/>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ysClr val="windowText" lastClr="000000">
                <a:hueOff val="0"/>
                <a:satOff val="0"/>
                <a:lumOff val="0"/>
                <a:alphaOff val="0"/>
              </a:sysClr>
            </a:solidFill>
            <a:latin typeface="Cambria"/>
            <a:ea typeface="+mn-ea"/>
            <a:cs typeface="+mn-cs"/>
          </a:endParaRPr>
        </a:p>
      </dsp:txBody>
      <dsp:txXfrm>
        <a:off x="5832019" y="3190520"/>
        <a:ext cx="369276" cy="5052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8C6BA0-B67D-C84D-899F-26042B6189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1F5B0B6-7626-DB47-92C6-EA9B2D8C9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B11330-E884-E34C-AA72-620417A886FD}" type="datetimeFigureOut">
              <a:rPr lang="en-US" smtClean="0"/>
              <a:t>4/29/21</a:t>
            </a:fld>
            <a:endParaRPr lang="en-US" dirty="0"/>
          </a:p>
        </p:txBody>
      </p:sp>
      <p:sp>
        <p:nvSpPr>
          <p:cNvPr id="4" name="Footer Placeholder 3">
            <a:extLst>
              <a:ext uri="{FF2B5EF4-FFF2-40B4-BE49-F238E27FC236}">
                <a16:creationId xmlns:a16="http://schemas.microsoft.com/office/drawing/2014/main" id="{EF2775A5-53C0-D54C-8E7F-CC3B38271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105A0E-412C-DD4D-AF61-839BC12A4D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756680-9CBB-514F-9868-239130C92E67}" type="slidenum">
              <a:rPr lang="en-US" smtClean="0"/>
              <a:t>‹#›</a:t>
            </a:fld>
            <a:endParaRPr lang="en-US" dirty="0"/>
          </a:p>
        </p:txBody>
      </p:sp>
    </p:spTree>
    <p:extLst>
      <p:ext uri="{BB962C8B-B14F-4D97-AF65-F5344CB8AC3E}">
        <p14:creationId xmlns:p14="http://schemas.microsoft.com/office/powerpoint/2010/main" val="91705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56E7F-E029-4A8E-81C8-963ED4704D78}" type="datetimeFigureOut">
              <a:rPr lang="en-US" smtClean="0"/>
              <a:t>4/29/21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6F654-2F8A-40B8-9263-02453B1BC2B1}" type="slidenum">
              <a:rPr lang="en-US" smtClean="0"/>
              <a:t>‹#›</a:t>
            </a:fld>
            <a:endParaRPr lang="en-US" dirty="0"/>
          </a:p>
        </p:txBody>
      </p:sp>
    </p:spTree>
    <p:extLst>
      <p:ext uri="{BB962C8B-B14F-4D97-AF65-F5344CB8AC3E}">
        <p14:creationId xmlns:p14="http://schemas.microsoft.com/office/powerpoint/2010/main" val="231715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F654-2F8A-40B8-9263-02453B1BC2B1}" type="slidenum">
              <a:rPr lang="en-US" smtClean="0"/>
              <a:t>3</a:t>
            </a:fld>
            <a:endParaRPr lang="en-US" dirty="0"/>
          </a:p>
        </p:txBody>
      </p:sp>
    </p:spTree>
    <p:extLst>
      <p:ext uri="{BB962C8B-B14F-4D97-AF65-F5344CB8AC3E}">
        <p14:creationId xmlns:p14="http://schemas.microsoft.com/office/powerpoint/2010/main" val="186754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6F654-2F8A-40B8-9263-02453B1BC2B1}" type="slidenum">
              <a:rPr lang="en-US" smtClean="0"/>
              <a:t>4</a:t>
            </a:fld>
            <a:endParaRPr lang="en-US" dirty="0"/>
          </a:p>
        </p:txBody>
      </p:sp>
    </p:spTree>
    <p:extLst>
      <p:ext uri="{BB962C8B-B14F-4D97-AF65-F5344CB8AC3E}">
        <p14:creationId xmlns:p14="http://schemas.microsoft.com/office/powerpoint/2010/main" val="134967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F654-2F8A-40B8-9263-02453B1BC2B1}" type="slidenum">
              <a:rPr lang="en-US" smtClean="0"/>
              <a:t>23</a:t>
            </a:fld>
            <a:endParaRPr lang="en-US" dirty="0"/>
          </a:p>
        </p:txBody>
      </p:sp>
    </p:spTree>
    <p:extLst>
      <p:ext uri="{BB962C8B-B14F-4D97-AF65-F5344CB8AC3E}">
        <p14:creationId xmlns:p14="http://schemas.microsoft.com/office/powerpoint/2010/main" val="276945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F654-2F8A-40B8-9263-02453B1BC2B1}" type="slidenum">
              <a:rPr lang="en-US" smtClean="0"/>
              <a:t>36</a:t>
            </a:fld>
            <a:endParaRPr lang="en-US" dirty="0"/>
          </a:p>
        </p:txBody>
      </p:sp>
    </p:spTree>
    <p:extLst>
      <p:ext uri="{BB962C8B-B14F-4D97-AF65-F5344CB8AC3E}">
        <p14:creationId xmlns:p14="http://schemas.microsoft.com/office/powerpoint/2010/main" val="4023133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7" name="Title 6"/>
          <p:cNvSpPr>
            <a:spLocks noGrp="1"/>
          </p:cNvSpPr>
          <p:nvPr>
            <p:ph type="title"/>
          </p:nvPr>
        </p:nvSpPr>
        <p:spPr>
          <a:xfrm>
            <a:off x="6801853" y="3767137"/>
            <a:ext cx="5165558" cy="2858252"/>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5237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82779"/>
            <a:ext cx="9144000" cy="927184"/>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363452"/>
            <a:ext cx="9144000" cy="8943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327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482801-7427-614C-A370-9C50F1422A9A}" type="datetimeFigureOut">
              <a:rPr lang="en-US" smtClean="0"/>
              <a:t>4/29/21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4DE0E3-1F2F-4044-A6EE-5A055FCC2DA1}" type="slidenum">
              <a:rPr lang="en-US" smtClean="0"/>
              <a:t>‹#›</a:t>
            </a:fld>
            <a:endParaRPr lang="en-US" dirty="0"/>
          </a:p>
        </p:txBody>
      </p:sp>
    </p:spTree>
    <p:extLst>
      <p:ext uri="{BB962C8B-B14F-4D97-AF65-F5344CB8AC3E}">
        <p14:creationId xmlns:p14="http://schemas.microsoft.com/office/powerpoint/2010/main" val="170359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8A3310-A589-F743-B657-F9259F56E194}" type="datetimeFigureOut">
              <a:rPr lang="en-US" smtClean="0"/>
              <a:t>4/29/21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8C4323-75C6-414A-A42C-BB31A56EAF9C}" type="slidenum">
              <a:rPr lang="en-US" smtClean="0"/>
              <a:t>‹#›</a:t>
            </a:fld>
            <a:endParaRPr lang="en-US" dirty="0"/>
          </a:p>
        </p:txBody>
      </p:sp>
    </p:spTree>
    <p:extLst>
      <p:ext uri="{BB962C8B-B14F-4D97-AF65-F5344CB8AC3E}">
        <p14:creationId xmlns:p14="http://schemas.microsoft.com/office/powerpoint/2010/main" val="152610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3510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7DE9D-9048-BA46-A08B-5C07BD3EDED5}" type="datetimeFigureOut">
              <a:rPr lang="en-US" smtClean="0"/>
              <a:t>4/29/21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AE54D-48F8-D048-A87C-0CD23BE3C2AC}" type="slidenum">
              <a:rPr lang="en-US" smtClean="0"/>
              <a:t>‹#›</a:t>
            </a:fld>
            <a:endParaRPr lang="en-US" dirty="0"/>
          </a:p>
        </p:txBody>
      </p:sp>
    </p:spTree>
    <p:extLst>
      <p:ext uri="{BB962C8B-B14F-4D97-AF65-F5344CB8AC3E}">
        <p14:creationId xmlns:p14="http://schemas.microsoft.com/office/powerpoint/2010/main" val="46405459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1892969"/>
            <a:ext cx="10515600" cy="7281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919664"/>
            <a:ext cx="10515600" cy="3269332"/>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3092233"/>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1652338"/>
            <a:ext cx="10515600" cy="6416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677" y="2454441"/>
            <a:ext cx="10515600" cy="251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417299"/>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1407861"/>
            <a:ext cx="909186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677" y="2966160"/>
            <a:ext cx="10515600" cy="1829552"/>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24552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umaryland.edu/about-umb/strategic-plan/themes/" TargetMode="Externa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6882" y="3623733"/>
            <a:ext cx="4980317" cy="3001354"/>
          </a:xfrm>
        </p:spPr>
        <p:txBody>
          <a:bodyPr>
            <a:normAutofit fontScale="90000"/>
          </a:bodyPr>
          <a:lstStyle/>
          <a:p>
            <a:r>
              <a:rPr lang="en-US" dirty="0"/>
              <a:t>Town Hall</a:t>
            </a:r>
            <a:br>
              <a:rPr lang="en-US" dirty="0"/>
            </a:br>
            <a:r>
              <a:rPr lang="en-US" sz="2000" dirty="0"/>
              <a:t>April 29, 2021</a:t>
            </a:r>
            <a:br>
              <a:rPr lang="en-US" dirty="0"/>
            </a:br>
            <a:br>
              <a:rPr lang="en-US" dirty="0"/>
            </a:br>
            <a:r>
              <a:rPr lang="en-US" sz="2000" dirty="0"/>
              <a:t>Dr. Judy L. Postmus</a:t>
            </a:r>
            <a:br>
              <a:rPr lang="en-US" sz="2000" dirty="0"/>
            </a:br>
            <a:r>
              <a:rPr lang="en-US" sz="2000" dirty="0"/>
              <a:t>Dean &amp; Professor, School of Social Work</a:t>
            </a:r>
            <a:br>
              <a:rPr lang="en-US" dirty="0"/>
            </a:br>
            <a:br>
              <a:rPr lang="en-US" dirty="0"/>
            </a:br>
            <a:r>
              <a:rPr lang="en-US" sz="2000" dirty="0"/>
              <a:t>Dr. Roger J. Ward</a:t>
            </a:r>
            <a:br>
              <a:rPr lang="en-US" sz="2000" dirty="0"/>
            </a:br>
            <a:r>
              <a:rPr lang="en-US" sz="2000" dirty="0"/>
              <a:t>Provost &amp; EVP (Interim)</a:t>
            </a:r>
            <a:br>
              <a:rPr lang="en-US" sz="2000" dirty="0"/>
            </a:br>
            <a:r>
              <a:rPr lang="en-US" sz="2000" dirty="0"/>
              <a:t>Dean, Graduate School</a:t>
            </a:r>
            <a:br>
              <a:rPr lang="en-US" sz="2000" dirty="0"/>
            </a:br>
            <a:br>
              <a:rPr lang="en-US" sz="2000" dirty="0"/>
            </a:br>
            <a:endParaRPr lang="en-US" dirty="0"/>
          </a:p>
        </p:txBody>
      </p:sp>
    </p:spTree>
    <p:extLst>
      <p:ext uri="{BB962C8B-B14F-4D97-AF65-F5344CB8AC3E}">
        <p14:creationId xmlns:p14="http://schemas.microsoft.com/office/powerpoint/2010/main" val="124399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4400" dirty="0">
                <a:solidFill>
                  <a:srgbClr val="FF0000"/>
                </a:solidFill>
              </a:rPr>
              <a:t>Town Hall Survey Results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550606" y="1177313"/>
            <a:ext cx="9792317" cy="1123436"/>
          </a:xfrm>
        </p:spPr>
        <p:txBody>
          <a:bodyPr>
            <a:normAutofit lnSpcReduction="10000"/>
          </a:bodyPr>
          <a:lstStyle/>
          <a:p>
            <a:pPr lvl="2" algn="l"/>
            <a:r>
              <a:rPr lang="en-US" sz="2600" u="sng" dirty="0"/>
              <a:t>Question 2</a:t>
            </a:r>
            <a:r>
              <a:rPr lang="en-US" sz="2600" dirty="0"/>
              <a:t>: In your opinion, how well does the proposed core value align with current values of UMB faculty, staff, and students?</a:t>
            </a:r>
          </a:p>
        </p:txBody>
      </p:sp>
      <p:graphicFrame>
        <p:nvGraphicFramePr>
          <p:cNvPr id="4" name="Chart 3"/>
          <p:cNvGraphicFramePr>
            <a:graphicFrameLocks/>
          </p:cNvGraphicFramePr>
          <p:nvPr/>
        </p:nvGraphicFramePr>
        <p:xfrm>
          <a:off x="747386" y="2163097"/>
          <a:ext cx="9595537" cy="3490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116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4400" dirty="0">
                <a:solidFill>
                  <a:srgbClr val="FF0000"/>
                </a:solidFill>
              </a:rPr>
              <a:t>Town Hall Survey Results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629265" y="1229033"/>
            <a:ext cx="9262121" cy="983226"/>
          </a:xfrm>
        </p:spPr>
        <p:txBody>
          <a:bodyPr>
            <a:normAutofit/>
          </a:bodyPr>
          <a:lstStyle/>
          <a:p>
            <a:pPr lvl="2" algn="l"/>
            <a:r>
              <a:rPr lang="en-US" sz="2600" u="sng" dirty="0"/>
              <a:t>Question 3</a:t>
            </a:r>
            <a:r>
              <a:rPr lang="en-US" sz="2600" dirty="0"/>
              <a:t>: In your opinion, how well does the proposed core value reflect UMB?</a:t>
            </a:r>
          </a:p>
        </p:txBody>
      </p:sp>
      <p:graphicFrame>
        <p:nvGraphicFramePr>
          <p:cNvPr id="4" name="Chart 3"/>
          <p:cNvGraphicFramePr>
            <a:graphicFrameLocks/>
          </p:cNvGraphicFramePr>
          <p:nvPr>
            <p:extLst>
              <p:ext uri="{D42A27DB-BD31-4B8C-83A1-F6EECF244321}">
                <p14:modId xmlns:p14="http://schemas.microsoft.com/office/powerpoint/2010/main" val="748940887"/>
              </p:ext>
            </p:extLst>
          </p:nvPr>
        </p:nvGraphicFramePr>
        <p:xfrm>
          <a:off x="904568" y="2057400"/>
          <a:ext cx="9458632" cy="3566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00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4400" dirty="0">
                <a:solidFill>
                  <a:srgbClr val="FF0000"/>
                </a:solidFill>
              </a:rPr>
              <a:t>Town Hall Survey Results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629265" y="1229033"/>
            <a:ext cx="9262121" cy="983226"/>
          </a:xfrm>
        </p:spPr>
        <p:txBody>
          <a:bodyPr>
            <a:normAutofit/>
          </a:bodyPr>
          <a:lstStyle/>
          <a:p>
            <a:pPr lvl="2" algn="l"/>
            <a:r>
              <a:rPr lang="en-US" sz="2600" u="sng" dirty="0"/>
              <a:t>Question 4</a:t>
            </a:r>
            <a:r>
              <a:rPr lang="en-US" sz="2600" dirty="0"/>
              <a:t>: How strongly do you feel that the proposed core value should be adopted as a UMB core value?</a:t>
            </a:r>
          </a:p>
        </p:txBody>
      </p:sp>
      <p:graphicFrame>
        <p:nvGraphicFramePr>
          <p:cNvPr id="5" name="Chart 4"/>
          <p:cNvGraphicFramePr>
            <a:graphicFrameLocks/>
          </p:cNvGraphicFramePr>
          <p:nvPr/>
        </p:nvGraphicFramePr>
        <p:xfrm>
          <a:off x="747385" y="2057399"/>
          <a:ext cx="9645311" cy="35568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737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327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313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89342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404036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
            <a:ext cx="12192000" cy="6934201"/>
          </a:xfrm>
          <a:prstGeom prst="rect">
            <a:avLst/>
          </a:prstGeom>
        </p:spPr>
      </p:pic>
    </p:spTree>
    <p:extLst>
      <p:ext uri="{BB962C8B-B14F-4D97-AF65-F5344CB8AC3E}">
        <p14:creationId xmlns:p14="http://schemas.microsoft.com/office/powerpoint/2010/main" val="201884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2846173" y="1553386"/>
            <a:ext cx="6499654" cy="872166"/>
          </a:xfrm>
        </p:spPr>
        <p:txBody>
          <a:bodyPr>
            <a:noAutofit/>
          </a:bodyPr>
          <a:lstStyle/>
          <a:p>
            <a:pPr algn="l"/>
            <a:r>
              <a:rPr lang="en-US" sz="4400" b="1" dirty="0">
                <a:solidFill>
                  <a:srgbClr val="C7212F"/>
                </a:solidFill>
                <a:latin typeface="+mn-lt"/>
              </a:rPr>
              <a:t>RESPECT and INTEGRITY</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692890" y="2794713"/>
            <a:ext cx="6736610" cy="2716401"/>
          </a:xfrm>
        </p:spPr>
        <p:txBody>
          <a:bodyPr>
            <a:normAutofit fontScale="92500" lnSpcReduction="20000"/>
          </a:bodyPr>
          <a:lstStyle/>
          <a:p>
            <a:pPr algn="l" fontAlgn="base">
              <a:lnSpc>
                <a:spcPct val="100000"/>
              </a:lnSpc>
            </a:pPr>
            <a:r>
              <a:rPr lang="en-US" sz="2000" b="1" dirty="0">
                <a:solidFill>
                  <a:srgbClr val="C7212F"/>
                </a:solidFill>
              </a:rPr>
              <a:t>WHAT IT MEANS</a:t>
            </a:r>
          </a:p>
          <a:p>
            <a:pPr algn="l" fontAlgn="base">
              <a:lnSpc>
                <a:spcPct val="100000"/>
              </a:lnSpc>
            </a:pPr>
            <a:r>
              <a:rPr lang="en-US" dirty="0"/>
              <a:t>We value each other and hold ourselves accountable </a:t>
            </a:r>
            <a:br>
              <a:rPr lang="en-US" dirty="0"/>
            </a:br>
            <a:r>
              <a:rPr lang="en-US" dirty="0"/>
              <a:t>for acting ethically and transparently using compassion and empathy. </a:t>
            </a:r>
          </a:p>
          <a:p>
            <a:pPr algn="l" fontAlgn="base">
              <a:lnSpc>
                <a:spcPct val="100000"/>
              </a:lnSpc>
            </a:pPr>
            <a:endParaRPr lang="en-US" sz="2000" dirty="0"/>
          </a:p>
          <a:p>
            <a:pPr algn="l" fontAlgn="base">
              <a:lnSpc>
                <a:spcPct val="100000"/>
              </a:lnSpc>
            </a:pPr>
            <a:r>
              <a:rPr lang="en-US" sz="2000" b="1" dirty="0">
                <a:solidFill>
                  <a:srgbClr val="C7212F"/>
                </a:solidFill>
              </a:rPr>
              <a:t>SYNONYMS/IDEAS TO CAPTURE IN THE FULLER NARRATIVE</a:t>
            </a:r>
          </a:p>
          <a:p>
            <a:pPr algn="l" fontAlgn="base">
              <a:lnSpc>
                <a:spcPct val="100000"/>
              </a:lnSpc>
            </a:pPr>
            <a:r>
              <a:rPr lang="en-US" dirty="0"/>
              <a:t>Civility | Accountability | Transparency | Ethics – Compassion - Empathy</a:t>
            </a:r>
          </a:p>
        </p:txBody>
      </p:sp>
      <p:sp>
        <p:nvSpPr>
          <p:cNvPr id="6" name="Subtitle 2">
            <a:extLst>
              <a:ext uri="{FF2B5EF4-FFF2-40B4-BE49-F238E27FC236}">
                <a16:creationId xmlns:a16="http://schemas.microsoft.com/office/drawing/2014/main" id="{39CFCAFA-DFED-944F-BD15-A5D6CA0D834A}"/>
              </a:ext>
            </a:extLst>
          </p:cNvPr>
          <p:cNvSpPr txBox="1">
            <a:spLocks/>
          </p:cNvSpPr>
          <p:nvPr/>
        </p:nvSpPr>
        <p:spPr>
          <a:xfrm>
            <a:off x="592766" y="641569"/>
            <a:ext cx="9282431"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Civility/Accountability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517" y="834052"/>
            <a:ext cx="1328928" cy="838200"/>
          </a:xfrm>
          <a:prstGeom prst="rect">
            <a:avLst/>
          </a:prstGeom>
        </p:spPr>
      </p:pic>
    </p:spTree>
    <p:extLst>
      <p:ext uri="{BB962C8B-B14F-4D97-AF65-F5344CB8AC3E}">
        <p14:creationId xmlns:p14="http://schemas.microsoft.com/office/powerpoint/2010/main" val="123318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655820" y="2436820"/>
            <a:ext cx="9859780" cy="1644113"/>
          </a:xfrm>
        </p:spPr>
        <p:txBody>
          <a:bodyPr>
            <a:noAutofit/>
          </a:bodyPr>
          <a:lstStyle/>
          <a:p>
            <a:pPr algn="l" fontAlgn="base">
              <a:lnSpc>
                <a:spcPct val="100000"/>
              </a:lnSpc>
            </a:pPr>
            <a:r>
              <a:rPr lang="en-US" b="1" dirty="0">
                <a:solidFill>
                  <a:srgbClr val="C7212F"/>
                </a:solidFill>
              </a:rPr>
              <a:t>WHAT IT MEANS</a:t>
            </a:r>
          </a:p>
          <a:p>
            <a:pPr algn="l" fontAlgn="base">
              <a:lnSpc>
                <a:spcPct val="100000"/>
              </a:lnSpc>
            </a:pPr>
            <a:r>
              <a:rPr lang="en-US" dirty="0"/>
              <a:t>We care about the welfare our people, planet, </a:t>
            </a:r>
            <a:br>
              <a:rPr lang="en-US" dirty="0"/>
            </a:br>
            <a:r>
              <a:rPr lang="en-US" dirty="0"/>
              <a:t>communities, and university.</a:t>
            </a:r>
          </a:p>
          <a:p>
            <a:pPr algn="l" fontAlgn="base">
              <a:lnSpc>
                <a:spcPct val="100000"/>
              </a:lnSpc>
            </a:pPr>
            <a:endParaRPr lang="en-US" b="1" u="sng" dirty="0"/>
          </a:p>
          <a:p>
            <a:pPr algn="l" fontAlgn="base">
              <a:lnSpc>
                <a:spcPct val="100000"/>
              </a:lnSpc>
            </a:pPr>
            <a:r>
              <a:rPr lang="en-US" b="1" dirty="0">
                <a:solidFill>
                  <a:srgbClr val="C7212F"/>
                </a:solidFill>
              </a:rPr>
              <a:t>SYNONYMS/IDEAS TO CAPTURE IN THE FULLER NARRATIVE</a:t>
            </a:r>
          </a:p>
          <a:p>
            <a:pPr algn="l" fontAlgn="base">
              <a:lnSpc>
                <a:spcPct val="100000"/>
              </a:lnSpc>
            </a:pPr>
            <a:r>
              <a:rPr lang="en-US" dirty="0"/>
              <a:t>Work &amp; Academic Life Balance | Environmentally Friendly</a:t>
            </a:r>
          </a:p>
          <a:p>
            <a:pPr algn="l" fontAlgn="base">
              <a:lnSpc>
                <a:spcPct val="100000"/>
              </a:lnSpc>
            </a:pPr>
            <a:r>
              <a:rPr lang="en-US" dirty="0"/>
              <a:t>Responsible Stewardship of Resources| Family Friendly| Mindfulness</a:t>
            </a:r>
          </a:p>
        </p:txBody>
      </p:sp>
      <p:sp>
        <p:nvSpPr>
          <p:cNvPr id="4" name="Title 1">
            <a:extLst>
              <a:ext uri="{FF2B5EF4-FFF2-40B4-BE49-F238E27FC236}">
                <a16:creationId xmlns:a16="http://schemas.microsoft.com/office/drawing/2014/main" id="{F3343D8F-7DC7-4747-AFB8-9EDA50F7816A}"/>
              </a:ext>
            </a:extLst>
          </p:cNvPr>
          <p:cNvSpPr txBox="1">
            <a:spLocks/>
          </p:cNvSpPr>
          <p:nvPr/>
        </p:nvSpPr>
        <p:spPr>
          <a:xfrm>
            <a:off x="1938528" y="1437613"/>
            <a:ext cx="8391720"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WELL-BEING and SUSTAINABILITY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481" y="732073"/>
            <a:ext cx="1328928" cy="838200"/>
          </a:xfrm>
          <a:prstGeom prst="rect">
            <a:avLst/>
          </a:prstGeom>
        </p:spPr>
      </p:pic>
      <p:sp>
        <p:nvSpPr>
          <p:cNvPr id="5" name="TextBox 4">
            <a:extLst>
              <a:ext uri="{FF2B5EF4-FFF2-40B4-BE49-F238E27FC236}">
                <a16:creationId xmlns:a16="http://schemas.microsoft.com/office/drawing/2014/main" id="{43527344-D76F-794F-9019-0C0BB480C06D}"/>
              </a:ext>
            </a:extLst>
          </p:cNvPr>
          <p:cNvSpPr txBox="1"/>
          <p:nvPr/>
        </p:nvSpPr>
        <p:spPr>
          <a:xfrm>
            <a:off x="1355773" y="504842"/>
            <a:ext cx="1282708" cy="646331"/>
          </a:xfrm>
          <a:prstGeom prst="rect">
            <a:avLst/>
          </a:prstGeom>
          <a:noFill/>
        </p:spPr>
        <p:txBody>
          <a:bodyPr wrap="square" rtlCol="0">
            <a:spAutoFit/>
          </a:bodyPr>
          <a:lstStyle/>
          <a:p>
            <a:r>
              <a:rPr lang="en-US" sz="3600" b="1" dirty="0">
                <a:solidFill>
                  <a:srgbClr val="00B050"/>
                </a:solidFill>
              </a:rPr>
              <a:t>New</a:t>
            </a:r>
            <a:endParaRPr lang="en-US" b="1" dirty="0">
              <a:solidFill>
                <a:srgbClr val="00B050"/>
              </a:solidFill>
            </a:endParaRPr>
          </a:p>
        </p:txBody>
      </p:sp>
    </p:spTree>
    <p:extLst>
      <p:ext uri="{BB962C8B-B14F-4D97-AF65-F5344CB8AC3E}">
        <p14:creationId xmlns:p14="http://schemas.microsoft.com/office/powerpoint/2010/main" val="419000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12214" y="171187"/>
            <a:ext cx="9144000" cy="731489"/>
          </a:xfrm>
        </p:spPr>
        <p:txBody>
          <a:bodyPr>
            <a:normAutofit/>
          </a:bodyPr>
          <a:lstStyle/>
          <a:p>
            <a:r>
              <a:rPr lang="en-US" sz="3600" dirty="0">
                <a:solidFill>
                  <a:srgbClr val="FF0000"/>
                </a:solidFill>
                <a:latin typeface="+mn-lt"/>
              </a:rPr>
              <a:t>Strategic Planning Timeline</a:t>
            </a:r>
          </a:p>
        </p:txBody>
      </p:sp>
      <p:graphicFrame>
        <p:nvGraphicFramePr>
          <p:cNvPr id="4" name="Diagram 3">
            <a:extLst>
              <a:ext uri="{FF2B5EF4-FFF2-40B4-BE49-F238E27FC236}">
                <a16:creationId xmlns:a16="http://schemas.microsoft.com/office/drawing/2014/main" id="{F2C3C585-5A4F-C845-BA43-7EEDE18A6A17}"/>
              </a:ext>
            </a:extLst>
          </p:cNvPr>
          <p:cNvGraphicFramePr/>
          <p:nvPr>
            <p:extLst>
              <p:ext uri="{D42A27DB-BD31-4B8C-83A1-F6EECF244321}">
                <p14:modId xmlns:p14="http://schemas.microsoft.com/office/powerpoint/2010/main" val="3065493975"/>
              </p:ext>
            </p:extLst>
          </p:nvPr>
        </p:nvGraphicFramePr>
        <p:xfrm>
          <a:off x="304799" y="996460"/>
          <a:ext cx="10398369" cy="4865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01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662" y="819329"/>
            <a:ext cx="1328928" cy="838200"/>
          </a:xfrm>
          <a:prstGeom prst="rect">
            <a:avLst/>
          </a:prstGeom>
        </p:spPr>
      </p:pic>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593124" y="2622496"/>
            <a:ext cx="9737123" cy="2594919"/>
          </a:xfrm>
        </p:spPr>
        <p:txBody>
          <a:bodyPr>
            <a:normAutofit lnSpcReduction="10000"/>
          </a:bodyPr>
          <a:lstStyle/>
          <a:p>
            <a:pPr algn="l" fontAlgn="base">
              <a:lnSpc>
                <a:spcPct val="100000"/>
              </a:lnSpc>
            </a:pPr>
            <a:r>
              <a:rPr lang="en-US" sz="2200" b="1" dirty="0">
                <a:solidFill>
                  <a:srgbClr val="C7212F"/>
                </a:solidFill>
              </a:rPr>
              <a:t>WHAT IT MEANS</a:t>
            </a:r>
          </a:p>
          <a:p>
            <a:pPr algn="l" fontAlgn="base">
              <a:lnSpc>
                <a:spcPct val="100000"/>
              </a:lnSpc>
            </a:pPr>
            <a:r>
              <a:rPr lang="en-US" dirty="0"/>
              <a:t>We embrace and are committed to diversity and value inclusive and </a:t>
            </a:r>
            <a:br>
              <a:rPr lang="en-US" dirty="0"/>
            </a:br>
            <a:r>
              <a:rPr lang="en-US" dirty="0"/>
              <a:t>just communities. We oppose racism and oppression in all its forms.</a:t>
            </a:r>
          </a:p>
          <a:p>
            <a:pPr algn="l" fontAlgn="base">
              <a:lnSpc>
                <a:spcPct val="100000"/>
              </a:lnSpc>
            </a:pPr>
            <a:endParaRPr lang="en-US" b="1" u="sng" dirty="0"/>
          </a:p>
          <a:p>
            <a:pPr algn="l" fontAlgn="base">
              <a:lnSpc>
                <a:spcPct val="100000"/>
              </a:lnSpc>
            </a:pPr>
            <a:r>
              <a:rPr lang="en-US" sz="2000" b="1" dirty="0">
                <a:solidFill>
                  <a:srgbClr val="C7212F"/>
                </a:solidFill>
              </a:rPr>
              <a:t>SYNONYMS/IDEAS TO CAPTURE IN THE FULLER NARRATIVE</a:t>
            </a:r>
          </a:p>
          <a:p>
            <a:pPr algn="l" fontAlgn="base">
              <a:lnSpc>
                <a:spcPct val="100000"/>
              </a:lnSpc>
            </a:pPr>
            <a:r>
              <a:rPr lang="en-US" dirty="0"/>
              <a:t>Diversity | Inclusion | Social Justice | Anti-racist</a:t>
            </a:r>
          </a:p>
        </p:txBody>
      </p:sp>
      <p:sp>
        <p:nvSpPr>
          <p:cNvPr id="4" name="Title 1">
            <a:extLst>
              <a:ext uri="{FF2B5EF4-FFF2-40B4-BE49-F238E27FC236}">
                <a16:creationId xmlns:a16="http://schemas.microsoft.com/office/drawing/2014/main" id="{F3343D8F-7DC7-4747-AFB8-9EDA50F7816A}"/>
              </a:ext>
            </a:extLst>
          </p:cNvPr>
          <p:cNvSpPr txBox="1">
            <a:spLocks/>
          </p:cNvSpPr>
          <p:nvPr/>
        </p:nvSpPr>
        <p:spPr>
          <a:xfrm>
            <a:off x="2619632" y="1487284"/>
            <a:ext cx="7710616"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EQUITY and JUSTICE</a:t>
            </a:r>
          </a:p>
        </p:txBody>
      </p:sp>
      <p:sp>
        <p:nvSpPr>
          <p:cNvPr id="5" name="Subtitle 2">
            <a:extLst>
              <a:ext uri="{FF2B5EF4-FFF2-40B4-BE49-F238E27FC236}">
                <a16:creationId xmlns:a16="http://schemas.microsoft.com/office/drawing/2014/main" id="{39CFCAFA-DFED-944F-BD15-A5D6CA0D834A}"/>
              </a:ext>
            </a:extLst>
          </p:cNvPr>
          <p:cNvSpPr txBox="1">
            <a:spLocks/>
          </p:cNvSpPr>
          <p:nvPr/>
        </p:nvSpPr>
        <p:spPr>
          <a:xfrm>
            <a:off x="593124" y="641569"/>
            <a:ext cx="9282073"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Diversity</a:t>
            </a:r>
          </a:p>
        </p:txBody>
      </p:sp>
    </p:spTree>
    <p:extLst>
      <p:ext uri="{BB962C8B-B14F-4D97-AF65-F5344CB8AC3E}">
        <p14:creationId xmlns:p14="http://schemas.microsoft.com/office/powerpoint/2010/main" val="102742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3343D8F-7DC7-4747-AFB8-9EDA50F7816A}"/>
              </a:ext>
            </a:extLst>
          </p:cNvPr>
          <p:cNvSpPr>
            <a:spLocks noGrp="1"/>
          </p:cNvSpPr>
          <p:nvPr>
            <p:ph type="ctrTitle"/>
          </p:nvPr>
        </p:nvSpPr>
        <p:spPr>
          <a:xfrm>
            <a:off x="3237470" y="1487284"/>
            <a:ext cx="7092778" cy="872166"/>
          </a:xfrm>
        </p:spPr>
        <p:txBody>
          <a:bodyPr>
            <a:noAutofit/>
          </a:bodyPr>
          <a:lstStyle/>
          <a:p>
            <a:pPr algn="l"/>
            <a:r>
              <a:rPr lang="en-US" sz="4400" b="1" dirty="0">
                <a:solidFill>
                  <a:srgbClr val="C7212F"/>
                </a:solidFill>
                <a:latin typeface="+mn-lt"/>
              </a:rPr>
              <a:t>INNOVATION and DISCOVERY</a:t>
            </a:r>
          </a:p>
        </p:txBody>
      </p:sp>
      <p:sp>
        <p:nvSpPr>
          <p:cNvPr id="6" name="Subtitle 2">
            <a:extLst>
              <a:ext uri="{FF2B5EF4-FFF2-40B4-BE49-F238E27FC236}">
                <a16:creationId xmlns:a16="http://schemas.microsoft.com/office/drawing/2014/main" id="{39CFCAFA-DFED-944F-BD15-A5D6CA0D834A}"/>
              </a:ext>
            </a:extLst>
          </p:cNvPr>
          <p:cNvSpPr txBox="1">
            <a:spLocks/>
          </p:cNvSpPr>
          <p:nvPr/>
        </p:nvSpPr>
        <p:spPr>
          <a:xfrm>
            <a:off x="593124" y="641569"/>
            <a:ext cx="9282073"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Excellence/Knowledge/Collaboration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906" y="725608"/>
            <a:ext cx="1328928" cy="838200"/>
          </a:xfrm>
          <a:prstGeom prst="rect">
            <a:avLst/>
          </a:prstGeom>
        </p:spPr>
      </p:pic>
      <p:sp>
        <p:nvSpPr>
          <p:cNvPr id="8" name="Subtitle 2">
            <a:extLst>
              <a:ext uri="{FF2B5EF4-FFF2-40B4-BE49-F238E27FC236}">
                <a16:creationId xmlns:a16="http://schemas.microsoft.com/office/drawing/2014/main" id="{39CFCAFA-DFED-944F-BD15-A5D6CA0D834A}"/>
              </a:ext>
            </a:extLst>
          </p:cNvPr>
          <p:cNvSpPr txBox="1">
            <a:spLocks/>
          </p:cNvSpPr>
          <p:nvPr/>
        </p:nvSpPr>
        <p:spPr>
          <a:xfrm>
            <a:off x="593123" y="2708038"/>
            <a:ext cx="9448343" cy="271640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pPr>
            <a:r>
              <a:rPr lang="en-US" sz="2000" b="1" dirty="0">
                <a:solidFill>
                  <a:srgbClr val="C7212F"/>
                </a:solidFill>
              </a:rPr>
              <a:t>WHAT IT MEANS</a:t>
            </a:r>
          </a:p>
          <a:p>
            <a:pPr algn="l" fontAlgn="base">
              <a:lnSpc>
                <a:spcPct val="100000"/>
              </a:lnSpc>
            </a:pPr>
            <a:r>
              <a:rPr lang="en-US" dirty="0"/>
              <a:t>We imagine and explore new and improved ways to accomplish our mission of research, education, and service.</a:t>
            </a:r>
          </a:p>
          <a:p>
            <a:pPr algn="l" fontAlgn="base">
              <a:lnSpc>
                <a:spcPct val="100000"/>
              </a:lnSpc>
            </a:pPr>
            <a:endParaRPr lang="en-US" sz="2000" dirty="0"/>
          </a:p>
          <a:p>
            <a:pPr algn="l" fontAlgn="base">
              <a:lnSpc>
                <a:spcPct val="100000"/>
              </a:lnSpc>
            </a:pPr>
            <a:r>
              <a:rPr lang="en-US" sz="2000" b="1" dirty="0">
                <a:solidFill>
                  <a:srgbClr val="C7212F"/>
                </a:solidFill>
              </a:rPr>
              <a:t>SYNONYMS/IDEAS TO CAPTURE IN THE FULLER NARRATIVE</a:t>
            </a:r>
          </a:p>
          <a:p>
            <a:pPr algn="l" fontAlgn="base">
              <a:lnSpc>
                <a:spcPct val="100000"/>
              </a:lnSpc>
            </a:pPr>
            <a:r>
              <a:rPr lang="en-US" dirty="0"/>
              <a:t>Creativity | Discovery | Agility | Novel Thinking | Teamwork | Partnership | Taking Risks | Learn from mistakes | Explore new opportunities | Embrace Optimism | Be Influential | Develop Leaders | Be Agile</a:t>
            </a:r>
          </a:p>
        </p:txBody>
      </p:sp>
    </p:spTree>
    <p:extLst>
      <p:ext uri="{BB962C8B-B14F-4D97-AF65-F5344CB8AC3E}">
        <p14:creationId xmlns:p14="http://schemas.microsoft.com/office/powerpoint/2010/main" val="209756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4EF71-C042-2047-BE45-FD6077A8F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801" y="854956"/>
            <a:ext cx="1328928" cy="838200"/>
          </a:xfrm>
          <a:prstGeom prst="rect">
            <a:avLst/>
          </a:prstGeom>
        </p:spPr>
      </p:pic>
      <p:sp>
        <p:nvSpPr>
          <p:cNvPr id="4" name="Title 1">
            <a:extLst>
              <a:ext uri="{FF2B5EF4-FFF2-40B4-BE49-F238E27FC236}">
                <a16:creationId xmlns:a16="http://schemas.microsoft.com/office/drawing/2014/main" id="{37814A39-48A8-5948-98CB-ABA4DC81757F}"/>
              </a:ext>
            </a:extLst>
          </p:cNvPr>
          <p:cNvSpPr txBox="1">
            <a:spLocks/>
          </p:cNvSpPr>
          <p:nvPr/>
        </p:nvSpPr>
        <p:spPr>
          <a:xfrm>
            <a:off x="2619632" y="3161689"/>
            <a:ext cx="7710616"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EQUITY and JUSTICE</a:t>
            </a:r>
          </a:p>
        </p:txBody>
      </p:sp>
      <p:sp>
        <p:nvSpPr>
          <p:cNvPr id="5" name="Subtitle 2">
            <a:extLst>
              <a:ext uri="{FF2B5EF4-FFF2-40B4-BE49-F238E27FC236}">
                <a16:creationId xmlns:a16="http://schemas.microsoft.com/office/drawing/2014/main" id="{F5A5DD6B-1F6C-3245-886E-81CD374F324D}"/>
              </a:ext>
            </a:extLst>
          </p:cNvPr>
          <p:cNvSpPr txBox="1">
            <a:spLocks/>
          </p:cNvSpPr>
          <p:nvPr/>
        </p:nvSpPr>
        <p:spPr>
          <a:xfrm>
            <a:off x="593124" y="641569"/>
            <a:ext cx="9282073"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Leadership</a:t>
            </a:r>
          </a:p>
        </p:txBody>
      </p:sp>
      <p:sp>
        <p:nvSpPr>
          <p:cNvPr id="6" name="Title 1">
            <a:extLst>
              <a:ext uri="{FF2B5EF4-FFF2-40B4-BE49-F238E27FC236}">
                <a16:creationId xmlns:a16="http://schemas.microsoft.com/office/drawing/2014/main" id="{B3F56773-108E-6440-A85C-BB778A27D098}"/>
              </a:ext>
            </a:extLst>
          </p:cNvPr>
          <p:cNvSpPr txBox="1">
            <a:spLocks/>
          </p:cNvSpPr>
          <p:nvPr/>
        </p:nvSpPr>
        <p:spPr>
          <a:xfrm>
            <a:off x="2619632" y="1811559"/>
            <a:ext cx="6499654" cy="8721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212F"/>
                </a:solidFill>
                <a:latin typeface="+mn-lt"/>
              </a:rPr>
              <a:t>RESPECT and INTEGRITY</a:t>
            </a:r>
          </a:p>
        </p:txBody>
      </p:sp>
      <p:sp>
        <p:nvSpPr>
          <p:cNvPr id="7" name="Title 1">
            <a:extLst>
              <a:ext uri="{FF2B5EF4-FFF2-40B4-BE49-F238E27FC236}">
                <a16:creationId xmlns:a16="http://schemas.microsoft.com/office/drawing/2014/main" id="{0D407570-FED8-424D-91B6-D44E585BB21E}"/>
              </a:ext>
            </a:extLst>
          </p:cNvPr>
          <p:cNvSpPr txBox="1">
            <a:spLocks/>
          </p:cNvSpPr>
          <p:nvPr/>
        </p:nvSpPr>
        <p:spPr>
          <a:xfrm>
            <a:off x="2619632" y="4143905"/>
            <a:ext cx="7092778" cy="8721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212F"/>
                </a:solidFill>
                <a:latin typeface="+mn-lt"/>
              </a:rPr>
              <a:t>INNOVATION and DISCOVERY</a:t>
            </a:r>
          </a:p>
        </p:txBody>
      </p:sp>
      <p:sp>
        <p:nvSpPr>
          <p:cNvPr id="8" name="Title 1">
            <a:extLst>
              <a:ext uri="{FF2B5EF4-FFF2-40B4-BE49-F238E27FC236}">
                <a16:creationId xmlns:a16="http://schemas.microsoft.com/office/drawing/2014/main" id="{79815AC9-BC46-A84A-81EC-EF3EA0A4F849}"/>
              </a:ext>
            </a:extLst>
          </p:cNvPr>
          <p:cNvSpPr txBox="1">
            <a:spLocks/>
          </p:cNvSpPr>
          <p:nvPr/>
        </p:nvSpPr>
        <p:spPr>
          <a:xfrm>
            <a:off x="2619632" y="2393317"/>
            <a:ext cx="8391720"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WELL-BEING and SUSTAINABILITY</a:t>
            </a:r>
          </a:p>
        </p:txBody>
      </p:sp>
    </p:spTree>
    <p:extLst>
      <p:ext uri="{BB962C8B-B14F-4D97-AF65-F5344CB8AC3E}">
        <p14:creationId xmlns:p14="http://schemas.microsoft.com/office/powerpoint/2010/main" val="74952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12F9-E77D-734A-BFA1-90A9AC519EE7}"/>
              </a:ext>
            </a:extLst>
          </p:cNvPr>
          <p:cNvSpPr>
            <a:spLocks noGrp="1"/>
          </p:cNvSpPr>
          <p:nvPr>
            <p:ph type="ctrTitle"/>
          </p:nvPr>
        </p:nvSpPr>
        <p:spPr>
          <a:xfrm>
            <a:off x="1524000" y="868362"/>
            <a:ext cx="9144000" cy="2387600"/>
          </a:xfrm>
        </p:spPr>
        <p:txBody>
          <a:bodyPr/>
          <a:lstStyle/>
          <a:p>
            <a:r>
              <a:rPr lang="en-US" dirty="0"/>
              <a:t>Strategic Themes</a:t>
            </a:r>
          </a:p>
        </p:txBody>
      </p:sp>
    </p:spTree>
    <p:extLst>
      <p:ext uri="{BB962C8B-B14F-4D97-AF65-F5344CB8AC3E}">
        <p14:creationId xmlns:p14="http://schemas.microsoft.com/office/powerpoint/2010/main" val="2576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fontScale="90000"/>
          </a:bodyPr>
          <a:lstStyle/>
          <a:p>
            <a:r>
              <a:rPr lang="en-US" dirty="0">
                <a:solidFill>
                  <a:srgbClr val="FF0000"/>
                </a:solidFill>
              </a:rPr>
              <a:t>Themes &amp; Strategic Outcomes</a:t>
            </a:r>
          </a:p>
        </p:txBody>
      </p:sp>
      <p:graphicFrame>
        <p:nvGraphicFramePr>
          <p:cNvPr id="4" name="Diagram 3">
            <a:extLst>
              <a:ext uri="{FF2B5EF4-FFF2-40B4-BE49-F238E27FC236}">
                <a16:creationId xmlns:a16="http://schemas.microsoft.com/office/drawing/2014/main" id="{D776CEC3-5A2E-F34A-8175-41FBFABA7B05}"/>
              </a:ext>
            </a:extLst>
          </p:cNvPr>
          <p:cNvGraphicFramePr/>
          <p:nvPr>
            <p:extLst>
              <p:ext uri="{D42A27DB-BD31-4B8C-83A1-F6EECF244321}">
                <p14:modId xmlns:p14="http://schemas.microsoft.com/office/powerpoint/2010/main" val="2620614761"/>
              </p:ext>
            </p:extLst>
          </p:nvPr>
        </p:nvGraphicFramePr>
        <p:xfrm>
          <a:off x="2158152" y="1039661"/>
          <a:ext cx="6985340" cy="4695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4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algn="l"/>
            <a:r>
              <a:rPr lang="en-US" sz="3200" kern="1200" dirty="0">
                <a:solidFill>
                  <a:srgbClr val="FFFFFF"/>
                </a:solidFill>
                <a:latin typeface="+mj-lt"/>
                <a:ea typeface="+mj-ea"/>
                <a:cs typeface="+mj-cs"/>
              </a:rPr>
              <a:t>Themes &amp; Strategic Outcomes</a:t>
            </a:r>
          </a:p>
        </p:txBody>
      </p:sp>
      <p:pic>
        <p:nvPicPr>
          <p:cNvPr id="5" name="Picture 4" descr="Graphical user interface, text, application, email&#10;&#10;Description automatically generated">
            <a:extLst>
              <a:ext uri="{FF2B5EF4-FFF2-40B4-BE49-F238E27FC236}">
                <a16:creationId xmlns:a16="http://schemas.microsoft.com/office/drawing/2014/main" id="{844A0A28-F197-E04E-8A34-0DA2043526AA}"/>
              </a:ext>
            </a:extLst>
          </p:cNvPr>
          <p:cNvPicPr>
            <a:picLocks noChangeAspect="1"/>
          </p:cNvPicPr>
          <p:nvPr/>
        </p:nvPicPr>
        <p:blipFill>
          <a:blip r:embed="rId2"/>
          <a:stretch>
            <a:fillRect/>
          </a:stretch>
        </p:blipFill>
        <p:spPr>
          <a:xfrm>
            <a:off x="2728783" y="0"/>
            <a:ext cx="8197125" cy="5029201"/>
          </a:xfrm>
          <a:prstGeom prst="rect">
            <a:avLst/>
          </a:prstGeom>
        </p:spPr>
      </p:pic>
    </p:spTree>
    <p:extLst>
      <p:ext uri="{BB962C8B-B14F-4D97-AF65-F5344CB8AC3E}">
        <p14:creationId xmlns:p14="http://schemas.microsoft.com/office/powerpoint/2010/main" val="529251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fontScale="90000"/>
          </a:bodyPr>
          <a:lstStyle/>
          <a:p>
            <a:r>
              <a:rPr lang="en-US" dirty="0">
                <a:solidFill>
                  <a:srgbClr val="FF0000"/>
                </a:solidFill>
              </a:rPr>
              <a:t>Strategic Plan 2016 Themes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747386" y="1149666"/>
            <a:ext cx="9179169" cy="4489133"/>
          </a:xfrm>
        </p:spPr>
        <p:txBody>
          <a:bodyPr>
            <a:normAutofit lnSpcReduction="10000"/>
          </a:bodyPr>
          <a:lstStyle/>
          <a:p>
            <a:pPr algn="l"/>
            <a:r>
              <a:rPr lang="en-US" sz="2800" dirty="0"/>
              <a:t>6 Themes</a:t>
            </a:r>
          </a:p>
          <a:p>
            <a:pPr marL="914400" lvl="1" indent="-457200" algn="l">
              <a:buFont typeface="+mj-lt"/>
              <a:buAutoNum type="arabicPeriod"/>
            </a:pPr>
            <a:r>
              <a:rPr lang="en-US" sz="2800" dirty="0"/>
              <a:t>Health, Justice, and Social Impact</a:t>
            </a:r>
          </a:p>
          <a:p>
            <a:pPr marL="914400" lvl="1" indent="-457200" algn="l">
              <a:buFont typeface="+mj-lt"/>
              <a:buAutoNum type="arabicPeriod"/>
            </a:pPr>
            <a:r>
              <a:rPr lang="en-US" sz="2800" dirty="0"/>
              <a:t>Research and Scholarship</a:t>
            </a:r>
          </a:p>
          <a:p>
            <a:pPr marL="914400" lvl="1" indent="-457200" algn="l">
              <a:buFont typeface="+mj-lt"/>
              <a:buAutoNum type="arabicPeriod"/>
            </a:pPr>
            <a:r>
              <a:rPr lang="en-US" sz="2800" dirty="0"/>
              <a:t>Student Success</a:t>
            </a:r>
          </a:p>
          <a:p>
            <a:pPr marL="914400" lvl="1" indent="-457200" algn="l">
              <a:buFont typeface="+mj-lt"/>
              <a:buAutoNum type="arabicPeriod"/>
            </a:pPr>
            <a:r>
              <a:rPr lang="en-US" sz="2800" dirty="0"/>
              <a:t>Inclusive Excellence</a:t>
            </a:r>
          </a:p>
          <a:p>
            <a:pPr marL="914400" lvl="1" indent="-457200" algn="l">
              <a:buFont typeface="+mj-lt"/>
              <a:buAutoNum type="arabicPeriod"/>
            </a:pPr>
            <a:r>
              <a:rPr lang="en-US" sz="2800" dirty="0"/>
              <a:t>Partnership and Collaboration</a:t>
            </a:r>
          </a:p>
          <a:p>
            <a:pPr marL="914400" lvl="1" indent="-457200" algn="l">
              <a:buFont typeface="+mj-lt"/>
              <a:buAutoNum type="arabicPeriod"/>
            </a:pPr>
            <a:r>
              <a:rPr lang="en-US" sz="2800" dirty="0"/>
              <a:t>Efficiency, Effectiveness, and Assessment</a:t>
            </a:r>
          </a:p>
          <a:p>
            <a:pPr lvl="1" algn="l"/>
            <a:endParaRPr lang="en-US" sz="2800" dirty="0"/>
          </a:p>
          <a:p>
            <a:pPr lvl="1" algn="l"/>
            <a:r>
              <a:rPr lang="en-US" sz="2800" dirty="0"/>
              <a:t>SP 2016 Plan: </a:t>
            </a:r>
          </a:p>
          <a:p>
            <a:pPr lvl="1" algn="l"/>
            <a:r>
              <a:rPr lang="en-US" sz="2800" dirty="0">
                <a:hlinkClick r:id="rId3"/>
              </a:rPr>
              <a:t>https://www.umaryland.edu/about-umb/strategic-plan/themes/</a:t>
            </a:r>
            <a:endParaRPr lang="en-US" sz="2800" dirty="0"/>
          </a:p>
          <a:p>
            <a:pPr marL="914400" lvl="1" indent="-457200" algn="l">
              <a:buFont typeface="+mj-lt"/>
              <a:buAutoNum type="arabicPeriod"/>
            </a:pPr>
            <a:endParaRPr lang="en-US" sz="2800" dirty="0"/>
          </a:p>
        </p:txBody>
      </p:sp>
    </p:spTree>
    <p:custDataLst>
      <p:tags r:id="rId1"/>
    </p:custDataLst>
    <p:extLst>
      <p:ext uri="{BB962C8B-B14F-4D97-AF65-F5344CB8AC3E}">
        <p14:creationId xmlns:p14="http://schemas.microsoft.com/office/powerpoint/2010/main" val="3481182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Proposed Strategic Themes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fontScale="92500" lnSpcReduction="10000"/>
          </a:bodyPr>
          <a:lstStyle/>
          <a:p>
            <a:pPr marL="342900" indent="-342900" algn="l">
              <a:buFont typeface="Arial" panose="020B0604020202020204" pitchFamily="34" charset="0"/>
              <a:buChar char="•"/>
            </a:pPr>
            <a:endParaRPr lang="en-US" dirty="0"/>
          </a:p>
          <a:p>
            <a:pPr lvl="1"/>
            <a:r>
              <a:rPr lang="en-US" sz="2800" dirty="0"/>
              <a:t>Community Partnership and Collaboration</a:t>
            </a:r>
          </a:p>
          <a:p>
            <a:pPr lvl="1"/>
            <a:endParaRPr lang="en-US" sz="2800" dirty="0"/>
          </a:p>
          <a:p>
            <a:pPr lvl="1"/>
            <a:r>
              <a:rPr lang="en-US" sz="2800" dirty="0"/>
              <a:t>University Culture, Engagement and Belonging</a:t>
            </a:r>
          </a:p>
          <a:p>
            <a:pPr lvl="1"/>
            <a:endParaRPr lang="en-US" sz="2800" dirty="0"/>
          </a:p>
          <a:p>
            <a:pPr lvl="1"/>
            <a:r>
              <a:rPr lang="en-US" sz="2800" dirty="0"/>
              <a:t>Student Growth and Success</a:t>
            </a:r>
          </a:p>
          <a:p>
            <a:pPr lvl="1"/>
            <a:endParaRPr lang="en-US" sz="2800" dirty="0"/>
          </a:p>
          <a:p>
            <a:pPr lvl="1"/>
            <a:r>
              <a:rPr lang="en-US" sz="2800" dirty="0"/>
              <a:t>Innovation and Reimagination</a:t>
            </a:r>
          </a:p>
          <a:p>
            <a:pPr lvl="1"/>
            <a:endParaRPr lang="en-US" sz="2800" dirty="0"/>
          </a:p>
          <a:p>
            <a:pPr lvl="1"/>
            <a:r>
              <a:rPr lang="en-US" sz="2800" dirty="0"/>
              <a:t>Global Health and Education</a:t>
            </a:r>
          </a:p>
          <a:p>
            <a:pPr lvl="1"/>
            <a:endParaRPr lang="en-US" sz="2800" dirty="0"/>
          </a:p>
          <a:p>
            <a:pPr lvl="1"/>
            <a:r>
              <a:rPr lang="en-US" sz="2800" dirty="0"/>
              <a:t>Core Values Integration and Accountability</a:t>
            </a:r>
          </a:p>
          <a:p>
            <a:pPr algn="l"/>
            <a:endParaRPr lang="en-US" dirty="0"/>
          </a:p>
        </p:txBody>
      </p:sp>
    </p:spTree>
    <p:custDataLst>
      <p:tags r:id="rId1"/>
    </p:custDataLst>
    <p:extLst>
      <p:ext uri="{BB962C8B-B14F-4D97-AF65-F5344CB8AC3E}">
        <p14:creationId xmlns:p14="http://schemas.microsoft.com/office/powerpoint/2010/main" val="219497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Proposed Strategic Theme</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a:bodyPr>
          <a:lstStyle/>
          <a:p>
            <a:pPr marL="342900" indent="-342900" algn="l">
              <a:buFont typeface="Arial" panose="020B0604020202020204" pitchFamily="34" charset="0"/>
              <a:buChar char="•"/>
            </a:pPr>
            <a:endParaRPr lang="en-US" dirty="0"/>
          </a:p>
          <a:p>
            <a:pPr lvl="1"/>
            <a:r>
              <a:rPr lang="en-US" sz="2800" b="1" u="sng" dirty="0"/>
              <a:t>Community Partnership and Collaboration</a:t>
            </a:r>
          </a:p>
          <a:p>
            <a:pPr lvl="1"/>
            <a:endParaRPr lang="en-US" sz="2800" dirty="0"/>
          </a:p>
          <a:p>
            <a:pPr algn="l"/>
            <a:r>
              <a:rPr lang="en-US" dirty="0"/>
              <a:t>What we aspire to:</a:t>
            </a:r>
          </a:p>
          <a:p>
            <a:pPr algn="l"/>
            <a:endParaRPr lang="en-US" dirty="0"/>
          </a:p>
          <a:p>
            <a:pPr algn="l"/>
            <a:r>
              <a:rPr lang="en-US" dirty="0"/>
              <a:t>UMB fully embraces its status as an “Anchor Institution” and engages in earnest and respectful partnerships and collaborations with our neighbors and community organizations to realize mutually beneficial goals that have measurable and sustainable impact. </a:t>
            </a:r>
          </a:p>
          <a:p>
            <a:pPr algn="l"/>
            <a:endParaRPr lang="en-US" dirty="0"/>
          </a:p>
        </p:txBody>
      </p:sp>
    </p:spTree>
    <p:custDataLst>
      <p:tags r:id="rId1"/>
    </p:custDataLst>
    <p:extLst>
      <p:ext uri="{BB962C8B-B14F-4D97-AF65-F5344CB8AC3E}">
        <p14:creationId xmlns:p14="http://schemas.microsoft.com/office/powerpoint/2010/main" val="53890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Proposed Strategic Theme</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a:bodyPr>
          <a:lstStyle/>
          <a:p>
            <a:pPr lvl="1"/>
            <a:endParaRPr lang="en-US" sz="2800" dirty="0"/>
          </a:p>
          <a:p>
            <a:pPr lvl="1"/>
            <a:r>
              <a:rPr lang="en-US" sz="2800" b="1" u="sng" dirty="0"/>
              <a:t>University Culture, Engagement and Belonging</a:t>
            </a:r>
          </a:p>
          <a:p>
            <a:pPr lvl="1"/>
            <a:endParaRPr lang="en-US" sz="2800" dirty="0"/>
          </a:p>
          <a:p>
            <a:pPr lvl="1" algn="l"/>
            <a:r>
              <a:rPr lang="en-US" sz="2800" dirty="0"/>
              <a:t>What we aspire to:</a:t>
            </a:r>
          </a:p>
          <a:p>
            <a:pPr lvl="1" algn="l"/>
            <a:endParaRPr lang="en-US" sz="2800" dirty="0"/>
          </a:p>
          <a:p>
            <a:pPr lvl="1" algn="l"/>
            <a:r>
              <a:rPr lang="en-US" sz="2400" dirty="0"/>
              <a:t>Members of the UMB community feel comfortable and valued at work, including being treated fairly and respected by their colleagues; are connected to the people they work with and the teams they are part of; and contribute to meaningful work outcomes—understanding how their unique strengths are helping their teams and the institution achieve shared goals.</a:t>
            </a:r>
          </a:p>
          <a:p>
            <a:pPr lvl="1" algn="l"/>
            <a:endParaRPr lang="en-US" sz="2800" dirty="0"/>
          </a:p>
          <a:p>
            <a:pPr lvl="1" algn="l"/>
            <a:endParaRPr lang="en-US" sz="2800" dirty="0"/>
          </a:p>
          <a:p>
            <a:pPr algn="l"/>
            <a:endParaRPr lang="en-US" dirty="0"/>
          </a:p>
        </p:txBody>
      </p:sp>
    </p:spTree>
    <p:custDataLst>
      <p:tags r:id="rId1"/>
    </p:custDataLst>
    <p:extLst>
      <p:ext uri="{BB962C8B-B14F-4D97-AF65-F5344CB8AC3E}">
        <p14:creationId xmlns:p14="http://schemas.microsoft.com/office/powerpoint/2010/main" val="124080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12F9-E77D-734A-BFA1-90A9AC519EE7}"/>
              </a:ext>
            </a:extLst>
          </p:cNvPr>
          <p:cNvSpPr>
            <a:spLocks noGrp="1"/>
          </p:cNvSpPr>
          <p:nvPr>
            <p:ph type="ctrTitle"/>
          </p:nvPr>
        </p:nvSpPr>
        <p:spPr>
          <a:xfrm>
            <a:off x="1524000" y="868362"/>
            <a:ext cx="9144000" cy="2387600"/>
          </a:xfrm>
        </p:spPr>
        <p:txBody>
          <a:bodyPr/>
          <a:lstStyle/>
          <a:p>
            <a:r>
              <a:rPr lang="en-US" dirty="0"/>
              <a:t>Core Values</a:t>
            </a:r>
          </a:p>
        </p:txBody>
      </p:sp>
    </p:spTree>
    <p:extLst>
      <p:ext uri="{BB962C8B-B14F-4D97-AF65-F5344CB8AC3E}">
        <p14:creationId xmlns:p14="http://schemas.microsoft.com/office/powerpoint/2010/main" val="1782809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Proposed Strategic Theme</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a:bodyPr>
          <a:lstStyle/>
          <a:p>
            <a:pPr lvl="1"/>
            <a:endParaRPr lang="en-US" sz="2800" dirty="0"/>
          </a:p>
          <a:p>
            <a:pPr lvl="1"/>
            <a:r>
              <a:rPr lang="en-US" sz="2800" b="1" u="sng" dirty="0"/>
              <a:t>Student Growth and Success</a:t>
            </a:r>
          </a:p>
          <a:p>
            <a:pPr lvl="1"/>
            <a:endParaRPr lang="en-US" sz="2800" dirty="0"/>
          </a:p>
          <a:p>
            <a:pPr lvl="1" algn="l"/>
            <a:r>
              <a:rPr lang="en-US" sz="2800" dirty="0"/>
              <a:t>What we aspire to:</a:t>
            </a:r>
          </a:p>
          <a:p>
            <a:pPr lvl="1" algn="l"/>
            <a:endParaRPr lang="en-US" sz="2800" dirty="0"/>
          </a:p>
          <a:p>
            <a:pPr lvl="1" algn="l"/>
            <a:r>
              <a:rPr lang="en-US" sz="2400" dirty="0"/>
              <a:t>UMB aspires to a holistic and student-centered strategy across all dimensions of the student experience, inside and outside of the classrooms, clinics, and laboratories.  We strive to adapt to the evolving needs of our diverse and changing student population by providing flexible and responsive support services and innovative instruction modalities to promote success and to prepare our graduates to be exemplary professionals and leaders in society. </a:t>
            </a:r>
          </a:p>
          <a:p>
            <a:pPr lvl="1" algn="l"/>
            <a:endParaRPr lang="en-US" sz="2800" dirty="0"/>
          </a:p>
          <a:p>
            <a:pPr algn="l"/>
            <a:endParaRPr lang="en-US" dirty="0"/>
          </a:p>
        </p:txBody>
      </p:sp>
    </p:spTree>
    <p:custDataLst>
      <p:tags r:id="rId1"/>
    </p:custDataLst>
    <p:extLst>
      <p:ext uri="{BB962C8B-B14F-4D97-AF65-F5344CB8AC3E}">
        <p14:creationId xmlns:p14="http://schemas.microsoft.com/office/powerpoint/2010/main" val="2214434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Proposed Strategic Theme</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a:bodyPr>
          <a:lstStyle/>
          <a:p>
            <a:pPr lvl="1"/>
            <a:endParaRPr lang="en-US" sz="2800" dirty="0"/>
          </a:p>
          <a:p>
            <a:pPr lvl="1"/>
            <a:r>
              <a:rPr lang="en-US" sz="2800" b="1" u="sng" dirty="0"/>
              <a:t>Innovation and Reimagination</a:t>
            </a:r>
          </a:p>
          <a:p>
            <a:pPr lvl="1"/>
            <a:endParaRPr lang="en-US" sz="2800" dirty="0"/>
          </a:p>
          <a:p>
            <a:pPr lvl="1" algn="l"/>
            <a:r>
              <a:rPr lang="en-US" sz="2800" dirty="0"/>
              <a:t>What we aspire to:</a:t>
            </a:r>
          </a:p>
          <a:p>
            <a:pPr lvl="1" algn="l"/>
            <a:endParaRPr lang="en-US" sz="2800" dirty="0"/>
          </a:p>
          <a:p>
            <a:pPr lvl="1" algn="l"/>
            <a:r>
              <a:rPr lang="en-US" sz="2400" dirty="0"/>
              <a:t>UMB aspires to leverage the intellectual curiosity </a:t>
            </a:r>
            <a:r>
              <a:rPr lang="en-US" sz="2400"/>
              <a:t>and creativity of </a:t>
            </a:r>
            <a:r>
              <a:rPr lang="en-US" sz="2400" dirty="0"/>
              <a:t>our faculty, staff, and students to cultivate a transformative mindset that embraces new ideas, flexibility, and agility – learning from failures along the way – to successfully imagine new and improved ways to get things done.</a:t>
            </a:r>
          </a:p>
          <a:p>
            <a:pPr lvl="1" algn="l"/>
            <a:endParaRPr lang="en-US" sz="2800" dirty="0"/>
          </a:p>
          <a:p>
            <a:pPr lvl="1" algn="l"/>
            <a:endParaRPr lang="en-US" sz="2800" dirty="0"/>
          </a:p>
          <a:p>
            <a:pPr algn="l"/>
            <a:endParaRPr lang="en-US" dirty="0"/>
          </a:p>
        </p:txBody>
      </p:sp>
    </p:spTree>
    <p:custDataLst>
      <p:tags r:id="rId1"/>
    </p:custDataLst>
    <p:extLst>
      <p:ext uri="{BB962C8B-B14F-4D97-AF65-F5344CB8AC3E}">
        <p14:creationId xmlns:p14="http://schemas.microsoft.com/office/powerpoint/2010/main" val="64603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Proposed Strategic Theme</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a:bodyPr>
          <a:lstStyle/>
          <a:p>
            <a:pPr lvl="1"/>
            <a:endParaRPr lang="en-US" sz="2800" dirty="0"/>
          </a:p>
          <a:p>
            <a:pPr lvl="1"/>
            <a:r>
              <a:rPr lang="en-US" sz="2800" b="1" u="sng" dirty="0"/>
              <a:t>Global Health and Education</a:t>
            </a:r>
          </a:p>
          <a:p>
            <a:pPr lvl="1"/>
            <a:endParaRPr lang="en-US" sz="2800" dirty="0"/>
          </a:p>
          <a:p>
            <a:pPr lvl="1" algn="l"/>
            <a:r>
              <a:rPr lang="en-US" sz="2800" dirty="0"/>
              <a:t>What we aspire to:</a:t>
            </a:r>
          </a:p>
          <a:p>
            <a:pPr lvl="1" algn="l"/>
            <a:endParaRPr lang="en-US" sz="2800" dirty="0"/>
          </a:p>
          <a:p>
            <a:pPr lvl="1" algn="l"/>
            <a:r>
              <a:rPr lang="en-US" sz="2400" dirty="0"/>
              <a:t>UMB seeks to enhance its status and reputation as a globally-engaged research institution committed to improving the human condition beyond the borders of the United States. Together with our international partners and collaborators, we will support innovative learning, teaching, and dialogue in pursuit of multidisciplinary solutions to global challenges.  </a:t>
            </a:r>
          </a:p>
          <a:p>
            <a:pPr lvl="1" algn="l"/>
            <a:endParaRPr lang="en-US" sz="2800" dirty="0"/>
          </a:p>
          <a:p>
            <a:pPr lvl="1" algn="l"/>
            <a:endParaRPr lang="en-US" sz="2800" dirty="0"/>
          </a:p>
          <a:p>
            <a:pPr lvl="1" algn="l"/>
            <a:endParaRPr lang="en-US" sz="2800" dirty="0"/>
          </a:p>
          <a:p>
            <a:pPr algn="l"/>
            <a:endParaRPr lang="en-US" dirty="0"/>
          </a:p>
        </p:txBody>
      </p:sp>
    </p:spTree>
    <p:custDataLst>
      <p:tags r:id="rId1"/>
    </p:custDataLst>
    <p:extLst>
      <p:ext uri="{BB962C8B-B14F-4D97-AF65-F5344CB8AC3E}">
        <p14:creationId xmlns:p14="http://schemas.microsoft.com/office/powerpoint/2010/main" val="227213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Proposed Strategic Theme</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a:bodyPr>
          <a:lstStyle/>
          <a:p>
            <a:pPr lvl="1"/>
            <a:endParaRPr lang="en-US" sz="2800" dirty="0"/>
          </a:p>
          <a:p>
            <a:pPr lvl="1"/>
            <a:r>
              <a:rPr lang="en-US" sz="2800" b="1" u="sng" dirty="0"/>
              <a:t>Core Values Integration and Accountability</a:t>
            </a:r>
          </a:p>
          <a:p>
            <a:pPr lvl="1"/>
            <a:endParaRPr lang="en-US" sz="2800" dirty="0"/>
          </a:p>
          <a:p>
            <a:pPr lvl="1" algn="l"/>
            <a:r>
              <a:rPr lang="en-US" sz="2800" dirty="0"/>
              <a:t>What we aspire to:</a:t>
            </a:r>
          </a:p>
          <a:p>
            <a:pPr lvl="1" algn="l"/>
            <a:endParaRPr lang="en-US" sz="2800" dirty="0"/>
          </a:p>
          <a:p>
            <a:pPr lvl="1" algn="l"/>
            <a:r>
              <a:rPr lang="en-US" sz="2400" dirty="0"/>
              <a:t>UMB aspires to create a community in which each of us fully embraces our Core Values and lives them in our words and actions.  We seek to empower, encourage, and expect each faculty, staff, and student member of our community to take accountability for their actions and for cultivating a working and learning environment that promotes respect, tolerance, understanding, and fairness. </a:t>
            </a:r>
          </a:p>
          <a:p>
            <a:pPr lvl="1" algn="l"/>
            <a:endParaRPr lang="en-US" sz="2800" dirty="0"/>
          </a:p>
          <a:p>
            <a:pPr lvl="1"/>
            <a:endParaRPr lang="en-US" sz="2800" dirty="0"/>
          </a:p>
          <a:p>
            <a:pPr lvl="1" algn="l"/>
            <a:endParaRPr lang="en-US" sz="2800" dirty="0"/>
          </a:p>
          <a:p>
            <a:pPr algn="l"/>
            <a:endParaRPr lang="en-US" dirty="0"/>
          </a:p>
        </p:txBody>
      </p:sp>
    </p:spTree>
    <p:custDataLst>
      <p:tags r:id="rId1"/>
    </p:custDataLst>
    <p:extLst>
      <p:ext uri="{BB962C8B-B14F-4D97-AF65-F5344CB8AC3E}">
        <p14:creationId xmlns:p14="http://schemas.microsoft.com/office/powerpoint/2010/main" val="375204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3600" dirty="0">
                <a:solidFill>
                  <a:srgbClr val="FF0000"/>
                </a:solidFill>
                <a:latin typeface="+mn-lt"/>
              </a:rPr>
              <a:t>Next Steps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330200" y="1242701"/>
            <a:ext cx="10012723" cy="4372598"/>
          </a:xfrm>
        </p:spPr>
        <p:txBody>
          <a:bodyPr>
            <a:normAutofit fontScale="92500" lnSpcReduction="10000"/>
          </a:bodyPr>
          <a:lstStyle/>
          <a:p>
            <a:pPr lvl="1" algn="l"/>
            <a:endParaRPr lang="en-US" sz="2800" dirty="0"/>
          </a:p>
          <a:p>
            <a:pPr marL="914400" lvl="1" indent="-457200" algn="l">
              <a:buFont typeface="+mj-lt"/>
              <a:buAutoNum type="arabicPeriod"/>
            </a:pPr>
            <a:r>
              <a:rPr lang="en-US" sz="2800" b="1" dirty="0"/>
              <a:t>Develop 6 groups </a:t>
            </a:r>
            <a:r>
              <a:rPr lang="en-US" sz="2800" dirty="0"/>
              <a:t>(one per theme): that is co-chaired by 2 steering committee members</a:t>
            </a:r>
          </a:p>
          <a:p>
            <a:pPr marL="1371600" lvl="2" indent="-457200" algn="l">
              <a:buFont typeface="Arial" panose="020B0604020202020204" pitchFamily="34" charset="0"/>
              <a:buChar char="•"/>
            </a:pPr>
            <a:r>
              <a:rPr lang="en-US" sz="2400" dirty="0"/>
              <a:t>Identify others from UMB community vested in helping draft strategic objectives &amp; outcomes for a particular theme</a:t>
            </a:r>
          </a:p>
          <a:p>
            <a:pPr marL="1371600" lvl="2" indent="-457200" algn="l">
              <a:buFont typeface="Arial" panose="020B0604020202020204" pitchFamily="34" charset="0"/>
              <a:buChar char="•"/>
            </a:pPr>
            <a:r>
              <a:rPr lang="en-US" sz="2400" dirty="0"/>
              <a:t>Present draft ideas at next SC meeting (May 5, 2021); finalize feedback by May 15</a:t>
            </a:r>
          </a:p>
          <a:p>
            <a:pPr marL="971550" lvl="1" indent="-514350" algn="l">
              <a:buFont typeface="+mj-lt"/>
              <a:buAutoNum type="arabicPeriod"/>
            </a:pPr>
            <a:r>
              <a:rPr lang="en-US" sz="2800" b="1" dirty="0"/>
              <a:t>Strategic Objectives</a:t>
            </a:r>
            <a:r>
              <a:rPr lang="en-US" sz="2800" dirty="0"/>
              <a:t>:  long term organizational goals that put each theme into context and bring it in to sharper focus.</a:t>
            </a:r>
          </a:p>
          <a:p>
            <a:pPr marL="971550" lvl="1" indent="-514350" algn="l">
              <a:buFont typeface="+mj-lt"/>
              <a:buAutoNum type="arabicPeriod"/>
            </a:pPr>
            <a:r>
              <a:rPr lang="en-US" sz="2800" b="1" dirty="0"/>
              <a:t>Strategic Outcomes</a:t>
            </a:r>
            <a:r>
              <a:rPr lang="en-US" sz="2800" dirty="0"/>
              <a:t>: the results UMB expects to realize if we are successful in pursuing the Strategic Objectives.</a:t>
            </a:r>
          </a:p>
          <a:p>
            <a:pPr marL="971550" lvl="1" indent="-514350" algn="l">
              <a:buFont typeface="+mj-lt"/>
              <a:buAutoNum type="arabicPeriod"/>
            </a:pPr>
            <a:r>
              <a:rPr lang="en-US" sz="2800" b="1" dirty="0"/>
              <a:t>Collect feedback and ideas: </a:t>
            </a:r>
            <a:r>
              <a:rPr lang="en-US" sz="2800" dirty="0"/>
              <a:t>from UMB community via survey</a:t>
            </a:r>
          </a:p>
          <a:p>
            <a:pPr marL="971550" lvl="1" indent="-514350" algn="l">
              <a:buFont typeface="+mj-lt"/>
              <a:buAutoNum type="arabicPeriod"/>
            </a:pPr>
            <a:endParaRPr lang="en-US" sz="2800" dirty="0"/>
          </a:p>
        </p:txBody>
      </p:sp>
    </p:spTree>
    <p:extLst>
      <p:ext uri="{BB962C8B-B14F-4D97-AF65-F5344CB8AC3E}">
        <p14:creationId xmlns:p14="http://schemas.microsoft.com/office/powerpoint/2010/main" val="26451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DA4D-DD56-C240-9463-341C205CFA78}"/>
              </a:ext>
            </a:extLst>
          </p:cNvPr>
          <p:cNvSpPr>
            <a:spLocks noGrp="1"/>
          </p:cNvSpPr>
          <p:nvPr>
            <p:ph type="ctrTitle"/>
          </p:nvPr>
        </p:nvSpPr>
        <p:spPr>
          <a:xfrm>
            <a:off x="372533" y="241830"/>
            <a:ext cx="9144000" cy="672570"/>
          </a:xfrm>
        </p:spPr>
        <p:txBody>
          <a:bodyPr>
            <a:normAutofit fontScale="90000"/>
          </a:bodyPr>
          <a:lstStyle/>
          <a:p>
            <a:r>
              <a:rPr lang="en-US" sz="4400" dirty="0">
                <a:solidFill>
                  <a:srgbClr val="FF0000"/>
                </a:solidFill>
              </a:rPr>
              <a:t>Sub-Committees for Themes</a:t>
            </a:r>
          </a:p>
        </p:txBody>
      </p:sp>
      <p:sp>
        <p:nvSpPr>
          <p:cNvPr id="3" name="Subtitle 2">
            <a:extLst>
              <a:ext uri="{FF2B5EF4-FFF2-40B4-BE49-F238E27FC236}">
                <a16:creationId xmlns:a16="http://schemas.microsoft.com/office/drawing/2014/main" id="{D4D8B224-C86D-4943-AE9C-4FB1C6B33E27}"/>
              </a:ext>
            </a:extLst>
          </p:cNvPr>
          <p:cNvSpPr>
            <a:spLocks noGrp="1"/>
          </p:cNvSpPr>
          <p:nvPr>
            <p:ph type="subTitle" idx="1"/>
          </p:nvPr>
        </p:nvSpPr>
        <p:spPr>
          <a:xfrm>
            <a:off x="372533" y="1134532"/>
            <a:ext cx="10295467" cy="4605867"/>
          </a:xfrm>
        </p:spPr>
        <p:txBody>
          <a:bodyPr>
            <a:normAutofit fontScale="92500" lnSpcReduction="10000"/>
          </a:bodyPr>
          <a:lstStyle/>
          <a:p>
            <a:pPr marL="342900" indent="-342900" algn="l">
              <a:buFont typeface="Arial" panose="020B0604020202020204" pitchFamily="34" charset="0"/>
              <a:buChar char="•"/>
            </a:pPr>
            <a:r>
              <a:rPr lang="en-US" b="1" dirty="0"/>
              <a:t>Community Partnership and Collaboration</a:t>
            </a:r>
            <a:r>
              <a:rPr lang="en-US" dirty="0"/>
              <a:t> - Ashley Valis &amp; Wendy Shaia with John McKee from Committee and Tricia O’Neill from the Logistics team</a:t>
            </a:r>
          </a:p>
          <a:p>
            <a:pPr marL="342900" indent="-342900" algn="l">
              <a:buFont typeface="Arial" panose="020B0604020202020204" pitchFamily="34" charset="0"/>
              <a:buChar char="•"/>
            </a:pPr>
            <a:r>
              <a:rPr lang="en-US" b="1" dirty="0"/>
              <a:t>University Culture, Engagement and Belonging -</a:t>
            </a:r>
            <a:r>
              <a:rPr lang="en-US" dirty="0"/>
              <a:t> Christina Fenwick &amp; Stephanie Suerth with Josh Abzug from Committee and Cherita Adams from the Logistics team</a:t>
            </a:r>
          </a:p>
          <a:p>
            <a:pPr marL="342900" indent="-342900" algn="l">
              <a:buFont typeface="Arial" panose="020B0604020202020204" pitchFamily="34" charset="0"/>
              <a:buChar char="•"/>
            </a:pPr>
            <a:r>
              <a:rPr lang="en-US" b="1" dirty="0"/>
              <a:t>Student Growth and Success </a:t>
            </a:r>
            <a:r>
              <a:rPr lang="en-US" dirty="0"/>
              <a:t>- Niv Hegdekar &amp; Donna Parker with Bim Akintade and Emily Smith from Committee and Karen Matthews from the Logistics team</a:t>
            </a:r>
          </a:p>
          <a:p>
            <a:pPr marL="342900" indent="-342900" algn="l">
              <a:buFont typeface="Arial" panose="020B0604020202020204" pitchFamily="34" charset="0"/>
              <a:buChar char="•"/>
            </a:pPr>
            <a:r>
              <a:rPr lang="en-US" b="1" dirty="0"/>
              <a:t>Innovation and Reimagination </a:t>
            </a:r>
            <a:r>
              <a:rPr lang="en-US" dirty="0"/>
              <a:t>- Mark Macek &amp; Peter Murray with MJ Tooey &amp; Lisa Lebovitz from Committee and Michael Brown from the Logistics team</a:t>
            </a:r>
          </a:p>
          <a:p>
            <a:pPr marL="342900" indent="-342900" algn="l">
              <a:buFont typeface="Arial" panose="020B0604020202020204" pitchFamily="34" charset="0"/>
              <a:buChar char="•"/>
            </a:pPr>
            <a:r>
              <a:rPr lang="en-US" b="1" dirty="0"/>
              <a:t>Global Health and Education</a:t>
            </a:r>
            <a:r>
              <a:rPr lang="en-US" dirty="0"/>
              <a:t> - Dennis Paffrath &amp; Flavius Lilly with Peter Danchin from  Committee and Tricia O’Neill from the Logistics team</a:t>
            </a:r>
          </a:p>
          <a:p>
            <a:pPr marL="342900" indent="-342900" algn="l">
              <a:buFont typeface="Arial" panose="020B0604020202020204" pitchFamily="34" charset="0"/>
              <a:buChar char="•"/>
            </a:pPr>
            <a:r>
              <a:rPr lang="en-US" b="1" dirty="0"/>
              <a:t>Core Values Integration and Accountability</a:t>
            </a:r>
            <a:r>
              <a:rPr lang="en-US" dirty="0"/>
              <a:t> - Dawn Rhodes &amp; Jon Kucskar with Laura Kozak &amp; Terry Rogers from Committee and Greg Spengler &amp; Danielle Brown from the Logistics team</a:t>
            </a:r>
          </a:p>
        </p:txBody>
      </p:sp>
    </p:spTree>
    <p:extLst>
      <p:ext uri="{BB962C8B-B14F-4D97-AF65-F5344CB8AC3E}">
        <p14:creationId xmlns:p14="http://schemas.microsoft.com/office/powerpoint/2010/main" val="3059292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12F9-E77D-734A-BFA1-90A9AC519EE7}"/>
              </a:ext>
            </a:extLst>
          </p:cNvPr>
          <p:cNvSpPr>
            <a:spLocks noGrp="1"/>
          </p:cNvSpPr>
          <p:nvPr>
            <p:ph type="ctrTitle"/>
          </p:nvPr>
        </p:nvSpPr>
        <p:spPr/>
        <p:txBody>
          <a:bodyPr/>
          <a:lstStyle/>
          <a:p>
            <a:r>
              <a:rPr lang="en-US" dirty="0"/>
              <a:t>The End</a:t>
            </a:r>
          </a:p>
        </p:txBody>
      </p:sp>
      <p:sp>
        <p:nvSpPr>
          <p:cNvPr id="3" name="Subtitle 2">
            <a:extLst>
              <a:ext uri="{FF2B5EF4-FFF2-40B4-BE49-F238E27FC236}">
                <a16:creationId xmlns:a16="http://schemas.microsoft.com/office/drawing/2014/main" id="{7497B996-5ACB-2441-AF11-A4D025AA67FD}"/>
              </a:ext>
            </a:extLst>
          </p:cNvPr>
          <p:cNvSpPr>
            <a:spLocks noGrp="1"/>
          </p:cNvSpPr>
          <p:nvPr>
            <p:ph type="subTitle" idx="1"/>
          </p:nvPr>
        </p:nvSpPr>
        <p:spPr/>
        <p:txBody>
          <a:bodyPr/>
          <a:lstStyle/>
          <a:p>
            <a:r>
              <a:rPr lang="en-US" dirty="0"/>
              <a:t>Go in Peace and Spread Love</a:t>
            </a:r>
          </a:p>
        </p:txBody>
      </p:sp>
    </p:spTree>
    <p:extLst>
      <p:ext uri="{BB962C8B-B14F-4D97-AF65-F5344CB8AC3E}">
        <p14:creationId xmlns:p14="http://schemas.microsoft.com/office/powerpoint/2010/main" val="100363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9CFCAFA-DFED-944F-BD15-A5D6CA0D834A}"/>
              </a:ext>
            </a:extLst>
          </p:cNvPr>
          <p:cNvSpPr txBox="1">
            <a:spLocks/>
          </p:cNvSpPr>
          <p:nvPr/>
        </p:nvSpPr>
        <p:spPr>
          <a:xfrm>
            <a:off x="543339" y="1086094"/>
            <a:ext cx="9282431" cy="101943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2800" dirty="0">
                <a:solidFill>
                  <a:srgbClr val="FF0000"/>
                </a:solidFill>
              </a:rPr>
              <a:t>Civility/Accountability</a:t>
            </a:r>
            <a:r>
              <a:rPr lang="en-US" sz="2800" dirty="0"/>
              <a:t>  </a:t>
            </a:r>
            <a:r>
              <a:rPr lang="en-US" sz="2800" b="1" dirty="0"/>
              <a:t>          Respect and Integrity</a:t>
            </a:r>
          </a:p>
        </p:txBody>
      </p:sp>
      <p:sp>
        <p:nvSpPr>
          <p:cNvPr id="8" name="Subtitle 2">
            <a:extLst>
              <a:ext uri="{FF2B5EF4-FFF2-40B4-BE49-F238E27FC236}">
                <a16:creationId xmlns:a16="http://schemas.microsoft.com/office/drawing/2014/main" id="{39CFCAFA-DFED-944F-BD15-A5D6CA0D834A}"/>
              </a:ext>
            </a:extLst>
          </p:cNvPr>
          <p:cNvSpPr txBox="1">
            <a:spLocks/>
          </p:cNvSpPr>
          <p:nvPr/>
        </p:nvSpPr>
        <p:spPr>
          <a:xfrm>
            <a:off x="543339" y="2070114"/>
            <a:ext cx="10522226" cy="101943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2800" b="1" dirty="0">
                <a:solidFill>
                  <a:srgbClr val="00B050"/>
                </a:solidFill>
              </a:rPr>
              <a:t>New</a:t>
            </a:r>
            <a:r>
              <a:rPr lang="en-US" sz="2800" b="1" dirty="0"/>
              <a:t>            Well-Being and Sustainability</a:t>
            </a:r>
          </a:p>
        </p:txBody>
      </p:sp>
      <p:sp>
        <p:nvSpPr>
          <p:cNvPr id="10" name="Subtitle 2">
            <a:extLst>
              <a:ext uri="{FF2B5EF4-FFF2-40B4-BE49-F238E27FC236}">
                <a16:creationId xmlns:a16="http://schemas.microsoft.com/office/drawing/2014/main" id="{39CFCAFA-DFED-944F-BD15-A5D6CA0D834A}"/>
              </a:ext>
            </a:extLst>
          </p:cNvPr>
          <p:cNvSpPr txBox="1">
            <a:spLocks/>
          </p:cNvSpPr>
          <p:nvPr/>
        </p:nvSpPr>
        <p:spPr>
          <a:xfrm>
            <a:off x="543339" y="3178502"/>
            <a:ext cx="10522226" cy="101943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2800" dirty="0">
                <a:solidFill>
                  <a:srgbClr val="FF0000"/>
                </a:solidFill>
              </a:rPr>
              <a:t>Diversity</a:t>
            </a:r>
            <a:r>
              <a:rPr lang="en-US" sz="2800" b="1" dirty="0"/>
              <a:t>            Equity and Justice</a:t>
            </a:r>
          </a:p>
        </p:txBody>
      </p:sp>
      <p:sp>
        <p:nvSpPr>
          <p:cNvPr id="12" name="Subtitle 2">
            <a:extLst>
              <a:ext uri="{FF2B5EF4-FFF2-40B4-BE49-F238E27FC236}">
                <a16:creationId xmlns:a16="http://schemas.microsoft.com/office/drawing/2014/main" id="{39CFCAFA-DFED-944F-BD15-A5D6CA0D834A}"/>
              </a:ext>
            </a:extLst>
          </p:cNvPr>
          <p:cNvSpPr txBox="1">
            <a:spLocks/>
          </p:cNvSpPr>
          <p:nvPr/>
        </p:nvSpPr>
        <p:spPr>
          <a:xfrm>
            <a:off x="543339" y="4307009"/>
            <a:ext cx="10522226" cy="1019431"/>
          </a:xfrm>
          <a:prstGeom prst="rect">
            <a:avLst/>
          </a:prstGeom>
        </p:spPr>
        <p:txBody>
          <a:bodyPr vert="horz" lIns="91440" tIns="45720" rIns="91440" bIns="45720" rtlCol="0" anchor="ctr" anchorCtr="0">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000" dirty="0">
                <a:solidFill>
                  <a:srgbClr val="FF0000"/>
                </a:solidFill>
              </a:rPr>
              <a:t>Excellence/Knowledge/Collaboration</a:t>
            </a:r>
            <a:r>
              <a:rPr lang="en-US" sz="3000" b="1" dirty="0">
                <a:solidFill>
                  <a:srgbClr val="FF0000"/>
                </a:solidFill>
              </a:rPr>
              <a:t>            </a:t>
            </a:r>
            <a:r>
              <a:rPr lang="en-US" sz="3000" b="1" dirty="0"/>
              <a:t>Innovation and Discovery</a:t>
            </a:r>
          </a:p>
        </p:txBody>
      </p:sp>
      <p:sp>
        <p:nvSpPr>
          <p:cNvPr id="14" name="Striped Right Arrow 13"/>
          <p:cNvSpPr/>
          <p:nvPr/>
        </p:nvSpPr>
        <p:spPr>
          <a:xfrm>
            <a:off x="3896662" y="1390529"/>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riped Right Arrow 10"/>
          <p:cNvSpPr/>
          <p:nvPr/>
        </p:nvSpPr>
        <p:spPr>
          <a:xfrm>
            <a:off x="1472267" y="2327805"/>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riped Right Arrow 12"/>
          <p:cNvSpPr/>
          <p:nvPr/>
        </p:nvSpPr>
        <p:spPr>
          <a:xfrm>
            <a:off x="1994983" y="3517632"/>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triped Right Arrow 17"/>
          <p:cNvSpPr/>
          <p:nvPr/>
        </p:nvSpPr>
        <p:spPr>
          <a:xfrm>
            <a:off x="6040915" y="4643172"/>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D6D08E15-B850-5A4C-97D0-173D2C9427EA}"/>
              </a:ext>
            </a:extLst>
          </p:cNvPr>
          <p:cNvSpPr>
            <a:spLocks noGrp="1"/>
          </p:cNvSpPr>
          <p:nvPr>
            <p:ph type="ctrTitle"/>
          </p:nvPr>
        </p:nvSpPr>
        <p:spPr>
          <a:xfrm>
            <a:off x="1148862" y="132325"/>
            <a:ext cx="9144000" cy="731489"/>
          </a:xfrm>
        </p:spPr>
        <p:txBody>
          <a:bodyPr>
            <a:normAutofit/>
          </a:bodyPr>
          <a:lstStyle/>
          <a:p>
            <a:r>
              <a:rPr lang="en-US" sz="3600" dirty="0">
                <a:solidFill>
                  <a:srgbClr val="FF0000"/>
                </a:solidFill>
                <a:latin typeface="+mn-lt"/>
              </a:rPr>
              <a:t>Core Values Evolution</a:t>
            </a:r>
          </a:p>
        </p:txBody>
      </p:sp>
    </p:spTree>
    <p:extLst>
      <p:ext uri="{BB962C8B-B14F-4D97-AF65-F5344CB8AC3E}">
        <p14:creationId xmlns:p14="http://schemas.microsoft.com/office/powerpoint/2010/main" val="108324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BCB7-CFD1-D74D-A7CC-FA1D26C00383}"/>
              </a:ext>
            </a:extLst>
          </p:cNvPr>
          <p:cNvSpPr txBox="1">
            <a:spLocks/>
          </p:cNvSpPr>
          <p:nvPr/>
        </p:nvSpPr>
        <p:spPr>
          <a:xfrm>
            <a:off x="747386" y="308172"/>
            <a:ext cx="9144000" cy="7314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rPr>
              <a:t>Summarized Town Hall Comments</a:t>
            </a:r>
          </a:p>
        </p:txBody>
      </p:sp>
      <p:sp>
        <p:nvSpPr>
          <p:cNvPr id="3" name="Subtitle 2">
            <a:extLst>
              <a:ext uri="{FF2B5EF4-FFF2-40B4-BE49-F238E27FC236}">
                <a16:creationId xmlns:a16="http://schemas.microsoft.com/office/drawing/2014/main" id="{C6BB9936-6F5A-5B4F-96AD-78794D6E86C9}"/>
              </a:ext>
            </a:extLst>
          </p:cNvPr>
          <p:cNvSpPr txBox="1">
            <a:spLocks/>
          </p:cNvSpPr>
          <p:nvPr/>
        </p:nvSpPr>
        <p:spPr>
          <a:xfrm>
            <a:off x="902955" y="1386347"/>
            <a:ext cx="9439968" cy="374445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lvl="1" indent="-457200">
              <a:buFont typeface="+mj-lt"/>
              <a:buAutoNum type="arabicPeriod"/>
            </a:pPr>
            <a:r>
              <a:rPr lang="en-US" sz="2600" dirty="0"/>
              <a:t>Over 200 individuals joined the Town Hall</a:t>
            </a:r>
          </a:p>
          <a:p>
            <a:pPr marL="914400" lvl="1" indent="-457200">
              <a:buFont typeface="+mj-lt"/>
              <a:buAutoNum type="arabicPeriod"/>
            </a:pPr>
            <a:r>
              <a:rPr lang="en-US" sz="2600" dirty="0"/>
              <a:t>Take-away ideas / discussion included:</a:t>
            </a:r>
          </a:p>
          <a:p>
            <a:pPr lvl="2"/>
            <a:r>
              <a:rPr lang="en-US" sz="2200" dirty="0"/>
              <a:t>Compassion – where does it fit?</a:t>
            </a:r>
          </a:p>
          <a:p>
            <a:pPr lvl="2"/>
            <a:r>
              <a:rPr lang="en-US" sz="2200" dirty="0"/>
              <a:t>Anti-racist – Do we need to call it out or strive for the outcomes of equity &amp; justice?</a:t>
            </a:r>
          </a:p>
          <a:p>
            <a:pPr lvl="2"/>
            <a:r>
              <a:rPr lang="en-US" sz="2200" dirty="0"/>
              <a:t>Courage – where does it fit?</a:t>
            </a:r>
          </a:p>
          <a:p>
            <a:pPr lvl="2"/>
            <a:r>
              <a:rPr lang="en-US" sz="2200" dirty="0"/>
              <a:t>Opportunity? Perhaps linked to growth &amp; success (as a theme?)</a:t>
            </a:r>
          </a:p>
          <a:p>
            <a:pPr lvl="2"/>
            <a:r>
              <a:rPr lang="en-US" sz="2200" dirty="0"/>
              <a:t>Leadership? How to incorporate?</a:t>
            </a:r>
          </a:p>
          <a:p>
            <a:pPr lvl="2"/>
            <a:r>
              <a:rPr lang="en-US" sz="2200" dirty="0"/>
              <a:t>How to ensure that Core Values are embedded into our every day lives at UMB? How will they be measured and evaluated?</a:t>
            </a:r>
          </a:p>
          <a:p>
            <a:pPr marL="914400" lvl="1" indent="-457200">
              <a:buFont typeface="+mj-lt"/>
              <a:buAutoNum type="arabicPeriod"/>
            </a:pPr>
            <a:endParaRPr lang="en-US" sz="2800" dirty="0"/>
          </a:p>
        </p:txBody>
      </p:sp>
    </p:spTree>
    <p:extLst>
      <p:ext uri="{BB962C8B-B14F-4D97-AF65-F5344CB8AC3E}">
        <p14:creationId xmlns:p14="http://schemas.microsoft.com/office/powerpoint/2010/main" val="44367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4400" dirty="0">
                <a:solidFill>
                  <a:srgbClr val="FF0000"/>
                </a:solidFill>
              </a:rPr>
              <a:t>Town Hall Survey</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902955" y="1386347"/>
            <a:ext cx="9439968" cy="4228951"/>
          </a:xfrm>
        </p:spPr>
        <p:txBody>
          <a:bodyPr>
            <a:normAutofit/>
          </a:bodyPr>
          <a:lstStyle/>
          <a:p>
            <a:pPr marL="914400" lvl="1" indent="-457200" algn="l">
              <a:buFont typeface="+mj-lt"/>
              <a:buAutoNum type="arabicPeriod"/>
            </a:pPr>
            <a:r>
              <a:rPr lang="en-US" sz="2800" dirty="0"/>
              <a:t>Town Hall participants and the general UMB community were urged to complete a Core Values Survey between April 5 – 12, 2021</a:t>
            </a:r>
          </a:p>
          <a:p>
            <a:pPr marL="914400" lvl="1" indent="-457200" algn="l">
              <a:buFont typeface="+mj-lt"/>
              <a:buAutoNum type="arabicPeriod"/>
            </a:pPr>
            <a:r>
              <a:rPr lang="en-US" sz="2800" dirty="0"/>
              <a:t>Survey combined quantitative and open-ended questions for each proposed core value, along with an opportunity for feedback about core values overall</a:t>
            </a:r>
          </a:p>
          <a:p>
            <a:pPr marL="914400" lvl="1" indent="-457200" algn="l">
              <a:buFont typeface="+mj-lt"/>
              <a:buAutoNum type="arabicPeriod"/>
            </a:pPr>
            <a:r>
              <a:rPr lang="en-US" sz="2800" dirty="0"/>
              <a:t>About 200 responses were received for the survey:</a:t>
            </a:r>
          </a:p>
          <a:p>
            <a:pPr lvl="2" algn="l"/>
            <a:endParaRPr lang="en-US" sz="2600" dirty="0"/>
          </a:p>
          <a:p>
            <a:pPr lvl="2" algn="l"/>
            <a:r>
              <a:rPr lang="en-US" sz="2600" dirty="0"/>
              <a:t>Students – 9%	Faculty – 26%	Staff – 65%</a:t>
            </a:r>
          </a:p>
          <a:p>
            <a:pPr marL="914400" lvl="1" indent="-457200" algn="l">
              <a:buFont typeface="+mj-lt"/>
              <a:buAutoNum type="arabicPeriod"/>
            </a:pPr>
            <a:endParaRPr lang="en-US" sz="2800" dirty="0"/>
          </a:p>
        </p:txBody>
      </p:sp>
    </p:spTree>
    <p:extLst>
      <p:ext uri="{BB962C8B-B14F-4D97-AF65-F5344CB8AC3E}">
        <p14:creationId xmlns:p14="http://schemas.microsoft.com/office/powerpoint/2010/main" val="427820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4400" dirty="0">
                <a:solidFill>
                  <a:srgbClr val="FF0000"/>
                </a:solidFill>
              </a:rPr>
              <a:t>Town Hall Survey</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902955" y="1376515"/>
            <a:ext cx="9439968" cy="4238783"/>
          </a:xfrm>
        </p:spPr>
        <p:txBody>
          <a:bodyPr>
            <a:normAutofit/>
          </a:bodyPr>
          <a:lstStyle/>
          <a:p>
            <a:pPr marL="971550" lvl="1" indent="-514350" algn="l">
              <a:buFont typeface="+mj-lt"/>
              <a:buAutoNum type="arabicPeriod" startAt="4"/>
            </a:pPr>
            <a:r>
              <a:rPr lang="en-US" sz="2800" dirty="0"/>
              <a:t>All schools were represented: Greatest participation from University Administration (34%); School of Medicine (23%); School of Nursing (15%); and School of Social Work (9%)</a:t>
            </a:r>
          </a:p>
          <a:p>
            <a:pPr marL="914400" lvl="1" indent="-457200" algn="l">
              <a:buFont typeface="+mj-lt"/>
              <a:buAutoNum type="arabicPeriod" startAt="4"/>
            </a:pPr>
            <a:r>
              <a:rPr lang="en-US" sz="2800" dirty="0"/>
              <a:t>Within University Administration: Greatest participation from Administration &amp; Finance (62%); Academic and Student Affairs (13%); and Office of Research &amp; Development (10%)</a:t>
            </a:r>
          </a:p>
        </p:txBody>
      </p:sp>
    </p:spTree>
    <p:extLst>
      <p:ext uri="{BB962C8B-B14F-4D97-AF65-F5344CB8AC3E}">
        <p14:creationId xmlns:p14="http://schemas.microsoft.com/office/powerpoint/2010/main" val="376784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4400" dirty="0">
                <a:solidFill>
                  <a:srgbClr val="FF0000"/>
                </a:solidFill>
              </a:rPr>
              <a:t>Town Hall Survey Questions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902955" y="1229032"/>
            <a:ext cx="9439968" cy="4493341"/>
          </a:xfrm>
        </p:spPr>
        <p:txBody>
          <a:bodyPr>
            <a:normAutofit/>
          </a:bodyPr>
          <a:lstStyle/>
          <a:p>
            <a:pPr marL="971550" lvl="1" indent="-514350" algn="l">
              <a:buFont typeface="+mj-lt"/>
              <a:buAutoNum type="arabicPeriod"/>
            </a:pPr>
            <a:r>
              <a:rPr lang="en-US" sz="2800" dirty="0"/>
              <a:t>The same questions were asked for all four proposed core values using a 5 – Point Likert scale:</a:t>
            </a:r>
          </a:p>
          <a:p>
            <a:pPr marL="1428750" lvl="2" indent="-514350" algn="l">
              <a:buFont typeface="+mj-lt"/>
              <a:buAutoNum type="alphaLcPeriod"/>
            </a:pPr>
            <a:r>
              <a:rPr lang="en-US" sz="2600" dirty="0"/>
              <a:t>How well does the proposed core value align with your personal and professional values?</a:t>
            </a:r>
          </a:p>
          <a:p>
            <a:pPr marL="1428750" lvl="2" indent="-514350" algn="l">
              <a:buFont typeface="+mj-lt"/>
              <a:buAutoNum type="alphaLcPeriod"/>
            </a:pPr>
            <a:r>
              <a:rPr lang="en-US" sz="2600" dirty="0"/>
              <a:t>In your opinion, how well does the proposed core value align with current values of UMB faculty, staff, and students?</a:t>
            </a:r>
          </a:p>
          <a:p>
            <a:pPr marL="1428750" lvl="2" indent="-514350" algn="l">
              <a:buFont typeface="+mj-lt"/>
              <a:buAutoNum type="alphaLcPeriod"/>
            </a:pPr>
            <a:r>
              <a:rPr lang="en-US" sz="2600" dirty="0"/>
              <a:t>In your opinion, how well does the proposed core value reflect UMB?</a:t>
            </a:r>
          </a:p>
          <a:p>
            <a:pPr marL="1428750" lvl="2" indent="-514350" algn="l">
              <a:buFont typeface="+mj-lt"/>
              <a:buAutoNum type="alphaLcPeriod"/>
            </a:pPr>
            <a:r>
              <a:rPr lang="en-US" sz="2600" dirty="0"/>
              <a:t>How strongly do you feel that the proposed core value should be adopted as a UMB core value?</a:t>
            </a:r>
          </a:p>
        </p:txBody>
      </p:sp>
    </p:spTree>
    <p:extLst>
      <p:ext uri="{BB962C8B-B14F-4D97-AF65-F5344CB8AC3E}">
        <p14:creationId xmlns:p14="http://schemas.microsoft.com/office/powerpoint/2010/main" val="329006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a:bodyPr>
          <a:lstStyle/>
          <a:p>
            <a:r>
              <a:rPr lang="en-US" sz="4400" dirty="0">
                <a:solidFill>
                  <a:srgbClr val="FF0000"/>
                </a:solidFill>
              </a:rPr>
              <a:t>Town Hall Survey Results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619432" y="1229033"/>
            <a:ext cx="9194169" cy="904568"/>
          </a:xfrm>
        </p:spPr>
        <p:txBody>
          <a:bodyPr>
            <a:normAutofit/>
          </a:bodyPr>
          <a:lstStyle/>
          <a:p>
            <a:pPr lvl="2" algn="l"/>
            <a:r>
              <a:rPr lang="en-US" sz="2600" u="sng" dirty="0"/>
              <a:t>Question 1</a:t>
            </a:r>
            <a:r>
              <a:rPr lang="en-US" sz="2600" dirty="0"/>
              <a:t>: How well does the proposed core value align with your personal and professional values?</a:t>
            </a:r>
          </a:p>
        </p:txBody>
      </p:sp>
      <p:graphicFrame>
        <p:nvGraphicFramePr>
          <p:cNvPr id="4" name="Chart 3"/>
          <p:cNvGraphicFramePr>
            <a:graphicFrameLocks/>
          </p:cNvGraphicFramePr>
          <p:nvPr/>
        </p:nvGraphicFramePr>
        <p:xfrm>
          <a:off x="619432" y="2133601"/>
          <a:ext cx="9655277" cy="3460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5684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A9AEB31DECCE4DAC8FD68DB3B1E7C1" ma:contentTypeVersion="12" ma:contentTypeDescription="Create a new document." ma:contentTypeScope="" ma:versionID="57871f38367481236b52eb21fb61e594">
  <xsd:schema xmlns:xsd="http://www.w3.org/2001/XMLSchema" xmlns:xs="http://www.w3.org/2001/XMLSchema" xmlns:p="http://schemas.microsoft.com/office/2006/metadata/properties" xmlns:ns1="http://schemas.microsoft.com/sharepoint/v3" xmlns:ns3="3c156842-e5e0-4116-9ee5-a12c122bd811" targetNamespace="http://schemas.microsoft.com/office/2006/metadata/properties" ma:root="true" ma:fieldsID="1bda0b8f5669977b721d8c65ceba385c" ns1:_="" ns3:_="">
    <xsd:import namespace="http://schemas.microsoft.com/sharepoint/v3"/>
    <xsd:import namespace="3c156842-e5e0-4116-9ee5-a12c122bd811"/>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56842-e5e0-4116-9ee5-a12c122bd8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290941-C598-41A6-8460-FA9A9336B1FA}">
  <ds:schemaRefs>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 ds:uri="3c156842-e5e0-4116-9ee5-a12c122bd811"/>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F2E4D70C-F147-4C05-B3AC-1C2160C69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156842-e5e0-4116-9ee5-a12c122bd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DFC5C-4005-4F46-B90F-A1666D09D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5108</TotalTime>
  <Words>1700</Words>
  <Application>Microsoft Macintosh PowerPoint</Application>
  <PresentationFormat>Widescreen</PresentationFormat>
  <Paragraphs>191</Paragraphs>
  <Slides>36</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Arial</vt:lpstr>
      <vt:lpstr>Calibri</vt:lpstr>
      <vt:lpstr>Calibri Light</vt:lpstr>
      <vt:lpstr>Cambria</vt:lpstr>
      <vt:lpstr>Courier New</vt:lpstr>
      <vt:lpstr>Office Theme</vt:lpstr>
      <vt:lpstr>Custom Design</vt:lpstr>
      <vt:lpstr>1_Custom Design</vt:lpstr>
      <vt:lpstr>2_Custom Design</vt:lpstr>
      <vt:lpstr>Town Hall April 29, 2021  Dr. Judy L. Postmus Dean &amp; Professor, School of Social Work  Dr. Roger J. Ward Provost &amp; EVP (Interim) Dean, Graduate School  </vt:lpstr>
      <vt:lpstr>Strategic Planning Timeline</vt:lpstr>
      <vt:lpstr>Core Values</vt:lpstr>
      <vt:lpstr>Core Values Evolution</vt:lpstr>
      <vt:lpstr>PowerPoint Presentation</vt:lpstr>
      <vt:lpstr>Town Hall Survey</vt:lpstr>
      <vt:lpstr>Town Hall Survey</vt:lpstr>
      <vt:lpstr>Town Hall Survey Questions</vt:lpstr>
      <vt:lpstr>Town Hall Survey Results</vt:lpstr>
      <vt:lpstr>Town Hall Survey Results</vt:lpstr>
      <vt:lpstr>Town Hall Survey Results</vt:lpstr>
      <vt:lpstr>Town Hall Survey Results</vt:lpstr>
      <vt:lpstr>PowerPoint Presentation</vt:lpstr>
      <vt:lpstr>PowerPoint Presentation</vt:lpstr>
      <vt:lpstr>PowerPoint Presentation</vt:lpstr>
      <vt:lpstr>PowerPoint Presentation</vt:lpstr>
      <vt:lpstr>PowerPoint Presentation</vt:lpstr>
      <vt:lpstr>RESPECT and INTEGRITY</vt:lpstr>
      <vt:lpstr>PowerPoint Presentation</vt:lpstr>
      <vt:lpstr>PowerPoint Presentation</vt:lpstr>
      <vt:lpstr>INNOVATION and DISCOVERY</vt:lpstr>
      <vt:lpstr>PowerPoint Presentation</vt:lpstr>
      <vt:lpstr>Strategic Themes</vt:lpstr>
      <vt:lpstr>Themes &amp; Strategic Outcomes</vt:lpstr>
      <vt:lpstr>Themes &amp; Strategic Outcomes</vt:lpstr>
      <vt:lpstr>Strategic Plan 2016 Themes</vt:lpstr>
      <vt:lpstr>Proposed Strategic Themes</vt:lpstr>
      <vt:lpstr>Proposed Strategic Theme</vt:lpstr>
      <vt:lpstr>Proposed Strategic Theme</vt:lpstr>
      <vt:lpstr>Proposed Strategic Theme</vt:lpstr>
      <vt:lpstr>Proposed Strategic Theme</vt:lpstr>
      <vt:lpstr>Proposed Strategic Theme</vt:lpstr>
      <vt:lpstr>Proposed Strategic Theme</vt:lpstr>
      <vt:lpstr>Next Steps</vt:lpstr>
      <vt:lpstr>Sub-Committees for Themes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 Zachary</dc:creator>
  <cp:lastModifiedBy>Ward, Roger</cp:lastModifiedBy>
  <cp:revision>45</cp:revision>
  <dcterms:created xsi:type="dcterms:W3CDTF">2021-01-13T18:09:29Z</dcterms:created>
  <dcterms:modified xsi:type="dcterms:W3CDTF">2021-04-29T17:11:35Z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0x0101007DA9AEB31DECCE4DAC8FD68DB3B1E7C1</vt:lpwstr>
  </property>
</Properties>
</file>